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1613" r:id="rId2"/>
    <p:sldId id="257" r:id="rId3"/>
    <p:sldId id="263" r:id="rId4"/>
    <p:sldId id="1618" r:id="rId5"/>
    <p:sldId id="1617" r:id="rId6"/>
    <p:sldId id="279" r:id="rId7"/>
    <p:sldId id="296" r:id="rId8"/>
    <p:sldId id="333" r:id="rId9"/>
    <p:sldId id="316" r:id="rId10"/>
    <p:sldId id="298" r:id="rId11"/>
    <p:sldId id="335" r:id="rId12"/>
    <p:sldId id="354" r:id="rId13"/>
    <p:sldId id="355" r:id="rId14"/>
    <p:sldId id="356" r:id="rId15"/>
    <p:sldId id="379" r:id="rId16"/>
    <p:sldId id="311" r:id="rId17"/>
    <p:sldId id="315" r:id="rId18"/>
    <p:sldId id="1591" r:id="rId19"/>
    <p:sldId id="264" r:id="rId20"/>
    <p:sldId id="271" r:id="rId21"/>
    <p:sldId id="272" r:id="rId22"/>
    <p:sldId id="281" r:id="rId23"/>
    <p:sldId id="282" r:id="rId24"/>
    <p:sldId id="1580" r:id="rId25"/>
    <p:sldId id="286" r:id="rId26"/>
    <p:sldId id="291" r:id="rId27"/>
    <p:sldId id="292" r:id="rId28"/>
    <p:sldId id="1599" r:id="rId29"/>
    <p:sldId id="425" r:id="rId30"/>
    <p:sldId id="1605" r:id="rId31"/>
    <p:sldId id="1584" r:id="rId32"/>
    <p:sldId id="1585" r:id="rId33"/>
    <p:sldId id="441" r:id="rId34"/>
    <p:sldId id="1603" r:id="rId35"/>
    <p:sldId id="1588" r:id="rId36"/>
    <p:sldId id="1595" r:id="rId37"/>
    <p:sldId id="1615" r:id="rId38"/>
    <p:sldId id="1600" r:id="rId3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In Lee" initials="SL" lastIdx="5" clrIdx="0">
    <p:extLst>
      <p:ext uri="{19B8F6BF-5375-455C-9EA6-DF929625EA0E}">
        <p15:presenceInfo xmlns:p15="http://schemas.microsoft.com/office/powerpoint/2012/main" userId="3ecebe86dacc87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8000"/>
    <a:srgbClr val="FF00FF"/>
    <a:srgbClr val="FF9900"/>
    <a:srgbClr val="FF9933"/>
    <a:srgbClr val="66FF33"/>
    <a:srgbClr val="66FFFF"/>
    <a:srgbClr val="660066"/>
    <a:srgbClr val="00FF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9992" autoAdjust="0"/>
    <p:restoredTop sz="69452" autoAdjust="0"/>
  </p:normalViewPr>
  <p:slideViewPr>
    <p:cSldViewPr snapToGrid="0">
      <p:cViewPr varScale="1">
        <p:scale>
          <a:sx n="91" d="100"/>
          <a:sy n="91" d="100"/>
        </p:scale>
        <p:origin x="52" y="332"/>
      </p:cViewPr>
      <p:guideLst>
        <p:guide orient="horz" pos="2160"/>
        <p:guide pos="384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EB7A5CF-D12D-419B-B32C-2F258F3BF7D0}" type="datetimeFigureOut">
              <a:rPr lang="en-US" smtClean="0"/>
              <a:t>12/9/2018</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44128F22-792E-4FE9-BA1E-0F00CA744559}" type="slidenum">
              <a:rPr lang="en-US" smtClean="0"/>
              <a:t>‹#›</a:t>
            </a:fld>
            <a:endParaRPr lang="en-US"/>
          </a:p>
        </p:txBody>
      </p:sp>
    </p:spTree>
    <p:extLst>
      <p:ext uri="{BB962C8B-B14F-4D97-AF65-F5344CB8AC3E}">
        <p14:creationId xmlns:p14="http://schemas.microsoft.com/office/powerpoint/2010/main" val="4122972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the introduction.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I’m going to talk about my group’s… [next page]</a:t>
            </a:r>
          </a:p>
        </p:txBody>
      </p:sp>
      <p:sp>
        <p:nvSpPr>
          <p:cNvPr id="4" name="Slide Number Placeholder 3"/>
          <p:cNvSpPr>
            <a:spLocks noGrp="1"/>
          </p:cNvSpPr>
          <p:nvPr>
            <p:ph type="sldNum" sz="quarter" idx="10"/>
          </p:nvPr>
        </p:nvSpPr>
        <p:spPr/>
        <p:txBody>
          <a:bodyPr/>
          <a:lstStyle/>
          <a:p>
            <a:fld id="{44128F22-792E-4FE9-BA1E-0F00CA744559}" type="slidenum">
              <a:rPr lang="en-US" smtClean="0"/>
              <a:t>1</a:t>
            </a:fld>
            <a:endParaRPr lang="en-US"/>
          </a:p>
        </p:txBody>
      </p:sp>
    </p:spTree>
    <p:extLst>
      <p:ext uri="{BB962C8B-B14F-4D97-AF65-F5344CB8AC3E}">
        <p14:creationId xmlns:p14="http://schemas.microsoft.com/office/powerpoint/2010/main" val="589034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Actually, we </a:t>
            </a:r>
            <a:r>
              <a:rPr lang="en-US" dirty="0"/>
              <a:t>ML researchers are familiar with this situation – the tradeoff between accuracy and interpretability.  </a:t>
            </a:r>
          </a:p>
          <a:p>
            <a:endParaRPr lang="en-US" dirty="0"/>
          </a:p>
          <a:p>
            <a:r>
              <a:rPr lang="en-US" dirty="0"/>
              <a:t>With large modern datasets the best accuracy is often achieved by complex models even experts struggle to interpret.</a:t>
            </a:r>
          </a:p>
          <a:p>
            <a:endParaRPr lang="en-US" dirty="0"/>
          </a:p>
          <a:p>
            <a:r>
              <a:rPr lang="en-US" dirty="0"/>
              <a:t>To resolve this challenge, we developed a new ML technique to estimate each feature’s importance for a particular prediction</a:t>
            </a:r>
            <a:r>
              <a:rPr lang="en-US" baseline="0" dirty="0"/>
              <a:t> made on a particular patient. </a:t>
            </a:r>
            <a:endParaRPr lang="en-US" dirty="0"/>
          </a:p>
          <a:p>
            <a:endParaRPr lang="en-US" dirty="0"/>
          </a:p>
          <a:p>
            <a:r>
              <a:rPr lang="en-US" sz="1300" dirty="0"/>
              <a:t>SHAP is a general ML framework that can be applied to any model (tree ensembles or deep models). It has strong theoretical properties.  It was selected for oral presentation at NIPS last year; it’s one of the two top conferences in ML. It was the only oral given by a UW researcher. It’s a very rigorous, theoretically well grounded method. </a:t>
            </a:r>
          </a:p>
          <a:p>
            <a:endParaRPr lang="en-US" sz="1300" dirty="0"/>
          </a:p>
          <a:p>
            <a:r>
              <a:rPr lang="en-US" sz="1300" dirty="0"/>
              <a:t>The most exciting aspect of SHAP to us is that its ability to provide simple explanations of predictions from arbitrarily complex models eliminates the typical accuracy vs. interpretability tradeoff.  </a:t>
            </a:r>
          </a:p>
          <a:p>
            <a:r>
              <a:rPr lang="en-US" sz="1300" dirty="0"/>
              <a:t>This would allow broader applicability of machine learning to medicine.</a:t>
            </a:r>
          </a:p>
          <a:p>
            <a:endParaRPr lang="en-US" sz="1300" dirty="0"/>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10</a:t>
            </a:fld>
            <a:endParaRPr lang="en-US"/>
          </a:p>
        </p:txBody>
      </p:sp>
    </p:spTree>
    <p:extLst>
      <p:ext uri="{BB962C8B-B14F-4D97-AF65-F5344CB8AC3E}">
        <p14:creationId xmlns:p14="http://schemas.microsoft.com/office/powerpoint/2010/main" val="3096803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exactly do we estimate feature importance?</a:t>
            </a:r>
          </a:p>
          <a:p>
            <a:endParaRPr lang="en-US" dirty="0"/>
          </a:p>
          <a:p>
            <a:r>
              <a:rPr lang="en-US" dirty="0"/>
              <a:t>To show that, Let’s consider a simple, intuitive example. This is John,</a:t>
            </a:r>
            <a:r>
              <a:rPr lang="en-US" baseline="0" dirty="0"/>
              <a:t> </a:t>
            </a:r>
            <a:r>
              <a:rPr lang="en-US" dirty="0"/>
              <a:t>a typical bank customer. Like many consumers</a:t>
            </a:r>
            <a:r>
              <a:rPr lang="en-US" baseline="0" dirty="0"/>
              <a:t> today, when he applies for a loan, his information is sent through a predictive model XX.</a:t>
            </a:r>
          </a:p>
          <a:p>
            <a:endParaRPr lang="en-US" baseline="0" dirty="0"/>
          </a:p>
          <a:p>
            <a:r>
              <a:rPr lang="en-US" baseline="0" dirty="0"/>
              <a:t>This model is designed to calculate the risk that John will have repayment problems, XX which, unfortunately for John, is 55%. And the bank declines his loan application XX.</a:t>
            </a:r>
          </a:p>
          <a:p>
            <a:endParaRPr lang="en-US" baseline="0" dirty="0"/>
          </a:p>
          <a:p>
            <a:r>
              <a:rPr lang="en-US" baseline="0" dirty="0"/>
              <a:t>A natural first question John has XX is “Why?”    Again, AI magic.</a:t>
            </a:r>
          </a:p>
          <a:p>
            <a:endParaRPr lang="en-US" baseline="0" dirty="0"/>
          </a:p>
          <a:p>
            <a:endParaRPr lang="en-US" baseline="0" dirty="0"/>
          </a:p>
          <a:p>
            <a:endParaRPr lang="en-US" baseline="0" dirty="0"/>
          </a:p>
          <a:p>
            <a:endParaRPr lang="en-US" baseline="0" dirty="0"/>
          </a:p>
          <a:p>
            <a:endParaRPr lang="en-US" baseline="0" dirty="0"/>
          </a:p>
          <a:p>
            <a:endParaRPr lang="en-US" baseline="0" dirty="0"/>
          </a:p>
          <a:p>
            <a:r>
              <a:rPr lang="en-US" baseline="0" dirty="0"/>
              <a:t>%%The bank XX also want to know why, because these are key business decisions. But unfortunately for the data scientist that built this model XX, she used a complex model and so these questions are hard to answer XX   </a:t>
            </a:r>
            <a:r>
              <a:rPr lang="mr-IN" baseline="0" dirty="0"/>
              <a:t>…</a:t>
            </a:r>
            <a:r>
              <a:rPr lang="en-US" baseline="0" dirty="0"/>
              <a:t>.  XX</a:t>
            </a:r>
            <a:endParaRPr lang="en-US" dirty="0"/>
          </a:p>
        </p:txBody>
      </p:sp>
      <p:sp>
        <p:nvSpPr>
          <p:cNvPr id="4" name="Slide Number Placeholder 3"/>
          <p:cNvSpPr>
            <a:spLocks noGrp="1"/>
          </p:cNvSpPr>
          <p:nvPr>
            <p:ph type="sldNum" sz="quarter" idx="10"/>
          </p:nvPr>
        </p:nvSpPr>
        <p:spPr/>
        <p:txBody>
          <a:bodyPr/>
          <a:lstStyle/>
          <a:p>
            <a:pPr defTabSz="724959">
              <a:defRPr/>
            </a:pPr>
            <a:fld id="{76C75EF1-27E5-664F-AC38-E33064871389}" type="slidenum">
              <a:rPr lang="en-US">
                <a:solidFill>
                  <a:prstClr val="black"/>
                </a:solidFill>
                <a:latin typeface="Calibri" panose="020F0502020204030204"/>
              </a:rPr>
              <a:pPr defTabSz="724959">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3764038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explain his denial it is important to start with the base rate of loan repayment problems XX, denoted here by the expected value of the model’s output.</a:t>
            </a:r>
          </a:p>
          <a:p>
            <a:endParaRPr lang="en-US" baseline="0" dirty="0"/>
          </a:p>
          <a:p>
            <a:r>
              <a:rPr lang="en-US" baseline="0" dirty="0"/>
              <a:t>To explain John's risk XX, we need to explain how we got from the base rate XX, to his risk of 55%.  How did we get there? XX</a:t>
            </a:r>
            <a:endParaRPr lang="en-US" dirty="0"/>
          </a:p>
        </p:txBody>
      </p:sp>
      <p:sp>
        <p:nvSpPr>
          <p:cNvPr id="4" name="Slide Number Placeholder 3"/>
          <p:cNvSpPr>
            <a:spLocks noGrp="1"/>
          </p:cNvSpPr>
          <p:nvPr>
            <p:ph type="sldNum" sz="quarter" idx="10"/>
          </p:nvPr>
        </p:nvSpPr>
        <p:spPr/>
        <p:txBody>
          <a:bodyPr/>
          <a:lstStyle/>
          <a:p>
            <a:pPr defTabSz="724959">
              <a:defRPr/>
            </a:pPr>
            <a:fld id="{1EC814E9-7823-3640-959A-7F2BD872A336}" type="slidenum">
              <a:rPr lang="en-US">
                <a:solidFill>
                  <a:prstClr val="black"/>
                </a:solidFill>
                <a:latin typeface="Calibri" panose="020F0502020204030204"/>
              </a:rPr>
              <a:pPr defTabSz="724959">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2359615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start at the</a:t>
            </a:r>
            <a:r>
              <a:rPr lang="en-US" baseline="0" dirty="0"/>
              <a:t> expected value of the model output</a:t>
            </a:r>
            <a:r>
              <a:rPr lang="en-US" dirty="0"/>
              <a:t>, and then condition on a single</a:t>
            </a:r>
            <a:r>
              <a:rPr lang="en-US" baseline="0" dirty="0"/>
              <a:t> feature XX, John's age. Since this increases John's risk by 15% we attribute that increase to John's age.</a:t>
            </a:r>
          </a:p>
          <a:p>
            <a:endParaRPr lang="en-US" baseline="0" dirty="0"/>
          </a:p>
          <a:p>
            <a:r>
              <a:rPr lang="en-US" dirty="0"/>
              <a:t>XX</a:t>
            </a:r>
            <a:r>
              <a:rPr lang="en-US" baseline="0" dirty="0"/>
              <a:t> </a:t>
            </a:r>
            <a:r>
              <a:rPr lang="en-US" dirty="0"/>
              <a:t>Next we condition on John's occupation,</a:t>
            </a:r>
            <a:r>
              <a:rPr lang="en-US" baseline="0" dirty="0"/>
              <a:t> which is not the most stable, and again attribute the change in expected model output to his occupation as a day trader.</a:t>
            </a:r>
          </a:p>
          <a:p>
            <a:endParaRPr lang="en-US" baseline="0" dirty="0"/>
          </a:p>
          <a:p>
            <a:pPr algn="l"/>
            <a:r>
              <a:rPr lang="en-US" baseline="0" dirty="0"/>
              <a:t>If we repeat this for his open accounts XX and marital status XX we end up conditioning on all the features and so arrive at 55% of the model, John’s predicted risk. XX</a:t>
            </a:r>
            <a:endParaRPr lang="en-US" dirty="0"/>
          </a:p>
        </p:txBody>
      </p:sp>
      <p:sp>
        <p:nvSpPr>
          <p:cNvPr id="4" name="Slide Number Placeholder 3"/>
          <p:cNvSpPr>
            <a:spLocks noGrp="1"/>
          </p:cNvSpPr>
          <p:nvPr>
            <p:ph type="sldNum" sz="quarter" idx="10"/>
          </p:nvPr>
        </p:nvSpPr>
        <p:spPr/>
        <p:txBody>
          <a:bodyPr/>
          <a:lstStyle/>
          <a:p>
            <a:pPr defTabSz="724959">
              <a:defRPr/>
            </a:pPr>
            <a:fld id="{1EC814E9-7823-3640-959A-7F2BD872A336}" type="slidenum">
              <a:rPr lang="en-US">
                <a:solidFill>
                  <a:prstClr val="black"/>
                </a:solidFill>
                <a:latin typeface="Calibri" panose="020F0502020204030204"/>
              </a:rPr>
              <a:pPr defTabSz="724959">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2786655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that in this process the order matters! (if this a nonlinear model.) </a:t>
            </a:r>
          </a:p>
          <a:p>
            <a:endParaRPr lang="en-US" dirty="0"/>
          </a:p>
          <a:p>
            <a:r>
              <a:rPr lang="en-US" dirty="0"/>
              <a:t>For example, the impact of John</a:t>
            </a:r>
            <a:r>
              <a:rPr lang="en-US" baseline="0" dirty="0"/>
              <a:t> being a day trader, it could be particularly bad if you are a young day trader. It means that the impact of Day trader could be large if you already know that he is young. Which means if we reversed the order it could be that age is more important and day trader shrinks.</a:t>
            </a:r>
          </a:p>
          <a:p>
            <a:endParaRPr lang="en-US" baseline="0" dirty="0"/>
          </a:p>
          <a:p>
            <a:r>
              <a:rPr lang="en-US" dirty="0"/>
              <a:t>XX SHAP values, our method, tries to average these attributions </a:t>
            </a:r>
            <a:r>
              <a:rPr lang="en-US" baseline="0" dirty="0"/>
              <a:t>over all N! possible orderings. </a:t>
            </a:r>
          </a:p>
          <a:p>
            <a:endParaRPr lang="en-US" baseline="0" dirty="0"/>
          </a:p>
          <a:p>
            <a:r>
              <a:rPr lang="en-US" baseline="0" dirty="0"/>
              <a:t>We showed in our paper that these SHAP values are the only possible values which maintain three important properties. These properties make any comparison among features in terms of their importance values meaningful.</a:t>
            </a:r>
          </a:p>
          <a:p>
            <a:endParaRPr lang="en-US" baseline="0" dirty="0"/>
          </a:p>
          <a:p>
            <a:r>
              <a:rPr lang="en-US" baseline="0" dirty="0"/>
              <a:t>So it’s great, but of course this is not how we want to actually compute the values. XX  (all possible orderings?)</a:t>
            </a:r>
          </a:p>
          <a:p>
            <a:endParaRPr lang="en-US" baseline="0" dirty="0"/>
          </a:p>
          <a:p>
            <a:r>
              <a:rPr lang="en-US" baseline="0" dirty="0"/>
              <a:t>Further research needs to be done to develop efficient ML algorithms to compute these SHAP values. </a:t>
            </a:r>
            <a:endParaRPr lang="en-US" dirty="0"/>
          </a:p>
        </p:txBody>
      </p:sp>
      <p:sp>
        <p:nvSpPr>
          <p:cNvPr id="4" name="Slide Number Placeholder 3"/>
          <p:cNvSpPr>
            <a:spLocks noGrp="1"/>
          </p:cNvSpPr>
          <p:nvPr>
            <p:ph type="sldNum" sz="quarter" idx="10"/>
          </p:nvPr>
        </p:nvSpPr>
        <p:spPr/>
        <p:txBody>
          <a:bodyPr/>
          <a:lstStyle/>
          <a:p>
            <a:pPr defTabSz="724959">
              <a:defRPr/>
            </a:pPr>
            <a:fld id="{1EC814E9-7823-3640-959A-7F2BD872A336}" type="slidenum">
              <a:rPr lang="en-US">
                <a:solidFill>
                  <a:prstClr val="black"/>
                </a:solidFill>
                <a:latin typeface="Calibri" panose="020F0502020204030204"/>
              </a:rPr>
              <a:pPr defTabSz="724959">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3420837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Now, let’s return to Prescience.</a:t>
            </a:r>
          </a:p>
          <a:p>
            <a:endParaRPr lang="en-US" sz="1300" dirty="0"/>
          </a:p>
          <a:p>
            <a:r>
              <a:rPr lang="en-US" sz="1300" dirty="0"/>
              <a:t>Prescience outputs the risk prediction and its explanations which show a set of features that increased (purple-colored) and decreased (green-colored) the risk.</a:t>
            </a:r>
          </a:p>
          <a:p>
            <a:endParaRPr lang="en-US" sz="1300" dirty="0"/>
          </a:p>
          <a:p>
            <a:r>
              <a:rPr lang="en-US" sz="1300" dirty="0"/>
              <a:t>The plot at the bottom is equivalent to rotating the feature explanation at a certain time point by 90 degrees and then stacking the explanations for each time point horizontally. </a:t>
            </a:r>
          </a:p>
          <a:p>
            <a:endParaRPr lang="en-US" sz="1300" dirty="0"/>
          </a:p>
          <a:p>
            <a:r>
              <a:rPr lang="en-US" sz="1300" dirty="0"/>
              <a:t>We can see from the risk trend that the large increase in risk at the current time was driven by ‘Tidal volume’, meaning a drop in the patient’s tidal volume. (i.e., volume of gas exhaled per breath)</a:t>
            </a:r>
          </a:p>
          <a:p>
            <a:endParaRPr lang="en-US" sz="1300" dirty="0"/>
          </a:p>
          <a:p>
            <a:endParaRPr lang="en-US" sz="1300" dirty="0"/>
          </a:p>
          <a:p>
            <a:r>
              <a:rPr lang="en-US" sz="1300" dirty="0"/>
              <a:t>%%The future SpO2 (blood oxygen concentration) measurements confirm that the patient did indeed progress to hypoxemia (i.e., SpO2 ≤ 92). </a:t>
            </a:r>
          </a:p>
          <a:p>
            <a:endParaRPr lang="en-US" sz="1300" dirty="0"/>
          </a:p>
          <a:p>
            <a:r>
              <a:rPr lang="en-US" sz="1300" dirty="0"/>
              <a:t>%% Not only does Prescience alert anesthesiologists when a patient’s risk for hypoxemia is high, but also provides information on the factors and their relative contributions driving the risk. This</a:t>
            </a:r>
          </a:p>
          <a:p>
            <a:r>
              <a:rPr lang="en-US" sz="1300" dirty="0"/>
              <a:t>informed risk prediction enables anesthesiologists to plan an appropriate course of action to avoid hypoxemia.</a:t>
            </a:r>
          </a:p>
          <a:p>
            <a:endParaRPr lang="en-US" sz="1300" dirty="0"/>
          </a:p>
          <a:p>
            <a:r>
              <a:rPr lang="en-US" sz="1300" dirty="0"/>
              <a:t>% We developed an efficient, theoretically justified machine learning technique to estimate the importance of each feature on a prediction made for a single patient, which drives real-time explanations (Figure 3) for the Prescience model</a:t>
            </a:r>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15</a:t>
            </a:fld>
            <a:endParaRPr lang="en-US"/>
          </a:p>
        </p:txBody>
      </p:sp>
    </p:spTree>
    <p:extLst>
      <p:ext uri="{BB962C8B-B14F-4D97-AF65-F5344CB8AC3E}">
        <p14:creationId xmlns:p14="http://schemas.microsoft.com/office/powerpoint/2010/main" val="1382143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To test the potential of Prescience to aid hypoxemia prediction we replayed prerecorded surgery data from test data in a web-based visualization to five practicing anesthesiologists.</a:t>
            </a:r>
          </a:p>
          <a:p>
            <a:endParaRPr lang="en-US" sz="1300" dirty="0"/>
          </a:p>
          <a:p>
            <a:pPr defTabSz="966612">
              <a:defRPr/>
            </a:pPr>
            <a:r>
              <a:rPr lang="en-US" dirty="0"/>
              <a:t>Each anesthesiologist provided a relative risk of hypoxemia as compared to a normal acceptable risk for ~270 cases.</a:t>
            </a:r>
            <a:endParaRPr lang="en-US" sz="1300" dirty="0"/>
          </a:p>
          <a:p>
            <a:endParaRPr lang="en-US" sz="1300" dirty="0"/>
          </a:p>
          <a:p>
            <a:r>
              <a:rPr lang="en-US" sz="1300" dirty="0"/>
              <a:t>These relative risks were used to compute the standard ROC curves which were then averaged across 5 anesthesiologists.  (</a:t>
            </a:r>
            <a:r>
              <a:rPr lang="en-US" sz="1400" dirty="0"/>
              <a:t>Standard ROC curves were averaged across 5 anesthesiologists.)</a:t>
            </a:r>
            <a:endParaRPr lang="en-US" sz="1300" dirty="0"/>
          </a:p>
          <a:p>
            <a:endParaRPr lang="en-US" sz="1300" dirty="0"/>
          </a:p>
          <a:p>
            <a:r>
              <a:rPr lang="en-US" sz="1300" dirty="0"/>
              <a:t>Here is the result.</a:t>
            </a:r>
          </a:p>
          <a:p>
            <a:endParaRPr lang="en-US" sz="1300" dirty="0"/>
          </a:p>
          <a:p>
            <a:r>
              <a:rPr lang="en-US" sz="1300" dirty="0"/>
              <a:t>The prediction accuracy of anesthesiologists markedly improved when they were given Prescience’s risk prediction and its explanations in addition to the original procedure data.</a:t>
            </a:r>
          </a:p>
          <a:p>
            <a:endParaRPr lang="en-US" sz="1300" dirty="0"/>
          </a:p>
          <a:p>
            <a:r>
              <a:rPr lang="en-US" sz="1300" dirty="0"/>
              <a:t>The results suggest that if anesthesiologists currently anticipate 15% of events, then with Prescience assistance they could anticipate 30% of events</a:t>
            </a:r>
          </a:p>
          <a:p>
            <a:endParaRPr lang="en-US" sz="1300" dirty="0"/>
          </a:p>
          <a:p>
            <a:pPr defTabSz="966612">
              <a:defRPr/>
            </a:pPr>
            <a:r>
              <a:rPr lang="en-US" sz="1300" dirty="0"/>
              <a:t>This suggests that Prescience can improve anesthesiologists’ assessment of future risk and their ability to proactively anticipate hypoxemia events. </a:t>
            </a:r>
          </a:p>
          <a:p>
            <a:pPr defTabSz="966612">
              <a:defRPr/>
            </a:pPr>
            <a:endParaRPr lang="en-US" sz="1300" dirty="0"/>
          </a:p>
          <a:p>
            <a:pPr defTabSz="966612">
              <a:defRPr/>
            </a:pPr>
            <a:endParaRPr lang="en-US" sz="1300" dirty="0"/>
          </a:p>
          <a:p>
            <a:pPr defTabSz="966612">
              <a:defRPr/>
            </a:pPr>
            <a:endParaRPr lang="en-US" sz="1300" dirty="0"/>
          </a:p>
          <a:p>
            <a:pPr defTabSz="966612">
              <a:defRPr/>
            </a:pPr>
            <a:endParaRPr lang="en-US" sz="1300" dirty="0"/>
          </a:p>
          <a:p>
            <a:pPr defTabSz="966612">
              <a:defRPr/>
            </a:pPr>
            <a:r>
              <a:rPr lang="en-US" sz="1300" dirty="0"/>
              <a:t>(or an estimated additional 2.4 million annually in the US, a large portion of which may be preventable because they are attributable to modifiable factors.)</a:t>
            </a:r>
          </a:p>
          <a:p>
            <a:endParaRPr lang="en-US" sz="1300" dirty="0"/>
          </a:p>
          <a:p>
            <a:endParaRPr lang="en-US" sz="1300" dirty="0"/>
          </a:p>
          <a:p>
            <a:endParaRPr lang="en-US" sz="1300" dirty="0"/>
          </a:p>
          <a:p>
            <a:endParaRPr lang="en-US" sz="1300" dirty="0"/>
          </a:p>
          <a:p>
            <a:endParaRPr lang="en-US" sz="1300" dirty="0"/>
          </a:p>
          <a:p>
            <a:r>
              <a:rPr lang="en-US" sz="1300" dirty="0"/>
              <a:t>% For each prediction task, anesthesiologists were asked to provide a relative risk of hypoxemia as compared to a normal acceptable risk, for example, 0.01 for 1/100th the normal risk or 3.4 for 3.4 times the normal risk. These relative risks were then used to calculate standard receiver operating curves averaged over five anesthesiologists as shown in Figure 2 which plots the true positive rate (i.e., % of desaturations correctly predicted) in the y-axis against the false positive rate (i.e., % of non-desaturations incorrectly predicted) in the x-axis.</a:t>
            </a:r>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16</a:t>
            </a:fld>
            <a:endParaRPr lang="en-US"/>
          </a:p>
        </p:txBody>
      </p:sp>
    </p:spTree>
    <p:extLst>
      <p:ext uri="{BB962C8B-B14F-4D97-AF65-F5344CB8AC3E}">
        <p14:creationId xmlns:p14="http://schemas.microsoft.com/office/powerpoint/2010/main" val="1972457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[I thought I removed this slide for this talk.]</a:t>
            </a:r>
          </a:p>
          <a:p>
            <a:endParaRPr lang="en-US" sz="1300" dirty="0"/>
          </a:p>
          <a:p>
            <a:r>
              <a:rPr lang="en-US" sz="1300" dirty="0"/>
              <a:t>What happens if we just let Prescience predict hypoxemia?</a:t>
            </a:r>
          </a:p>
          <a:p>
            <a:endParaRPr lang="en-US" sz="1300" dirty="0"/>
          </a:p>
          <a:p>
            <a:r>
              <a:rPr lang="en-US" sz="1300" dirty="0"/>
              <a:t>Interestingly, the prediction performance of anesthesiologists with Prescience was slightly lower than direct predictions from Prescience. </a:t>
            </a:r>
          </a:p>
          <a:p>
            <a:endParaRPr lang="en-US" sz="1300" dirty="0"/>
          </a:p>
          <a:p>
            <a:r>
              <a:rPr lang="en-US" sz="1300" dirty="0"/>
              <a:t>[I wouldn’t add further comment on this result.]</a:t>
            </a:r>
          </a:p>
          <a:p>
            <a:endParaRPr lang="en-US" sz="1300" dirty="0"/>
          </a:p>
          <a:p>
            <a:r>
              <a:rPr lang="en-US" sz="1300" dirty="0"/>
              <a:t>This means that when the anesthesiologists adjust their risk estimate for a patient away from what Prescience originally predicted they are more likely to be wrong than right.</a:t>
            </a:r>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17</a:t>
            </a:fld>
            <a:endParaRPr lang="en-US"/>
          </a:p>
        </p:txBody>
      </p:sp>
    </p:spTree>
    <p:extLst>
      <p:ext uri="{BB962C8B-B14F-4D97-AF65-F5344CB8AC3E}">
        <p14:creationId xmlns:p14="http://schemas.microsoft.com/office/powerpoint/2010/main" val="3815970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first part of the talk, I presented our SHAP method that enables individualized explanations.</a:t>
            </a:r>
          </a:p>
          <a:p>
            <a:r>
              <a:rPr lang="en-US" dirty="0"/>
              <a:t>SHAP with efficient computational methods led to clinical problems on guiding clinical actions (ER), identifying individualized risk factors (kidney), identifying subgroups of patients with </a:t>
            </a:r>
            <a:r>
              <a:rPr lang="en-US"/>
              <a:t>similar explanations </a:t>
            </a:r>
            <a:r>
              <a:rPr lang="en-US" dirty="0"/>
              <a:t>etc.</a:t>
            </a:r>
          </a:p>
          <a:p>
            <a:endParaRPr lang="en-US" dirty="0"/>
          </a:p>
          <a:p>
            <a:r>
              <a:rPr lang="en-US" dirty="0"/>
              <a:t>Let’s turn to the second topic – cancer precision medicine.</a:t>
            </a:r>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18</a:t>
            </a:fld>
            <a:endParaRPr lang="en-US"/>
          </a:p>
        </p:txBody>
      </p:sp>
    </p:spTree>
    <p:extLst>
      <p:ext uri="{BB962C8B-B14F-4D97-AF65-F5344CB8AC3E}">
        <p14:creationId xmlns:p14="http://schemas.microsoft.com/office/powerpoint/2010/main" val="271233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Say that there is a patient X has AML, an aggressive blood cancer.</a:t>
            </a:r>
          </a:p>
          <a:p>
            <a:endParaRPr lang="en-US" sz="1300" dirty="0"/>
          </a:p>
          <a:p>
            <a:r>
              <a:rPr lang="en-US" sz="1300" dirty="0"/>
              <a:t>Like other cancers, there are many anti-cancer drugs this patient can be treated with.</a:t>
            </a:r>
          </a:p>
          <a:p>
            <a:endParaRPr lang="en-US" sz="1300" dirty="0"/>
          </a:p>
          <a:p>
            <a:r>
              <a:rPr lang="en-US" sz="1300" dirty="0"/>
              <a:t>However, standard cancer therapy is not personalized. </a:t>
            </a:r>
          </a:p>
          <a:p>
            <a:endParaRPr lang="en-US" sz="1300" dirty="0"/>
          </a:p>
          <a:p>
            <a:r>
              <a:rPr lang="en-US" sz="1300" dirty="0"/>
              <a:t>Our goal is to build a ML-based system that takes molecular profile of a patient, predict the response to a large number of anti-cancer drugs, and gives us the explanation of the predictions and reasoning. </a:t>
            </a:r>
          </a:p>
          <a:p>
            <a:endParaRPr lang="en-US" sz="1300" dirty="0"/>
          </a:p>
          <a:p>
            <a:r>
              <a:rPr lang="en-US" sz="1300" dirty="0"/>
              <a:t>So that we can select the best combination of drugs for that particular patient.</a:t>
            </a:r>
          </a:p>
          <a:p>
            <a:endParaRPr lang="en-US" sz="1300" dirty="0"/>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19</a:t>
            </a:fld>
            <a:endParaRPr lang="en-US"/>
          </a:p>
        </p:txBody>
      </p:sp>
    </p:spTree>
    <p:extLst>
      <p:ext uri="{BB962C8B-B14F-4D97-AF65-F5344CB8AC3E}">
        <p14:creationId xmlns:p14="http://schemas.microsoft.com/office/powerpoint/2010/main" val="289188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days, in medicine, we use ML in pretty much the same way.  </a:t>
            </a:r>
          </a:p>
          <a:p>
            <a:endParaRPr lang="en-US" dirty="0"/>
          </a:p>
          <a:p>
            <a:r>
              <a:rPr lang="en-US" dirty="0"/>
              <a:t>For each patient, we obtain a set of features, and use a ML prediction model to produce a prediction of a clinical outcome.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Obtaining such a model is quite easy these days.  Anyone, even elementary school students, can download ML tools and fit the models to your training data such that you have a good prediction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then is my job done here, as an AI researcher?  [pause]</a:t>
            </a:r>
          </a:p>
          <a:p>
            <a:endParaRPr lang="en-US" dirty="0"/>
          </a:p>
          <a:p>
            <a:r>
              <a:rPr lang="en-US" dirty="0"/>
              <a:t>When we face a prediction result like this in a clinical setting, a natural question is “why” but the model doesn’t explain.  </a:t>
            </a:r>
          </a:p>
          <a:p>
            <a:endParaRPr lang="en-US" dirty="0"/>
          </a:p>
          <a:p>
            <a:r>
              <a:rPr lang="en-US" dirty="0"/>
              <a:t>Even the ML expert who developed the system will say “it’s AI magic. Trust it”</a:t>
            </a:r>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2</a:t>
            </a:fld>
            <a:endParaRPr lang="en-US"/>
          </a:p>
        </p:txBody>
      </p:sp>
    </p:spTree>
    <p:extLst>
      <p:ext uri="{BB962C8B-B14F-4D97-AF65-F5344CB8AC3E}">
        <p14:creationId xmlns:p14="http://schemas.microsoft.com/office/powerpoint/2010/main" val="743768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talk about how to learn a robust prediction model from high-dimensional molecular data, by learning interpretable features.</a:t>
            </a:r>
          </a:p>
          <a:p>
            <a:endParaRPr lang="en-US" dirty="0"/>
          </a:p>
          <a:p>
            <a:endParaRPr lang="en-US" dirty="0"/>
          </a:p>
          <a:p>
            <a:r>
              <a:rPr lang="en-US" dirty="0"/>
              <a:t>% As you will see soon, it is important to use a new feature selection criteria concerned with interpretability.</a:t>
            </a:r>
          </a:p>
        </p:txBody>
      </p:sp>
      <p:sp>
        <p:nvSpPr>
          <p:cNvPr id="4" name="Slide Number Placeholder 3"/>
          <p:cNvSpPr>
            <a:spLocks noGrp="1"/>
          </p:cNvSpPr>
          <p:nvPr>
            <p:ph type="sldNum" sz="quarter" idx="10"/>
          </p:nvPr>
        </p:nvSpPr>
        <p:spPr/>
        <p:txBody>
          <a:bodyPr/>
          <a:lstStyle/>
          <a:p>
            <a:fld id="{44128F22-792E-4FE9-BA1E-0F00CA744559}" type="slidenum">
              <a:rPr lang="en-US" smtClean="0"/>
              <a:t>20</a:t>
            </a:fld>
            <a:endParaRPr lang="en-US"/>
          </a:p>
        </p:txBody>
      </p:sp>
    </p:spTree>
    <p:extLst>
      <p:ext uri="{BB962C8B-B14F-4D97-AF65-F5344CB8AC3E}">
        <p14:creationId xmlns:p14="http://schemas.microsoft.com/office/powerpoint/2010/main" val="4200934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This problem can be seen as a classic </a:t>
            </a:r>
            <a:r>
              <a:rPr lang="en-US" sz="1300" i="1" dirty="0"/>
              <a:t>supervised learning problem</a:t>
            </a:r>
            <a:r>
              <a:rPr lang="en-US" sz="1300" dirty="0"/>
              <a:t>. </a:t>
            </a:r>
          </a:p>
          <a:p>
            <a:endParaRPr lang="en-US" sz="1300" dirty="0"/>
          </a:p>
          <a:p>
            <a:pPr defTabSz="966612">
              <a:defRPr/>
            </a:pPr>
            <a:r>
              <a:rPr lang="en-US" sz="1300" dirty="0"/>
              <a:t>Our collaborators in Hematology got us the </a:t>
            </a:r>
            <a:r>
              <a:rPr lang="en-US" sz="1300" i="1" dirty="0"/>
              <a:t>training data</a:t>
            </a:r>
            <a:r>
              <a:rPr lang="en-US" sz="1300" dirty="0"/>
              <a:t>, which consists of </a:t>
            </a:r>
            <a:r>
              <a:rPr lang="en-US" sz="1300" i="1" dirty="0"/>
              <a:t>feature variables </a:t>
            </a:r>
            <a:r>
              <a:rPr lang="en-US" sz="1300" b="1" dirty="0"/>
              <a:t>X</a:t>
            </a:r>
            <a:r>
              <a:rPr lang="en-US" sz="1300" dirty="0"/>
              <a:t> (here, gene expression levels) and </a:t>
            </a:r>
            <a:r>
              <a:rPr lang="en-US" sz="1300" i="1" dirty="0"/>
              <a:t>outcome variables</a:t>
            </a:r>
            <a:r>
              <a:rPr lang="en-US" sz="1300" dirty="0"/>
              <a:t> </a:t>
            </a:r>
            <a:r>
              <a:rPr lang="en-US" sz="1300" b="1" dirty="0"/>
              <a:t>Y</a:t>
            </a:r>
            <a:r>
              <a:rPr lang="en-US" sz="1300" dirty="0"/>
              <a:t> (in-vitro sensitivity measures for 160 drugs) on a set of </a:t>
            </a:r>
            <a:r>
              <a:rPr lang="en-US" sz="1300" i="1" dirty="0"/>
              <a:t>samples</a:t>
            </a:r>
            <a:r>
              <a:rPr lang="en-US" sz="1300" dirty="0"/>
              <a:t> (200 primary AML patients specimens), </a:t>
            </a:r>
          </a:p>
          <a:p>
            <a:pPr defTabSz="966612">
              <a:defRPr/>
            </a:pPr>
            <a:endParaRPr lang="en-US" sz="1300" dirty="0"/>
          </a:p>
          <a:p>
            <a:r>
              <a:rPr lang="en-US" sz="1300" dirty="0"/>
              <a:t>Using these training data, we can learn a prediction model for each drug so we can predict the drug sensitivity of a new patient based on his or her features. </a:t>
            </a:r>
          </a:p>
          <a:p>
            <a:endParaRPr lang="en-US" sz="1300" dirty="0"/>
          </a:p>
          <a:p>
            <a:r>
              <a:rPr lang="en-US" sz="1300" dirty="0"/>
              <a:t>We first evaluated the simplest form of</a:t>
            </a:r>
            <a:r>
              <a:rPr lang="en-US" dirty="0"/>
              <a:t> supervised learning approach by measuring how many of the significant gene-drug pairwise associations observed in the training data are replicated in an independent validation data set.</a:t>
            </a:r>
            <a:endParaRPr lang="en-US" sz="1300" strike="sngStrike" dirty="0"/>
          </a:p>
          <a:p>
            <a:endParaRPr lang="en-US" sz="1300" dirty="0"/>
          </a:p>
        </p:txBody>
      </p:sp>
      <p:sp>
        <p:nvSpPr>
          <p:cNvPr id="4" name="Slide Number Placeholder 3"/>
          <p:cNvSpPr>
            <a:spLocks noGrp="1"/>
          </p:cNvSpPr>
          <p:nvPr>
            <p:ph type="sldNum" sz="quarter" idx="10"/>
          </p:nvPr>
        </p:nvSpPr>
        <p:spPr/>
        <p:txBody>
          <a:bodyPr/>
          <a:lstStyle/>
          <a:p>
            <a:fld id="{44128F22-792E-4FE9-BA1E-0F00CA744559}" type="slidenum">
              <a:rPr lang="en-US" smtClean="0"/>
              <a:t>21</a:t>
            </a:fld>
            <a:endParaRPr lang="en-US"/>
          </a:p>
        </p:txBody>
      </p:sp>
    </p:spTree>
    <p:extLst>
      <p:ext uri="{BB962C8B-B14F-4D97-AF65-F5344CB8AC3E}">
        <p14:creationId xmlns:p14="http://schemas.microsoft.com/office/powerpoint/2010/main" val="4227537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student, </a:t>
            </a:r>
            <a:r>
              <a:rPr lang="en-US" dirty="0" err="1"/>
              <a:t>Safiye</a:t>
            </a:r>
            <a:r>
              <a:rPr lang="en-US" dirty="0"/>
              <a:t>, computed the consistency rate, defined as # associations replicated in an independent validation dataset divided by the number of significant associations, which can be interpreted as true discovery rate.</a:t>
            </a:r>
          </a:p>
          <a:p>
            <a:endParaRPr lang="en-US" dirty="0"/>
          </a:p>
          <a:p>
            <a:r>
              <a:rPr lang="en-US" dirty="0"/>
              <a:t>We ordered the list of …</a:t>
            </a:r>
          </a:p>
          <a:p>
            <a:endParaRPr lang="en-US" dirty="0"/>
          </a:p>
          <a:p>
            <a:r>
              <a:rPr lang="en-US" dirty="0"/>
              <a:t>And, we g</a:t>
            </a:r>
            <a:r>
              <a:rPr lang="en-US" baseline="0" dirty="0"/>
              <a:t>ot pretty depressing result that says that only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22</a:t>
            </a:fld>
            <a:endParaRPr lang="en-US"/>
          </a:p>
        </p:txBody>
      </p:sp>
    </p:spTree>
    <p:extLst>
      <p:ext uri="{BB962C8B-B14F-4D97-AF65-F5344CB8AC3E}">
        <p14:creationId xmlns:p14="http://schemas.microsoft.com/office/powerpoint/2010/main" val="1149637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We know that poor replication is common in this kind of analysis, for several reasons.</a:t>
            </a:r>
          </a:p>
          <a:p>
            <a:endParaRPr lang="en-US" sz="1300" dirty="0"/>
          </a:p>
          <a:p>
            <a:r>
              <a:rPr lang="en-US" sz="1300" dirty="0"/>
              <a:t>First is high-dimensionality.  We simply don’t have enough samples to ensure that the identified associations are not false positives.  </a:t>
            </a:r>
          </a:p>
          <a:p>
            <a:endParaRPr lang="en-US" sz="1300" b="1" dirty="0"/>
          </a:p>
          <a:p>
            <a:r>
              <a:rPr lang="en-US" sz="1300" dirty="0"/>
              <a:t>Second, confounders</a:t>
            </a:r>
            <a:r>
              <a:rPr lang="en-US" sz="1300" b="1" dirty="0"/>
              <a:t>. </a:t>
            </a:r>
          </a:p>
          <a:p>
            <a:r>
              <a:rPr lang="en-US" sz="1300" dirty="0"/>
              <a:t>Hidden variables that can predict drug response better and can explain some of the gene-drug associations. </a:t>
            </a:r>
          </a:p>
          <a:p>
            <a:endParaRPr lang="en-US" sz="1300" dirty="0"/>
          </a:p>
          <a:p>
            <a:r>
              <a:rPr lang="en-US" sz="1300" dirty="0"/>
              <a:t>Disease heterogeneity contributes to the poor replication.</a:t>
            </a:r>
          </a:p>
          <a:p>
            <a:endParaRPr lang="en-US" sz="1300" dirty="0"/>
          </a:p>
          <a:p>
            <a:r>
              <a:rPr lang="en-US" sz="1300" dirty="0"/>
              <a:t>We cannot fully rely on the statistical association observed in the training data.</a:t>
            </a:r>
          </a:p>
          <a:p>
            <a:endParaRPr lang="en-US" sz="1300" dirty="0"/>
          </a:p>
          <a:p>
            <a:r>
              <a:rPr lang="en-US" sz="1300" dirty="0"/>
              <a:t>We need an unsupervised </a:t>
            </a:r>
          </a:p>
          <a:p>
            <a:endParaRPr lang="en-US" sz="1300" dirty="0"/>
          </a:p>
          <a:p>
            <a:endParaRPr lang="en-US" sz="1300" dirty="0"/>
          </a:p>
          <a:p>
            <a:endParaRPr lang="en-US" sz="1300" b="1" dirty="0"/>
          </a:p>
          <a:p>
            <a:r>
              <a:rPr lang="en-US" sz="1300" b="1" dirty="0"/>
              <a:t>%% Poor replication is</a:t>
            </a:r>
            <a:r>
              <a:rPr lang="en-US" sz="1300" dirty="0"/>
              <a:t> an important </a:t>
            </a:r>
            <a:r>
              <a:rPr lang="en-US" sz="1300" b="1" dirty="0"/>
              <a:t>issue</a:t>
            </a:r>
            <a:r>
              <a:rPr lang="en-US" sz="1300" dirty="0"/>
              <a:t> in genetic association studies. In particular, there has been poor replication among studies</a:t>
            </a:r>
            <a:endParaRPr lang="en-US" dirty="0"/>
          </a:p>
          <a:p>
            <a:r>
              <a:rPr lang="en-US" dirty="0"/>
              <a:t>This is a well-known</a:t>
            </a:r>
            <a:r>
              <a:rPr lang="en-US" baseline="0" dirty="0"/>
              <a:t> problem</a:t>
            </a:r>
            <a:endParaRPr lang="en-US" dirty="0"/>
          </a:p>
          <a:p>
            <a:pPr marL="181240" indent="-181240">
              <a:buFontTx/>
              <a:buChar char="-"/>
            </a:pPr>
            <a:r>
              <a:rPr lang="en-US" dirty="0"/>
              <a:t>Disease heterogeneity</a:t>
            </a:r>
          </a:p>
          <a:p>
            <a:pPr marL="181240" indent="-181240">
              <a:buFontTx/>
              <a:buChar char="-"/>
            </a:pPr>
            <a:r>
              <a:rPr lang="en-US" dirty="0"/>
              <a:t>Confounders</a:t>
            </a:r>
          </a:p>
          <a:p>
            <a:pPr marL="181240" indent="-181240">
              <a:buFontTx/>
              <a:buChar char="-"/>
            </a:pPr>
            <a:r>
              <a:rPr lang="en-US" dirty="0"/>
              <a:t>False positives</a:t>
            </a:r>
            <a:r>
              <a:rPr lang="en-US" baseline="0" dirty="0"/>
              <a:t> (high-dimensionality)</a:t>
            </a:r>
            <a:endParaRPr lang="en-US" dirty="0"/>
          </a:p>
          <a:p>
            <a:pPr marL="181240" indent="-181240">
              <a:buFontTx/>
              <a:buChar char="-"/>
            </a:pPr>
            <a:endParaRPr lang="en-US" dirty="0"/>
          </a:p>
          <a:p>
            <a:pPr defTabSz="966564">
              <a:defRPr/>
            </a:pPr>
            <a:r>
              <a:rPr lang="en-US" sz="1300" dirty="0"/>
              <a:t>While identifying the gene-drug associations with the smallest association p-values in a large study is one way to prioritize genes as biomarkers for response to drug therapy, there are many reasons why drug response could be associated with gene expression that have nothing to do with the underlying biological mechanism of drug response.  These associations could be driven by biological confounders (e.g. disease sub-types or disease heterogeneity), experimental confounders (sample ascertainment), or even technical confounders (e.g. batch effects) and often do not replicate</a:t>
            </a:r>
            <a:r>
              <a:rPr lang="en-US" dirty="0">
                <a:effectLst/>
              </a:rPr>
              <a:t> </a:t>
            </a:r>
            <a:endParaRPr lang="en-US" sz="1300" dirty="0"/>
          </a:p>
          <a:p>
            <a:endParaRPr lang="en-US" dirty="0"/>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23</a:t>
            </a:fld>
            <a:endParaRPr lang="en-US"/>
          </a:p>
        </p:txBody>
      </p:sp>
    </p:spTree>
    <p:extLst>
      <p:ext uri="{BB962C8B-B14F-4D97-AF65-F5344CB8AC3E}">
        <p14:creationId xmlns:p14="http://schemas.microsoft.com/office/powerpoint/2010/main" val="4128914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alternative solution is to </a:t>
            </a:r>
            <a:r>
              <a:rPr lang="en-US" sz="1200" dirty="0"/>
              <a:t>integrate publicly available high-throughput data sets generated by multiple studies.</a:t>
            </a:r>
          </a:p>
          <a:p>
            <a:endParaRPr lang="en-US" sz="1200" dirty="0"/>
          </a:p>
          <a:p>
            <a:r>
              <a:rPr lang="en-US" sz="1200" dirty="0"/>
              <a:t>We extract gene-level features that tell us how likely the gene drives the disease progression so we can be confidently use them as expression markers for drug response.   </a:t>
            </a:r>
          </a:p>
          <a:p>
            <a:r>
              <a:rPr lang="en-US" sz="1200" dirty="0"/>
              <a:t>…</a:t>
            </a:r>
          </a:p>
          <a:p>
            <a:endParaRPr lang="en-US" sz="1200" dirty="0"/>
          </a:p>
          <a:p>
            <a:r>
              <a:rPr lang="en-US" sz="1200" dirty="0"/>
              <a:t>We named these gene-level features, the MERGE features.  Each letter represents a property of a gene that can indicate its potential to be a reliable marker for drug response. </a:t>
            </a:r>
          </a:p>
          <a:p>
            <a:endParaRPr lang="en-US" sz="1200" dirty="0"/>
          </a:p>
          <a:p>
            <a:r>
              <a:rPr lang="en-US" sz="1200" dirty="0"/>
              <a:t>What would M mean.</a:t>
            </a:r>
          </a:p>
          <a:p>
            <a:endParaRPr lang="en-US" sz="1200" dirty="0"/>
          </a:p>
          <a:p>
            <a:r>
              <a:rPr lang="en-US" sz="1200" dirty="0"/>
              <a:t>Then, our MERGE algorithm combines this information to learn the MERGE score such that this score can explain gene-drug associations.  You want to focus on only explainable associations</a:t>
            </a:r>
          </a:p>
          <a:p>
            <a:endParaRPr lang="en-US" sz="1200" dirty="0"/>
          </a:p>
          <a:p>
            <a:endParaRPr lang="en-US" dirty="0"/>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24</a:t>
            </a:fld>
            <a:endParaRPr lang="en-US"/>
          </a:p>
        </p:txBody>
      </p:sp>
    </p:spTree>
    <p:extLst>
      <p:ext uri="{BB962C8B-B14F-4D97-AF65-F5344CB8AC3E}">
        <p14:creationId xmlns:p14="http://schemas.microsoft.com/office/powerpoint/2010/main" val="2315572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use MERGE the consistency rate significantly improves in the important region, and it’s better than four other methods.</a:t>
            </a:r>
          </a:p>
          <a:p>
            <a:endParaRPr lang="en-US" dirty="0"/>
          </a:p>
          <a:p>
            <a:r>
              <a:rPr lang="en-US" dirty="0"/>
              <a:t>Its performance of drug response prediction is also better than 3 alternative approaches.</a:t>
            </a:r>
          </a:p>
          <a:p>
            <a:endParaRPr lang="en-US" dirty="0"/>
          </a:p>
        </p:txBody>
      </p:sp>
      <p:sp>
        <p:nvSpPr>
          <p:cNvPr id="4" name="Slide Number Placeholder 3"/>
          <p:cNvSpPr>
            <a:spLocks noGrp="1"/>
          </p:cNvSpPr>
          <p:nvPr>
            <p:ph type="sldNum" sz="quarter" idx="5"/>
          </p:nvPr>
        </p:nvSpPr>
        <p:spPr/>
        <p:txBody>
          <a:bodyPr/>
          <a:lstStyle/>
          <a:p>
            <a:fld id="{44128F22-792E-4FE9-BA1E-0F00CA744559}" type="slidenum">
              <a:rPr lang="en-US" smtClean="0"/>
              <a:t>25</a:t>
            </a:fld>
            <a:endParaRPr lang="en-US"/>
          </a:p>
        </p:txBody>
      </p:sp>
    </p:spTree>
    <p:extLst>
      <p:ext uri="{BB962C8B-B14F-4D97-AF65-F5344CB8AC3E}">
        <p14:creationId xmlns:p14="http://schemas.microsoft.com/office/powerpoint/2010/main" val="3866211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 many of the gene-drug pairs identified by MERGE made sense based on known AML biology.</a:t>
            </a:r>
          </a:p>
          <a:p>
            <a:endParaRPr lang="en-US" sz="1300" dirty="0"/>
          </a:p>
          <a:p>
            <a:r>
              <a:rPr lang="en-US" sz="1300" dirty="0"/>
              <a:t>One of the novel findings was that:</a:t>
            </a:r>
          </a:p>
          <a:p>
            <a:endParaRPr lang="en-US" sz="1300" dirty="0"/>
          </a:p>
          <a:p>
            <a:r>
              <a:rPr lang="en-US" sz="1300" dirty="0"/>
              <a:t>This finding can potentially be very important because these two drugs are used in today’s AML treatment.</a:t>
            </a:r>
          </a:p>
          <a:p>
            <a:endParaRPr lang="en-US" sz="1300" dirty="0"/>
          </a:p>
        </p:txBody>
      </p:sp>
      <p:sp>
        <p:nvSpPr>
          <p:cNvPr id="4" name="Slide Number Placeholder 3"/>
          <p:cNvSpPr>
            <a:spLocks noGrp="1"/>
          </p:cNvSpPr>
          <p:nvPr>
            <p:ph type="sldNum" sz="quarter" idx="10"/>
          </p:nvPr>
        </p:nvSpPr>
        <p:spPr/>
        <p:txBody>
          <a:bodyPr/>
          <a:lstStyle/>
          <a:p>
            <a:fld id="{44128F22-792E-4FE9-BA1E-0F00CA744559}" type="slidenum">
              <a:rPr lang="en-US" smtClean="0"/>
              <a:t>26</a:t>
            </a:fld>
            <a:endParaRPr lang="en-US"/>
          </a:p>
        </p:txBody>
      </p:sp>
    </p:spTree>
    <p:extLst>
      <p:ext uri="{BB962C8B-B14F-4D97-AF65-F5344CB8AC3E}">
        <p14:creationId xmlns:p14="http://schemas.microsoft.com/office/powerpoint/2010/main" val="1633053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collaborator, Pam Becker in Hematology, was super motivated to experimentally validate this hypothesis in her lab.</a:t>
            </a:r>
          </a:p>
          <a:p>
            <a:endParaRPr lang="en-US" baseline="0" dirty="0"/>
          </a:p>
          <a:p>
            <a:r>
              <a:rPr lang="en-US" baseline="0" dirty="0"/>
              <a:t>They picked an AML cell line that shows …</a:t>
            </a:r>
          </a:p>
          <a:p>
            <a:pPr defTabSz="966564">
              <a:defRPr/>
            </a:pPr>
            <a:endParaRPr lang="en-US" baseline="0" dirty="0"/>
          </a:p>
          <a:p>
            <a:pPr defTabSz="966564">
              <a:defRPr/>
            </a:pPr>
            <a:endParaRPr lang="en-US" baseline="0" dirty="0"/>
          </a:p>
          <a:p>
            <a:pPr defTabSz="966564">
              <a:defRPr/>
            </a:pPr>
            <a:endParaRPr lang="en-US" baseline="0" dirty="0"/>
          </a:p>
          <a:p>
            <a:pPr defTabSz="966564">
              <a:defRPr/>
            </a:pPr>
            <a:r>
              <a:rPr lang="en-US" dirty="0"/>
              <a:t>%% Transfected KG1</a:t>
            </a:r>
            <a:r>
              <a:rPr lang="en-US" baseline="0" dirty="0"/>
              <a:t> cells overexpressing SMARCA4</a:t>
            </a:r>
          </a:p>
          <a:p>
            <a:r>
              <a:rPr lang="en-US" baseline="0" dirty="0"/>
              <a:t>%% Whereas in KG-1 that originally showed very low SMARCA4 expression </a:t>
            </a:r>
          </a:p>
          <a:p>
            <a:endParaRPr lang="en-US" dirty="0"/>
          </a:p>
          <a:p>
            <a:endParaRPr lang="en-US" dirty="0"/>
          </a:p>
          <a:p>
            <a:r>
              <a:rPr lang="en-US" dirty="0"/>
              <a:t>==========================================</a:t>
            </a:r>
          </a:p>
          <a:p>
            <a:endParaRPr lang="en-US" dirty="0"/>
          </a:p>
          <a:p>
            <a:pPr defTabSz="966612">
              <a:defRPr/>
            </a:pPr>
            <a:r>
              <a:rPr lang="en-US" altLang="en-US" sz="1300" dirty="0"/>
              <a:t>Western blotting analyses of SMARCA4 protein expression</a:t>
            </a:r>
            <a:endParaRPr lang="en-US" dirty="0"/>
          </a:p>
          <a:p>
            <a:pPr marL="362480" indent="-362480">
              <a:spcBef>
                <a:spcPct val="0"/>
              </a:spcBef>
              <a:buFontTx/>
              <a:buAutoNum type="alphaUcParenBoth"/>
            </a:pPr>
            <a:r>
              <a:rPr lang="en-US" altLang="en-US" sz="1300" dirty="0"/>
              <a:t>Western blotting of control &amp; transfected of AML cell lines: HL60, KG-1, MV411 and U937.</a:t>
            </a:r>
          </a:p>
          <a:p>
            <a:pPr marL="362480" indent="-362480">
              <a:spcBef>
                <a:spcPct val="0"/>
              </a:spcBef>
              <a:buFontTx/>
              <a:buAutoNum type="alphaUcParenBoth"/>
            </a:pPr>
            <a:r>
              <a:rPr lang="en-US" altLang="en-US" sz="1300" dirty="0"/>
              <a:t> Quantifications of SMARCA4 protein expression pattern of above AML cell lines.  </a:t>
            </a:r>
          </a:p>
          <a:p>
            <a:endParaRPr lang="en-US" dirty="0"/>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27</a:t>
            </a:fld>
            <a:endParaRPr lang="en-US"/>
          </a:p>
        </p:txBody>
      </p:sp>
    </p:spTree>
    <p:extLst>
      <p:ext uri="{BB962C8B-B14F-4D97-AF65-F5344CB8AC3E}">
        <p14:creationId xmlns:p14="http://schemas.microsoft.com/office/powerpoint/2010/main" val="1482725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part of the talk, we talked about choosing drug.</a:t>
            </a:r>
          </a:p>
          <a:p>
            <a:endParaRPr lang="en-US" dirty="0"/>
          </a:p>
          <a:p>
            <a:r>
              <a:rPr lang="en-US" dirty="0"/>
              <a:t>Personalized drug recommendations are only possible when we have drugs to choose from, which is unfortunately not true for the case of AD.</a:t>
            </a:r>
          </a:p>
          <a:p>
            <a:endParaRPr lang="en-US" dirty="0"/>
          </a:p>
          <a:p>
            <a:endParaRPr lang="en-US" dirty="0"/>
          </a:p>
          <a:p>
            <a:endParaRPr lang="en-US" dirty="0"/>
          </a:p>
          <a:p>
            <a:endParaRPr lang="en-US" dirty="0"/>
          </a:p>
          <a:p>
            <a:endParaRPr lang="en-US" dirty="0"/>
          </a:p>
          <a:p>
            <a:pPr marL="181240" indent="-181240">
              <a:buFontTx/>
              <a:buChar char="-"/>
            </a:pPr>
            <a:r>
              <a:rPr lang="en-US" dirty="0"/>
              <a:t>%% First, developing prediction and recommendation systems in hospitals;</a:t>
            </a:r>
          </a:p>
          <a:p>
            <a:pPr marL="181240" indent="-181240">
              <a:buFontTx/>
              <a:buChar char="-"/>
            </a:pPr>
            <a:r>
              <a:rPr lang="en-US" dirty="0"/>
              <a:t>Second, enabling personalized drug selection for individual cancer patients based on their expression data;</a:t>
            </a:r>
          </a:p>
          <a:p>
            <a:pPr marL="181240" indent="-181240">
              <a:buFontTx/>
              <a:buChar char="-"/>
            </a:pPr>
            <a:r>
              <a:rPr lang="en-US" dirty="0"/>
              <a:t>Finally, we are focusing on much more poorly understood disease, Alzheimer’s disease, for which there aren’t any drugs at all, so the main goal is to leverage all of the data to find a molecular basis common to general AD, which will inform drug discovery.</a:t>
            </a:r>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28</a:t>
            </a:fld>
            <a:endParaRPr lang="en-US"/>
          </a:p>
        </p:txBody>
      </p:sp>
    </p:spTree>
    <p:extLst>
      <p:ext uri="{BB962C8B-B14F-4D97-AF65-F5344CB8AC3E}">
        <p14:creationId xmlns:p14="http://schemas.microsoft.com/office/powerpoint/2010/main" val="25214370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 is the 6</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leading cause of death and the only disease (among the top 10 deadly diseases in the US) that has no cure, no prevention, and no treatment to reverse or halt its progression.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Critical barriers include the lack of understanding of the molecular basis for AD’s neuropathological hallmarks, amyloid plaques and neurofibrillary tangles, whose building blocks are Amyloid-β (Aβ) and tau, respectively</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(biologists) often learn about the molecular basis for a phenotype, by using gene expression and phenotype data.  In this case, neuropathological phenotype.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%Currently, there is no effective treatment for Alzheimer’s disease (AD). Critical barriers include the lack of understanding of the molecular basis for AD’s neuropathological hallmarks, amyloid plaques and neurofibrillary tangles, whose building blocks are Amyloid-β (Aβ) and tau, respectively</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Biologists are now gathering gene expression data (NIA’s AMP-AD project) and Aβ and tau measures from human brain.  The current approach attempts to select a set of </a:t>
            </a:r>
            <a:r>
              <a:rPr lang="en-US" sz="1200" i="1" kern="1200" dirty="0">
                <a:solidFill>
                  <a:schemeClr val="tx1"/>
                </a:solidFill>
                <a:effectLst/>
                <a:latin typeface="+mn-lt"/>
                <a:ea typeface="+mn-ea"/>
                <a:cs typeface="+mn-cs"/>
              </a:rPr>
              <a:t>features </a:t>
            </a:r>
            <a:r>
              <a:rPr lang="en-US" sz="1200" kern="1200" dirty="0">
                <a:solidFill>
                  <a:schemeClr val="tx1"/>
                </a:solidFill>
                <a:effectLst/>
                <a:latin typeface="+mn-lt"/>
                <a:ea typeface="+mn-ea"/>
                <a:cs typeface="+mn-cs"/>
              </a:rPr>
              <a:t>X (gene expression levels) that best </a:t>
            </a:r>
            <a:r>
              <a:rPr lang="en-US" sz="1200" i="1" kern="1200" dirty="0">
                <a:solidFill>
                  <a:schemeClr val="tx1"/>
                </a:solidFill>
                <a:effectLst/>
                <a:latin typeface="+mn-lt"/>
                <a:ea typeface="+mn-ea"/>
                <a:cs typeface="+mn-cs"/>
              </a:rPr>
              <a:t>predict</a:t>
            </a:r>
            <a:r>
              <a:rPr lang="en-US" sz="1200" kern="1200" dirty="0">
                <a:solidFill>
                  <a:schemeClr val="tx1"/>
                </a:solidFill>
                <a:effectLst/>
                <a:latin typeface="+mn-lt"/>
                <a:ea typeface="+mn-ea"/>
                <a:cs typeface="+mn-cs"/>
              </a:rPr>
              <a:t> a </a:t>
            </a:r>
            <a:r>
              <a:rPr lang="en-US" sz="1200" i="1" kern="1200" dirty="0">
                <a:solidFill>
                  <a:schemeClr val="tx1"/>
                </a:solidFill>
                <a:effectLst/>
                <a:latin typeface="+mn-lt"/>
                <a:ea typeface="+mn-ea"/>
                <a:cs typeface="+mn-cs"/>
              </a:rPr>
              <a:t>phenotype</a:t>
            </a:r>
            <a:r>
              <a:rPr lang="en-US" sz="1200" kern="1200" dirty="0">
                <a:solidFill>
                  <a:schemeClr val="tx1"/>
                </a:solidFill>
                <a:effectLst/>
                <a:latin typeface="+mn-lt"/>
                <a:ea typeface="+mn-ea"/>
                <a:cs typeface="+mn-cs"/>
              </a:rPr>
              <a:t> Y (Aβ or tau level). Selected features, </a:t>
            </a:r>
            <a:r>
              <a:rPr lang="en-US" sz="1200" i="1" kern="1200" dirty="0">
                <a:solidFill>
                  <a:schemeClr val="tx1"/>
                </a:solidFill>
                <a:effectLst/>
                <a:latin typeface="+mn-lt"/>
                <a:ea typeface="+mn-ea"/>
                <a:cs typeface="+mn-cs"/>
              </a:rPr>
              <a:t>molecular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markers</a:t>
            </a:r>
            <a:r>
              <a:rPr lang="en-US" sz="1200" kern="1200" dirty="0">
                <a:solidFill>
                  <a:schemeClr val="tx1"/>
                </a:solidFill>
                <a:effectLst/>
                <a:latin typeface="+mn-lt"/>
                <a:ea typeface="+mn-ea"/>
                <a:cs typeface="+mn-cs"/>
              </a:rPr>
              <a:t>, can help determine the molecular basis for plaques and tangles. </a:t>
            </a:r>
            <a:endParaRPr lang="en-US" dirty="0"/>
          </a:p>
        </p:txBody>
      </p:sp>
      <p:sp>
        <p:nvSpPr>
          <p:cNvPr id="4" name="Slide Number Placeholder 3"/>
          <p:cNvSpPr>
            <a:spLocks noGrp="1"/>
          </p:cNvSpPr>
          <p:nvPr>
            <p:ph type="sldNum" sz="quarter" idx="5"/>
          </p:nvPr>
        </p:nvSpPr>
        <p:spPr/>
        <p:txBody>
          <a:bodyPr/>
          <a:lstStyle/>
          <a:p>
            <a:fld id="{44128F22-792E-4FE9-BA1E-0F00CA744559}" type="slidenum">
              <a:rPr lang="en-US" smtClean="0"/>
              <a:t>29</a:t>
            </a:fld>
            <a:endParaRPr lang="en-US"/>
          </a:p>
        </p:txBody>
      </p:sp>
    </p:spTree>
    <p:extLst>
      <p:ext uri="{BB962C8B-B14F-4D97-AF65-F5344CB8AC3E}">
        <p14:creationId xmlns:p14="http://schemas.microsoft.com/office/powerpoint/2010/main" val="247984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An important missing piece here is the explanations. </a:t>
            </a:r>
          </a:p>
          <a:p>
            <a:pPr defTabSz="966612">
              <a:defRPr/>
            </a:pPr>
            <a:endParaRPr lang="en-US" dirty="0"/>
          </a:p>
          <a:p>
            <a:pPr defTabSz="966612">
              <a:defRPr/>
            </a:pPr>
            <a:r>
              <a:rPr lang="en-US" dirty="0"/>
              <a:t>For example, it doesn’t tell you</a:t>
            </a:r>
          </a:p>
          <a:p>
            <a:pPr marL="181240" indent="-181240">
              <a:buFontTx/>
              <a:buChar char="-"/>
            </a:pPr>
            <a:r>
              <a:rPr lang="en-US" dirty="0"/>
              <a:t>Which features contributed to the prediction.  </a:t>
            </a:r>
          </a:p>
          <a:p>
            <a:pPr marL="181240" marR="0" lvl="0" indent="-181240" algn="l" defTabSz="914400" rtl="0" eaLnBrk="1" fontAlgn="auto" latinLnBrk="0" hangingPunct="1">
              <a:lnSpc>
                <a:spcPct val="100000"/>
              </a:lnSpc>
              <a:spcBef>
                <a:spcPts val="0"/>
              </a:spcBef>
              <a:spcAft>
                <a:spcPts val="0"/>
              </a:spcAft>
              <a:buClrTx/>
              <a:buSzTx/>
              <a:buFontTx/>
              <a:buChar char="-"/>
              <a:tabLst/>
              <a:defRPr/>
            </a:pPr>
            <a:r>
              <a:rPr lang="en-US" sz="1400" dirty="0"/>
              <a:t>Why the features used by the model make sense at all.</a:t>
            </a:r>
          </a:p>
          <a:p>
            <a:pPr marL="181240" indent="-181240">
              <a:buFontTx/>
              <a:buChar char="-"/>
            </a:pPr>
            <a:endParaRPr lang="en-US" sz="1300" dirty="0"/>
          </a:p>
          <a:p>
            <a:pPr marL="0" indent="0">
              <a:buFontTx/>
              <a:buNone/>
            </a:pPr>
            <a:r>
              <a:rPr lang="en-US" sz="1300" dirty="0"/>
              <a:t>These explanations are important because they can give us information about appropriate clinical actions</a:t>
            </a:r>
            <a:r>
              <a:rPr lang="en-US" sz="1300" i="1" dirty="0"/>
              <a:t>.</a:t>
            </a:r>
          </a:p>
          <a:p>
            <a:endParaRPr lang="en-US" dirty="0"/>
          </a:p>
          <a:p>
            <a:pPr marL="181240" indent="-181240">
              <a:buFontTx/>
              <a:buChar char="-"/>
            </a:pPr>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3</a:t>
            </a:fld>
            <a:endParaRPr lang="en-US"/>
          </a:p>
        </p:txBody>
      </p:sp>
    </p:spTree>
    <p:extLst>
      <p:ext uri="{BB962C8B-B14F-4D97-AF65-F5344CB8AC3E}">
        <p14:creationId xmlns:p14="http://schemas.microsoft.com/office/powerpoint/2010/main" val="4142643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Do we have a lot of data like this?</a:t>
            </a:r>
          </a:p>
        </p:txBody>
      </p:sp>
      <p:sp>
        <p:nvSpPr>
          <p:cNvPr id="4" name="Slide Number Placeholder 3"/>
          <p:cNvSpPr>
            <a:spLocks noGrp="1"/>
          </p:cNvSpPr>
          <p:nvPr>
            <p:ph type="sldNum" sz="quarter" idx="5"/>
          </p:nvPr>
        </p:nvSpPr>
        <p:spPr/>
        <p:txBody>
          <a:bodyPr/>
          <a:lstStyle/>
          <a:p>
            <a:fld id="{44128F22-792E-4FE9-BA1E-0F00CA744559}" type="slidenum">
              <a:rPr lang="en-US" smtClean="0"/>
              <a:t>30</a:t>
            </a:fld>
            <a:endParaRPr lang="en-US"/>
          </a:p>
        </p:txBody>
      </p:sp>
    </p:spTree>
    <p:extLst>
      <p:ext uri="{BB962C8B-B14F-4D97-AF65-F5344CB8AC3E}">
        <p14:creationId xmlns:p14="http://schemas.microsoft.com/office/powerpoint/2010/main" val="1466165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student, </a:t>
            </a:r>
            <a:r>
              <a:rPr lang="en-US" dirty="0" err="1"/>
              <a:t>Safiye</a:t>
            </a:r>
            <a:r>
              <a:rPr lang="en-US" dirty="0"/>
              <a:t>, started with collecting expression and neuropathology data measuring </a:t>
            </a:r>
            <a:r>
              <a:rPr lang="en-US" dirty="0" err="1"/>
              <a:t>Abeta</a:t>
            </a:r>
            <a:r>
              <a:rPr lang="en-US" dirty="0"/>
              <a:t> and Tau from various parts of the brain in collaboration with Dirk, Paul, and Joey.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ended up finding data from 3 AD studies.  (Only three RNA-Seq studies: ACT, ROSMAP, and MSBB.)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our knowledge, the largest expression meta-analysis for AD.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analyzing these data will be very challenging because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Message: We need powerful approach to reduce the effect of noise caused by discrepancies</a:t>
            </a:r>
          </a:p>
          <a:p>
            <a:endParaRPr lang="en-US" dirty="0"/>
          </a:p>
          <a:p>
            <a:r>
              <a:rPr lang="en-US" dirty="0"/>
              <a:t>ACT – </a:t>
            </a:r>
            <a:r>
              <a:rPr lang="en-US" sz="1200" b="1" i="0" kern="1200" dirty="0">
                <a:solidFill>
                  <a:schemeClr val="tx1"/>
                </a:solidFill>
                <a:effectLst/>
                <a:latin typeface="+mn-lt"/>
                <a:ea typeface="+mn-ea"/>
                <a:cs typeface="+mn-cs"/>
              </a:rPr>
              <a:t>Adult Changes in Thought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ACT</a:t>
            </a:r>
            <a:r>
              <a:rPr lang="en-US" sz="1200" b="0" i="0" kern="1200" dirty="0">
                <a:solidFill>
                  <a:schemeClr val="tx1"/>
                </a:solidFill>
                <a:effectLst/>
                <a:latin typeface="+mn-lt"/>
                <a:ea typeface="+mn-ea"/>
                <a:cs typeface="+mn-cs"/>
              </a:rPr>
              <a:t>) study. </a:t>
            </a:r>
            <a:endParaRPr lang="en-US" dirty="0"/>
          </a:p>
          <a:p>
            <a:r>
              <a:rPr lang="en-US" dirty="0"/>
              <a:t>ROSMAP – </a:t>
            </a:r>
            <a:r>
              <a:rPr lang="en-US" sz="1200" b="0" i="0" kern="1200" dirty="0">
                <a:solidFill>
                  <a:schemeClr val="tx1"/>
                </a:solidFill>
                <a:effectLst/>
                <a:latin typeface="+mn-lt"/>
                <a:ea typeface="+mn-ea"/>
                <a:cs typeface="+mn-cs"/>
              </a:rPr>
              <a:t>Religious Orders Study and Memory and Aging Project (</a:t>
            </a:r>
            <a:r>
              <a:rPr lang="en-US" sz="1200" b="1" i="0" kern="1200" dirty="0">
                <a:solidFill>
                  <a:schemeClr val="tx1"/>
                </a:solidFill>
                <a:effectLst/>
                <a:latin typeface="+mn-lt"/>
                <a:ea typeface="+mn-ea"/>
                <a:cs typeface="+mn-cs"/>
              </a:rPr>
              <a:t>ROS/MAP</a:t>
            </a:r>
            <a:r>
              <a:rPr lang="en-US" sz="1200" b="0" i="0" kern="1200" dirty="0">
                <a:solidFill>
                  <a:schemeClr val="tx1"/>
                </a:solidFill>
                <a:effectLst/>
                <a:latin typeface="+mn-lt"/>
                <a:ea typeface="+mn-ea"/>
                <a:cs typeface="+mn-cs"/>
              </a:rPr>
              <a:t>) </a:t>
            </a:r>
            <a:endParaRPr lang="en-US" dirty="0"/>
          </a:p>
          <a:p>
            <a:r>
              <a:rPr lang="en-US" dirty="0"/>
              <a:t>MSBB – </a:t>
            </a:r>
            <a:r>
              <a:rPr lang="en-US" sz="1200" b="0" i="0" kern="1200" dirty="0">
                <a:solidFill>
                  <a:schemeClr val="tx1"/>
                </a:solidFill>
                <a:effectLst/>
                <a:latin typeface="+mn-lt"/>
                <a:ea typeface="+mn-ea"/>
                <a:cs typeface="+mn-cs"/>
              </a:rPr>
              <a:t>Mount Sinai Brain Bank (</a:t>
            </a:r>
            <a:r>
              <a:rPr lang="en-US" sz="1200" b="1" i="0" kern="1200" dirty="0">
                <a:solidFill>
                  <a:schemeClr val="tx1"/>
                </a:solidFill>
                <a:effectLst/>
                <a:latin typeface="+mn-lt"/>
                <a:ea typeface="+mn-ea"/>
                <a:cs typeface="+mn-cs"/>
              </a:rPr>
              <a:t>MSBB</a:t>
            </a:r>
            <a:r>
              <a:rPr lang="en-US" sz="1200" b="0" i="0" kern="1200" dirty="0">
                <a:solidFill>
                  <a:schemeClr val="tx1"/>
                </a:solidFill>
                <a:effectLst/>
                <a:latin typeface="+mn-lt"/>
                <a:ea typeface="+mn-ea"/>
                <a:cs typeface="+mn-cs"/>
              </a:rPr>
              <a:t>) AD Cohort</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128F22-792E-4FE9-BA1E-0F00CA744559}" type="slidenum">
              <a:rPr lang="en-US" smtClean="0"/>
              <a:t>31</a:t>
            </a:fld>
            <a:endParaRPr lang="en-US"/>
          </a:p>
        </p:txBody>
      </p:sp>
    </p:spTree>
    <p:extLst>
      <p:ext uri="{BB962C8B-B14F-4D97-AF65-F5344CB8AC3E}">
        <p14:creationId xmlns:p14="http://schemas.microsoft.com/office/powerpoint/2010/main" val="1600584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they?  It’s based on the pathway-gene membership information that tell us which genes belong to each pathway based on literature-based database, such as </a:t>
            </a:r>
            <a:r>
              <a:rPr lang="en-US" dirty="0" err="1"/>
              <a:t>Reactome</a:t>
            </a:r>
            <a:r>
              <a:rPr lang="en-US" dirty="0"/>
              <a:t>.</a:t>
            </a:r>
          </a:p>
          <a:p>
            <a:endParaRPr lang="en-US" dirty="0"/>
          </a:p>
          <a:p>
            <a:r>
              <a:rPr lang="en-US" dirty="0"/>
              <a:t>Our EMBARKER algorithm is a hierarchical Bayesian model that gives us both of gene-level and pathway-level relevance measure to the phenotype.  </a:t>
            </a:r>
          </a:p>
          <a:p>
            <a:endParaRPr lang="en-US" dirty="0"/>
          </a:p>
          <a:p>
            <a:r>
              <a:rPr lang="en-US" dirty="0"/>
              <a:t>The idea is that genes that belong to the same pathway are likely to have similar relevance values to each other, and the hierarchical Bayesian model will encourage that.  Also, the pathway-level relevance will improve the interpretability.  </a:t>
            </a:r>
          </a:p>
          <a:p>
            <a:endParaRPr lang="en-US" dirty="0"/>
          </a:p>
          <a:p>
            <a:r>
              <a:rPr lang="en-US" dirty="0"/>
              <a:t>We developed EMBARKER-M method that can handle multiple datasets like we have for our AD data analysis.  </a:t>
            </a:r>
          </a:p>
          <a:p>
            <a:endParaRPr lang="en-US" dirty="0"/>
          </a:p>
          <a:p>
            <a:r>
              <a:rPr lang="en-US" dirty="0"/>
              <a:t>%% NDUFA9 – top 2</a:t>
            </a:r>
          </a:p>
          <a:p>
            <a:endParaRPr lang="en-US" dirty="0"/>
          </a:p>
          <a:p>
            <a:r>
              <a:rPr lang="en-US" dirty="0"/>
              <a:t>This consistency led us to the hypothesis that </a:t>
            </a:r>
          </a:p>
          <a:p>
            <a:endParaRPr lang="en-US" dirty="0"/>
          </a:p>
          <a:p>
            <a:r>
              <a:rPr lang="en-US" dirty="0"/>
              <a:t>Using the transgenic C. elegans (GMC101) model </a:t>
            </a:r>
            <a:r>
              <a:rPr lang="en-US" sz="1200" kern="1200" dirty="0">
                <a:solidFill>
                  <a:schemeClr val="tx1"/>
                </a:solidFill>
                <a:effectLst/>
                <a:latin typeface="+mn-lt"/>
                <a:ea typeface="+mn-ea"/>
                <a:cs typeface="+mn-cs"/>
              </a:rPr>
              <a:t>expressing Aβ in its body wall muscle cells.  It’s age-associated aggregation, which results in rapid onset of age-associated paralysis.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at a certain age, this worm will be paralyzed.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transgenic worm line displays an age-associated aggregation of human Ab</a:t>
            </a:r>
            <a:r>
              <a:rPr lang="en-US" sz="1200" kern="1200" baseline="-25000" dirty="0">
                <a:solidFill>
                  <a:schemeClr val="tx1"/>
                </a:solidFill>
                <a:effectLst/>
                <a:latin typeface="+mn-lt"/>
                <a:ea typeface="+mn-ea"/>
                <a:cs typeface="+mn-cs"/>
              </a:rPr>
              <a:t>1-42</a:t>
            </a:r>
            <a:r>
              <a:rPr lang="en-US" sz="1200" kern="1200" dirty="0">
                <a:solidFill>
                  <a:schemeClr val="tx1"/>
                </a:solidFill>
                <a:effectLst/>
                <a:latin typeface="+mn-lt"/>
                <a:ea typeface="+mn-ea"/>
                <a:cs typeface="+mn-cs"/>
              </a:rPr>
              <a:t> peptide, which results in rapid onset of age-associated paralysis.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dirty="0"/>
              <a:t>%% </a:t>
            </a:r>
            <a:r>
              <a:rPr lang="en-US" sz="1200" kern="1200" dirty="0">
                <a:solidFill>
                  <a:schemeClr val="tx1"/>
                </a:solidFill>
                <a:effectLst/>
                <a:latin typeface="+mn-lt"/>
                <a:ea typeface="+mn-ea"/>
                <a:cs typeface="+mn-cs"/>
              </a:rPr>
              <a:t>The top gene from EMBARKER ranking with a worm ortholog was </a:t>
            </a:r>
            <a:r>
              <a:rPr lang="en-US" sz="1200" i="1" kern="1200" dirty="0">
                <a:solidFill>
                  <a:schemeClr val="tx1"/>
                </a:solidFill>
                <a:effectLst/>
                <a:latin typeface="+mn-lt"/>
                <a:ea typeface="+mn-ea"/>
                <a:cs typeface="+mn-cs"/>
              </a:rPr>
              <a:t>NDUFA9</a:t>
            </a:r>
            <a:r>
              <a:rPr lang="en-US" sz="1200" kern="1200" dirty="0">
                <a:solidFill>
                  <a:schemeClr val="tx1"/>
                </a:solidFill>
                <a:effectLst/>
                <a:latin typeface="+mn-lt"/>
                <a:ea typeface="+mn-ea"/>
                <a:cs typeface="+mn-cs"/>
              </a:rPr>
              <a:t>, which encodes the alpha subcomplex subunit 9 of Complex I of the mitochondrial electron transport chain (</a:t>
            </a:r>
            <a:r>
              <a:rPr lang="en-US" sz="1200" kern="1200" dirty="0" err="1">
                <a:solidFill>
                  <a:schemeClr val="tx1"/>
                </a:solidFill>
                <a:effectLst/>
                <a:latin typeface="+mn-lt"/>
                <a:ea typeface="+mn-ea"/>
                <a:cs typeface="+mn-cs"/>
              </a:rPr>
              <a:t>mETC</a:t>
            </a:r>
            <a:r>
              <a:rPr lang="en-US" sz="1200" kern="1200" dirty="0">
                <a:solidFill>
                  <a:schemeClr val="tx1"/>
                </a:solidFill>
                <a:effectLst/>
                <a:latin typeface="+mn-lt"/>
                <a:ea typeface="+mn-ea"/>
                <a:cs typeface="+mn-cs"/>
              </a:rPr>
              <a:t>)</a:t>
            </a:r>
            <a:endParaRPr lang="en-US" dirty="0"/>
          </a:p>
          <a:p>
            <a:endParaRPr lang="en-US" dirty="0"/>
          </a:p>
          <a:p>
            <a:r>
              <a:rPr lang="en-US" dirty="0"/>
              <a:t>%% We propose EMBARKER, a probabilistic model-based framework to identify robust expression markers for a phenotype by leveraging growing availability of pathway information (i.e., gene-</a:t>
            </a:r>
            <a:r>
              <a:rPr lang="en-US" dirty="0" err="1"/>
              <a:t>GeneSet</a:t>
            </a:r>
            <a:r>
              <a:rPr lang="en-US" dirty="0"/>
              <a:t> membership) and datasets from multiple studies. </a:t>
            </a:r>
          </a:p>
          <a:p>
            <a:endParaRPr lang="en-US" dirty="0"/>
          </a:p>
          <a:p>
            <a:r>
              <a:rPr lang="en-US" dirty="0"/>
              <a:t>Distract the algorithm from noise by focusing more on this valid pathway information.</a:t>
            </a:r>
          </a:p>
        </p:txBody>
      </p:sp>
      <p:sp>
        <p:nvSpPr>
          <p:cNvPr id="4" name="Slide Number Placeholder 3"/>
          <p:cNvSpPr>
            <a:spLocks noGrp="1"/>
          </p:cNvSpPr>
          <p:nvPr>
            <p:ph type="sldNum" sz="quarter" idx="5"/>
          </p:nvPr>
        </p:nvSpPr>
        <p:spPr/>
        <p:txBody>
          <a:bodyPr/>
          <a:lstStyle/>
          <a:p>
            <a:fld id="{44128F22-792E-4FE9-BA1E-0F00CA744559}" type="slidenum">
              <a:rPr lang="en-US" smtClean="0"/>
              <a:t>32</a:t>
            </a:fld>
            <a:endParaRPr lang="en-US"/>
          </a:p>
        </p:txBody>
      </p:sp>
    </p:spTree>
    <p:extLst>
      <p:ext uri="{BB962C8B-B14F-4D97-AF65-F5344CB8AC3E}">
        <p14:creationId xmlns:p14="http://schemas.microsoft.com/office/powerpoint/2010/main" val="3788899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question is if you knock down the worm ortholog of NDUFA9, whether paralysis will be delayed. (worms will become less ill.)  That will prove that the worm ortholog of NDUFA9 plays a role in inducing tolerance to </a:t>
            </a:r>
            <a:r>
              <a:rPr lang="en-US" sz="1200" kern="1200" dirty="0" err="1">
                <a:solidFill>
                  <a:schemeClr val="tx1"/>
                </a:solidFill>
                <a:effectLst/>
                <a:latin typeface="+mn-lt"/>
                <a:ea typeface="+mn-ea"/>
                <a:cs typeface="+mn-cs"/>
              </a:rPr>
              <a:t>Abeta</a:t>
            </a:r>
            <a:r>
              <a:rPr lang="en-US" sz="1200" kern="1200" dirty="0">
                <a:solidFill>
                  <a:schemeClr val="tx1"/>
                </a:solidFill>
                <a:effectLst/>
                <a:latin typeface="+mn-lt"/>
                <a:ea typeface="+mn-ea"/>
                <a:cs typeface="+mn-cs"/>
              </a:rPr>
              <a:t> toxicity.  Could be AD drug target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Matt’s lab has a fantastic </a:t>
            </a:r>
            <a:r>
              <a:rPr lang="en-US" sz="1200" kern="1200" dirty="0" err="1">
                <a:solidFill>
                  <a:schemeClr val="tx1"/>
                </a:solidFill>
                <a:effectLst/>
                <a:latin typeface="+mn-lt"/>
                <a:ea typeface="+mn-ea"/>
                <a:cs typeface="+mn-cs"/>
              </a:rPr>
              <a:t>WormBot</a:t>
            </a:r>
            <a:r>
              <a:rPr lang="en-US" sz="1200" kern="1200" dirty="0">
                <a:solidFill>
                  <a:schemeClr val="tx1"/>
                </a:solidFill>
                <a:effectLst/>
                <a:latin typeface="+mn-lt"/>
                <a:ea typeface="+mn-ea"/>
                <a:cs typeface="+mn-cs"/>
              </a:rPr>
              <a:t> system.  His lab can perform this kind of paralysis assay for many genes at the same time.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used RNAi to reduce the expression of NDUFA9 homolog (Y53G8AL.2) and observed a significant delay in paralysis compared to control animals treated with empty vector (EV) RNAi.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then, how would it actually look?  Here is the idea.</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What kind of worms?  Abeta1-42 (GMC101) </a:t>
            </a:r>
            <a:r>
              <a:rPr lang="en-US" sz="1200" kern="1200" dirty="0">
                <a:solidFill>
                  <a:schemeClr val="tx1"/>
                </a:solidFill>
                <a:effectLst/>
                <a:latin typeface="+mn-lt"/>
                <a:ea typeface="+mn-ea"/>
                <a:cs typeface="+mn-cs"/>
              </a:rPr>
              <a:t>Y53G8AL.2</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perform a validation of the identified markers </a:t>
            </a:r>
            <a:r>
              <a:rPr lang="en-US" sz="1200" i="1" kern="1200" dirty="0">
                <a:solidFill>
                  <a:schemeClr val="tx1"/>
                </a:solidFill>
                <a:effectLst/>
                <a:latin typeface="+mn-lt"/>
                <a:ea typeface="+mn-ea"/>
                <a:cs typeface="+mn-cs"/>
              </a:rPr>
              <a:t>in vivo</a:t>
            </a:r>
            <a:r>
              <a:rPr lang="en-US" sz="1200" kern="1200" dirty="0">
                <a:solidFill>
                  <a:schemeClr val="tx1"/>
                </a:solidFill>
                <a:effectLst/>
                <a:latin typeface="+mn-lt"/>
                <a:ea typeface="+mn-ea"/>
                <a:cs typeface="+mn-cs"/>
              </a:rPr>
              <a:t> in a transgenic </a:t>
            </a:r>
            <a:r>
              <a:rPr lang="en-US" sz="1200" i="1" kern="1200" dirty="0">
                <a:solidFill>
                  <a:schemeClr val="tx1"/>
                </a:solidFill>
                <a:effectLst/>
                <a:latin typeface="+mn-lt"/>
                <a:ea typeface="+mn-ea"/>
                <a:cs typeface="+mn-cs"/>
              </a:rPr>
              <a:t>Caenorhabditis elegans</a:t>
            </a:r>
            <a:r>
              <a:rPr lang="en-US" sz="1200" kern="1200" dirty="0">
                <a:solidFill>
                  <a:schemeClr val="tx1"/>
                </a:solidFill>
                <a:effectLst/>
                <a:latin typeface="+mn-lt"/>
                <a:ea typeface="+mn-ea"/>
                <a:cs typeface="+mn-cs"/>
              </a:rPr>
              <a:t> model, which suggests mild inhibition of Complex I as a promising pharmacological avenue toward treating AD. </a:t>
            </a:r>
          </a:p>
          <a:p>
            <a:endParaRPr lang="en-US" dirty="0"/>
          </a:p>
          <a:p>
            <a:r>
              <a:rPr lang="en-US" dirty="0"/>
              <a:t>Experimental validation </a:t>
            </a:r>
          </a:p>
        </p:txBody>
      </p:sp>
      <p:sp>
        <p:nvSpPr>
          <p:cNvPr id="4" name="Slide Number Placeholder 3"/>
          <p:cNvSpPr>
            <a:spLocks noGrp="1"/>
          </p:cNvSpPr>
          <p:nvPr>
            <p:ph type="sldNum" sz="quarter" idx="5"/>
          </p:nvPr>
        </p:nvSpPr>
        <p:spPr/>
        <p:txBody>
          <a:bodyPr/>
          <a:lstStyle/>
          <a:p>
            <a:fld id="{44128F22-792E-4FE9-BA1E-0F00CA744559}" type="slidenum">
              <a:rPr lang="en-US" smtClean="0"/>
              <a:t>33</a:t>
            </a:fld>
            <a:endParaRPr lang="en-US"/>
          </a:p>
        </p:txBody>
      </p:sp>
    </p:spTree>
    <p:extLst>
      <p:ext uri="{BB962C8B-B14F-4D97-AF65-F5344CB8AC3E}">
        <p14:creationId xmlns:p14="http://schemas.microsoft.com/office/powerpoint/2010/main" val="920938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you can see as time goes, it becomes clear that worms under treatment move more lively.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Consistently with this graph.</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Suppression of paralysis by knockdown of Y53G8AL.2</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was comparable to RNAi knockdown of the insulin-like receptor gene </a:t>
            </a:r>
            <a:r>
              <a:rPr lang="en-US" sz="1200" i="1" kern="1200" dirty="0">
                <a:solidFill>
                  <a:schemeClr val="tx1"/>
                </a:solidFill>
                <a:effectLst/>
                <a:latin typeface="+mn-lt"/>
                <a:ea typeface="+mn-ea"/>
                <a:cs typeface="+mn-cs"/>
              </a:rPr>
              <a:t>daf-2,</a:t>
            </a:r>
            <a:r>
              <a:rPr lang="en-US" sz="1200" kern="1200" dirty="0">
                <a:solidFill>
                  <a:schemeClr val="tx1"/>
                </a:solidFill>
                <a:effectLst/>
                <a:latin typeface="+mn-lt"/>
                <a:ea typeface="+mn-ea"/>
                <a:cs typeface="+mn-cs"/>
              </a:rPr>
              <a:t> one of the strongest known suppressors of Aβ</a:t>
            </a:r>
            <a:r>
              <a:rPr lang="en-US" sz="1200" kern="1200" baseline="-25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toxicity in worms.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It’s a pretty similar level of delay.</a:t>
            </a:r>
            <a:endParaRPr lang="en-US" dirty="0"/>
          </a:p>
        </p:txBody>
      </p:sp>
      <p:sp>
        <p:nvSpPr>
          <p:cNvPr id="4" name="Slide Number Placeholder 3"/>
          <p:cNvSpPr>
            <a:spLocks noGrp="1"/>
          </p:cNvSpPr>
          <p:nvPr>
            <p:ph type="sldNum" sz="quarter" idx="5"/>
          </p:nvPr>
        </p:nvSpPr>
        <p:spPr/>
        <p:txBody>
          <a:bodyPr/>
          <a:lstStyle/>
          <a:p>
            <a:fld id="{44128F22-792E-4FE9-BA1E-0F00CA744559}" type="slidenum">
              <a:rPr lang="en-US" smtClean="0"/>
              <a:t>34</a:t>
            </a:fld>
            <a:endParaRPr lang="en-US"/>
          </a:p>
        </p:txBody>
      </p:sp>
    </p:spTree>
    <p:extLst>
      <p:ext uri="{BB962C8B-B14F-4D97-AF65-F5344CB8AC3E}">
        <p14:creationId xmlns:p14="http://schemas.microsoft.com/office/powerpoint/2010/main" val="3042622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a:t>
            </a:r>
            <a:r>
              <a:rPr lang="en-US" sz="1200" i="1" kern="1200" dirty="0">
                <a:solidFill>
                  <a:schemeClr val="tx1"/>
                </a:solidFill>
                <a:effectLst/>
                <a:latin typeface="+mn-lt"/>
                <a:ea typeface="+mn-ea"/>
                <a:cs typeface="+mn-cs"/>
              </a:rPr>
              <a:t>NDUFA9</a:t>
            </a:r>
            <a:r>
              <a:rPr lang="en-US" sz="1200" kern="1200" dirty="0">
                <a:solidFill>
                  <a:schemeClr val="tx1"/>
                </a:solidFill>
                <a:effectLst/>
                <a:latin typeface="+mn-lt"/>
                <a:ea typeface="+mn-ea"/>
                <a:cs typeface="+mn-cs"/>
              </a:rPr>
              <a:t>, we found that 7 of top 10, and 12 of top 20 genes were Complex I genes.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therefore hypothesized that Complex I may act as a key regulator of Aβ toxicity.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test this hypothesis, we individually knocked down 12 additional </a:t>
            </a:r>
            <a:r>
              <a:rPr lang="en-US" sz="1200" i="1" kern="1200" dirty="0">
                <a:solidFill>
                  <a:schemeClr val="tx1"/>
                </a:solidFill>
                <a:effectLst/>
                <a:latin typeface="+mn-lt"/>
                <a:ea typeface="+mn-ea"/>
                <a:cs typeface="+mn-cs"/>
              </a:rPr>
              <a:t>C. elegans</a:t>
            </a:r>
            <a:r>
              <a:rPr lang="en-US" sz="1200" kern="1200" dirty="0">
                <a:solidFill>
                  <a:schemeClr val="tx1"/>
                </a:solidFill>
                <a:effectLst/>
                <a:latin typeface="+mn-lt"/>
                <a:ea typeface="+mn-ea"/>
                <a:cs typeface="+mn-cs"/>
              </a:rPr>
              <a:t> genes that encode homologs of human Complex I proteins in this Aβ</a:t>
            </a:r>
            <a:r>
              <a:rPr lang="en-US" sz="1200" kern="1200" baseline="-25000" dirty="0">
                <a:solidFill>
                  <a:schemeClr val="tx1"/>
                </a:solidFill>
                <a:effectLst/>
                <a:latin typeface="+mn-lt"/>
                <a:ea typeface="+mn-ea"/>
                <a:cs typeface="+mn-cs"/>
              </a:rPr>
              <a:t>1-42</a:t>
            </a:r>
            <a:r>
              <a:rPr lang="en-US" sz="1200" kern="1200" dirty="0">
                <a:solidFill>
                  <a:schemeClr val="tx1"/>
                </a:solidFill>
                <a:effectLst/>
                <a:latin typeface="+mn-lt"/>
                <a:ea typeface="+mn-ea"/>
                <a:cs typeface="+mn-cs"/>
              </a:rPr>
              <a:t> worms.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Strikingly, knockdown of any of these 12 additional genes significantly delayed paralysis, with several exceeding the effect of Y53G8AL.2.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our approach pinpointed mitochondrial Complex I as a critical mediator of Aβ </a:t>
            </a:r>
            <a:r>
              <a:rPr lang="en-US" sz="1200" kern="1200" dirty="0" err="1">
                <a:solidFill>
                  <a:schemeClr val="tx1"/>
                </a:solidFill>
                <a:effectLst/>
                <a:latin typeface="+mn-lt"/>
                <a:ea typeface="+mn-ea"/>
                <a:cs typeface="+mn-cs"/>
              </a:rPr>
              <a:t>proteostasis</a:t>
            </a:r>
            <a:r>
              <a:rPr lang="en-US" sz="1200" kern="1200" dirty="0">
                <a:solidFill>
                  <a:schemeClr val="tx1"/>
                </a:solidFill>
                <a:effectLst/>
                <a:latin typeface="+mn-lt"/>
                <a:ea typeface="+mn-ea"/>
                <a:cs typeface="+mn-cs"/>
              </a:rPr>
              <a:t>.</a:t>
            </a:r>
          </a:p>
          <a:p>
            <a:endParaRPr lang="en-US" dirty="0"/>
          </a:p>
          <a:p>
            <a:r>
              <a:rPr lang="en-US" dirty="0"/>
              <a:t>Is there a drug that inhibits complex I?  Capsaicin is one of them. [Maybe we need to eat more peppers.]</a:t>
            </a:r>
          </a:p>
          <a:p>
            <a:endParaRPr lang="en-US" dirty="0"/>
          </a:p>
        </p:txBody>
      </p:sp>
      <p:sp>
        <p:nvSpPr>
          <p:cNvPr id="4" name="Slide Number Placeholder 3"/>
          <p:cNvSpPr>
            <a:spLocks noGrp="1"/>
          </p:cNvSpPr>
          <p:nvPr>
            <p:ph type="sldNum" sz="quarter" idx="5"/>
          </p:nvPr>
        </p:nvSpPr>
        <p:spPr/>
        <p:txBody>
          <a:bodyPr/>
          <a:lstStyle/>
          <a:p>
            <a:fld id="{44128F22-792E-4FE9-BA1E-0F00CA744559}" type="slidenum">
              <a:rPr lang="en-US" smtClean="0"/>
              <a:t>35</a:t>
            </a:fld>
            <a:endParaRPr lang="en-US"/>
          </a:p>
        </p:txBody>
      </p:sp>
    </p:spTree>
    <p:extLst>
      <p:ext uri="{BB962C8B-B14F-4D97-AF65-F5344CB8AC3E}">
        <p14:creationId xmlns:p14="http://schemas.microsoft.com/office/powerpoint/2010/main" val="10859198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I presented our new interpretable ML techniques [CLICK]  SHAP and more, </a:t>
            </a:r>
          </a:p>
          <a:p>
            <a:endParaRPr lang="en-US" dirty="0"/>
          </a:p>
          <a:p>
            <a:r>
              <a:rPr lang="en-US" dirty="0"/>
              <a:t>And showed you how they can potentially change the way we treat patients and make biological discoveries from data. </a:t>
            </a:r>
          </a:p>
          <a:p>
            <a:endParaRPr lang="en-US" dirty="0"/>
          </a:p>
          <a:p>
            <a:r>
              <a:rPr lang="en-US" dirty="0"/>
              <a:t>I believe that these exemplify the importance of advancing AI and ML (they are not perfect) in order to generate high impact in medicine and biology, and for that we need to continue addressing the challenges we cannot address with existing ML tools.  </a:t>
            </a:r>
          </a:p>
          <a:p>
            <a:endParaRPr lang="en-US" dirty="0"/>
          </a:p>
          <a:p>
            <a:endParaRPr lang="en-US" dirty="0"/>
          </a:p>
          <a:p>
            <a:endParaRPr lang="en-US" dirty="0"/>
          </a:p>
          <a:p>
            <a:r>
              <a:rPr lang="en-US" dirty="0"/>
              <a:t>%% New ML/AI techniques such as [CLICK] enable new ways to make biological discoveries from big data and new way to treat patients.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ML techniques [CLICK] we developed are general frameworks and can be applied to many other diseases or even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all of these projects, instead of using off-the-shelf ML algorithms, we addressed challenges and created new methods </a:t>
            </a:r>
          </a:p>
          <a:p>
            <a:endParaRPr lang="en-US" dirty="0"/>
          </a:p>
          <a:p>
            <a:endParaRPr lang="en-US" dirty="0"/>
          </a:p>
          <a:p>
            <a:r>
              <a:rPr lang="en-US" dirty="0"/>
              <a:t>In this talk, I am going to show you how our new interpretable ML techniques (motivated by these questions) can potentially transform important areas of medicine.</a:t>
            </a:r>
          </a:p>
          <a:p>
            <a:endParaRPr lang="en-US" dirty="0"/>
          </a:p>
          <a:p>
            <a:pPr marL="181240" indent="-181240">
              <a:buFontTx/>
              <a:buChar char="-"/>
            </a:pPr>
            <a:r>
              <a:rPr lang="en-US" dirty="0"/>
              <a:t>First, developing prediction and recommendation systems in hospitals;</a:t>
            </a:r>
          </a:p>
          <a:p>
            <a:pPr marL="181240" indent="-181240">
              <a:buFontTx/>
              <a:buChar char="-"/>
            </a:pPr>
            <a:r>
              <a:rPr lang="en-US" dirty="0"/>
              <a:t>Second, enabling personalized drug selection for individual cancer patients based on their expression data;</a:t>
            </a:r>
          </a:p>
          <a:p>
            <a:pPr marL="181240" indent="-181240">
              <a:buFontTx/>
              <a:buChar char="-"/>
            </a:pPr>
            <a:r>
              <a:rPr lang="en-US" dirty="0"/>
              <a:t>Finally, we are focusing on much more poorly understood disease, Alzheimer’s disease, for which there aren’t any drugs at all, so the main goal is to leverage all of the data to find a molecular basis common to general AD, which will inform drug discovery.</a:t>
            </a:r>
          </a:p>
          <a:p>
            <a:pPr marL="0" indent="0">
              <a:buFontTx/>
              <a:buNone/>
            </a:pPr>
            <a:endParaRPr lang="en-US" dirty="0"/>
          </a:p>
          <a:p>
            <a:pPr marL="0" indent="0">
              <a:buFontTx/>
              <a:buNone/>
            </a:pPr>
            <a:r>
              <a:rPr lang="en-US" dirty="0"/>
              <a:t>The techniques we are developing are mostly general and can be applied to other problems (not domain specific).</a:t>
            </a:r>
          </a:p>
          <a:p>
            <a:pPr marL="0" indent="0">
              <a:buFontTx/>
              <a:buNone/>
            </a:pPr>
            <a:endParaRPr lang="en-US" dirty="0"/>
          </a:p>
          <a:p>
            <a:pPr marL="0" indent="0">
              <a:buFontTx/>
              <a:buNone/>
            </a:pPr>
            <a:r>
              <a:rPr lang="en-US" dirty="0"/>
              <a:t>Our research covers the spectrum from basic drug discovery for a poorly understood disease to very specific treatment recommendations for better understood diseases.  (Also from basic science to bedside applications.)</a:t>
            </a:r>
          </a:p>
          <a:p>
            <a:pPr marL="0" indent="0">
              <a:buFontTx/>
              <a:buNone/>
            </a:pPr>
            <a:endParaRPr lang="en-US" dirty="0"/>
          </a:p>
          <a:p>
            <a:pPr marL="0" indent="0">
              <a:buFontTx/>
              <a:buNone/>
            </a:pPr>
            <a:r>
              <a:rPr lang="en-US" dirty="0"/>
              <a:t>Let’s talk about the first part.</a:t>
            </a:r>
          </a:p>
          <a:p>
            <a:pPr marL="0" indent="0">
              <a:buFontTx/>
              <a:buNone/>
            </a:pPr>
            <a:endParaRPr lang="en-US" dirty="0"/>
          </a:p>
          <a:p>
            <a:pPr marL="0" indent="0">
              <a:buFontTx/>
              <a:buNone/>
            </a:pPr>
            <a:r>
              <a:rPr lang="en-US" dirty="0"/>
              <a:t>[[spectrum]]</a:t>
            </a:r>
          </a:p>
          <a:p>
            <a:pPr marL="0" indent="0">
              <a:buFontTx/>
              <a:buNone/>
            </a:pPr>
            <a:r>
              <a:rPr lang="en-US" dirty="0"/>
              <a:t>I think maybe a good distinction you can make is that the cancer stuff is aiming to </a:t>
            </a:r>
            <a:r>
              <a:rPr lang="en-US" u="sng" dirty="0"/>
              <a:t>leverage big data for personalized drug selection for individuals, whereas AD is so poorly understood that there aren't any drugs, so the main goal is to leverage all of the data to find a molecular basis common to general AD which will inform drug discovery</a:t>
            </a:r>
            <a:r>
              <a:rPr lang="en-US" dirty="0"/>
              <a:t>. So your work covers the spectrum from basic drug discovery for a poorly understood disease to very specific treatment recommendations for better understood diseases.</a:t>
            </a:r>
          </a:p>
          <a:p>
            <a:pPr marL="0" indent="0">
              <a:buFontTx/>
              <a:buNone/>
            </a:pPr>
            <a:endParaRPr lang="en-US" dirty="0"/>
          </a:p>
          <a:p>
            <a:pPr marL="0" indent="0">
              <a:buFontTx/>
              <a:buNone/>
            </a:pPr>
            <a:r>
              <a:rPr lang="en-US" dirty="0"/>
              <a:t>[[when transitioning]]</a:t>
            </a:r>
          </a:p>
          <a:p>
            <a:pPr marL="0" indent="0">
              <a:buFontTx/>
              <a:buNone/>
            </a:pPr>
            <a:r>
              <a:rPr lang="en-US" dirty="0"/>
              <a:t>also for your transition, you could say something like "personalized drug recommendations are only possible when we have drugs to choose from, which is unfortunately not true for the case of AD"</a:t>
            </a:r>
          </a:p>
          <a:p>
            <a:pPr marL="181240" indent="-181240">
              <a:buFontTx/>
              <a:buChar char="-"/>
            </a:pPr>
            <a:endParaRPr lang="en-US" dirty="0"/>
          </a:p>
          <a:p>
            <a:pPr marL="181240" indent="-181240">
              <a:buFontTx/>
              <a:buChar char="-"/>
            </a:pPr>
            <a:endParaRPr lang="en-US" dirty="0"/>
          </a:p>
          <a:p>
            <a:pPr marL="181240" indent="-181240">
              <a:buFontTx/>
              <a:buChar char="-"/>
            </a:pPr>
            <a:endParaRPr lang="en-US" dirty="0"/>
          </a:p>
          <a:p>
            <a:pPr marL="181240" indent="-181240">
              <a:buFontTx/>
              <a:buChar char="-"/>
            </a:pPr>
            <a:r>
              <a:rPr lang="en-US" dirty="0"/>
              <a:t>Second, real-time prediction of various adverse events during surgery.  We showed that making interpretable predictions help anesthesiologists predict hypoxemia much better.</a:t>
            </a:r>
          </a:p>
          <a:p>
            <a:pPr marL="181240" indent="-181240">
              <a:buFontTx/>
              <a:buChar char="-"/>
            </a:pPr>
            <a:endParaRPr lang="en-US" dirty="0"/>
          </a:p>
          <a:p>
            <a:pPr marL="181240" indent="-181240">
              <a:buFontTx/>
              <a:buChar char="-"/>
            </a:pPr>
            <a:r>
              <a:rPr lang="en-US" dirty="0"/>
              <a:t>Finally, individualized risk factors for chronic kidney disease, which can lead to a new disease sub-classification system.</a:t>
            </a:r>
          </a:p>
          <a:p>
            <a:endParaRPr lang="en-US" dirty="0"/>
          </a:p>
          <a:p>
            <a:r>
              <a:rPr lang="en-US" dirty="0"/>
              <a:t>We will start with the precision oncology.</a:t>
            </a:r>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36</a:t>
            </a:fld>
            <a:endParaRPr lang="en-US"/>
          </a:p>
        </p:txBody>
      </p:sp>
    </p:spTree>
    <p:extLst>
      <p:ext uri="{BB962C8B-B14F-4D97-AF65-F5344CB8AC3E}">
        <p14:creationId xmlns:p14="http://schemas.microsoft.com/office/powerpoint/2010/main" val="3599499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group’s effort to develop new ML techniques focused on interpretability applied to various problems in precision medicine.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goal today is show you examples of how advancing ML can change the way doctors treat patients, saving lives, so hopefully some of you get interested working in this area.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Therefore, instead of delving into details of a particular ML algorithm, I will stay at a high level because you can always read our papers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4128F22-792E-4FE9-BA1E-0F00CA744559}" type="slidenum">
              <a:rPr lang="en-US" smtClean="0"/>
              <a:t>37</a:t>
            </a:fld>
            <a:endParaRPr lang="en-US"/>
          </a:p>
        </p:txBody>
      </p:sp>
    </p:spTree>
    <p:extLst>
      <p:ext uri="{BB962C8B-B14F-4D97-AF65-F5344CB8AC3E}">
        <p14:creationId xmlns:p14="http://schemas.microsoft.com/office/powerpoint/2010/main" val="1710192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I want to re-emphasize the importance of the active participation of medical investigators in AI research, to address these challenges together. (I hope to find more such people to work with us.)</a:t>
            </a:r>
          </a:p>
          <a:p>
            <a:pPr defTabSz="966612">
              <a:defRPr/>
            </a:pPr>
            <a:endParaRPr lang="en-US" dirty="0"/>
          </a:p>
          <a:p>
            <a:pPr defTabSz="966612">
              <a:defRPr/>
            </a:pPr>
            <a:r>
              <a:rPr lang="en-US" dirty="0"/>
              <a:t>And, I again thank my students, our collaborators, and funding sources.  They support our research with different amounts of funding, but I really like all of them. </a:t>
            </a:r>
          </a:p>
          <a:p>
            <a:pPr defTabSz="966612">
              <a:defRPr/>
            </a:pPr>
            <a:endParaRPr lang="en-US" dirty="0"/>
          </a:p>
          <a:p>
            <a:pPr defTabSz="966612">
              <a:defRPr/>
            </a:pPr>
            <a:endParaRPr lang="en-US" dirty="0"/>
          </a:p>
          <a:p>
            <a:pPr defTabSz="966612">
              <a:defRPr/>
            </a:pPr>
            <a:endParaRPr lang="en-US" dirty="0"/>
          </a:p>
          <a:p>
            <a:pPr defTabSz="966612">
              <a:defRPr/>
            </a:pPr>
            <a:endParaRPr lang="en-US" dirty="0"/>
          </a:p>
          <a:p>
            <a:pPr defTabSz="966612">
              <a:defRPr/>
            </a:pPr>
            <a:endParaRPr lang="en-US" dirty="0"/>
          </a:p>
          <a:p>
            <a:pPr defTabSz="966612">
              <a:defRPr/>
            </a:pPr>
            <a:r>
              <a:rPr lang="en-US" dirty="0"/>
              <a:t>%% These projects are interdisciplinary. </a:t>
            </a:r>
          </a:p>
          <a:p>
            <a:pPr defTabSz="966612">
              <a:defRPr/>
            </a:pPr>
            <a:r>
              <a:rPr lang="en-US" dirty="0"/>
              <a:t>So, it was very </a:t>
            </a:r>
            <a:r>
              <a:rPr lang="en-US" baseline="0" dirty="0"/>
              <a:t>important to gather people from different fields to make this kind of research possible. </a:t>
            </a:r>
          </a:p>
          <a:p>
            <a:pPr defTabSz="966612">
              <a:defRPr/>
            </a:pPr>
            <a:r>
              <a:rPr lang="en-US" sz="1300" dirty="0"/>
              <a:t> </a:t>
            </a:r>
          </a:p>
          <a:p>
            <a:pPr defTabSz="966612">
              <a:defRPr/>
            </a:pPr>
            <a:r>
              <a:rPr lang="en-US" sz="1300" dirty="0"/>
              <a:t>It is a collaborative project with the current and past members of my lab (mostly CSE), my the other department, and collaborators in various clinical departments.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again want to thank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re-emphasize the importance of being open to a new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work was done in collaboration with an incredibly strong and supportive group of medical investigators here at UW School of Medicine.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cannot do anything without funding.  They gave different amounts of funding but I like all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I begin, I’d like to thank our medical collaborators for being such active participants in AI research, sometimes holding my hand to help us understand new diseases and biology and make sense of their data, our results, and our models, and exploring new problems with us.  Their role was not just supplying us with patient data and asking us solve the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One of the most important things in this line of work, which I hope you will see from my talk, is such a strong and supportive group of medical investigators who are willing to actively participate in AI research instead of being passive customers of machine learning.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u="sng" dirty="0"/>
              <a:t>[[One of the most important things in this line of work is the active participation of medical investigators in AI research instead of being passive customers of machine learning.]]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It’s truly a great honor to be here as a speaker, although I am not sure if I deserve the opportunity to give this lecture here today. Understanding human diseases and learning how to treat them take at least a decade of research for one disease. My group started to show that our new approach (data-driven, AI-driven approach) can be a promising direction toward future medical breakthrough someday.  I want to take this opportunity to say one of the most important things in this line of work is a strong and supportive group of medical investigators who worked with people like 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4128F22-792E-4FE9-BA1E-0F00CA744559}" type="slidenum">
              <a:rPr lang="en-US" smtClean="0"/>
              <a:t>38</a:t>
            </a:fld>
            <a:endParaRPr lang="en-US"/>
          </a:p>
        </p:txBody>
      </p:sp>
    </p:spTree>
    <p:extLst>
      <p:ext uri="{BB962C8B-B14F-4D97-AF65-F5344CB8AC3E}">
        <p14:creationId xmlns:p14="http://schemas.microsoft.com/office/powerpoint/2010/main" val="3257798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612" rtl="0" eaLnBrk="1" fontAlgn="auto" latinLnBrk="0" hangingPunct="1">
              <a:lnSpc>
                <a:spcPct val="100000"/>
              </a:lnSpc>
              <a:spcBef>
                <a:spcPts val="0"/>
              </a:spcBef>
              <a:spcAft>
                <a:spcPts val="0"/>
              </a:spcAft>
              <a:buClrTx/>
              <a:buSzTx/>
              <a:buFontTx/>
              <a:buNone/>
              <a:tabLst/>
              <a:defRPr/>
            </a:pPr>
            <a:r>
              <a:rPr lang="en-US" dirty="0"/>
              <a:t>This led me to identify the following two problems we need to address to advance the field:</a:t>
            </a:r>
          </a:p>
          <a:p>
            <a:pPr defTabSz="966612">
              <a:defRPr/>
            </a:pPr>
            <a:endParaRPr lang="en-US" dirty="0"/>
          </a:p>
          <a:p>
            <a:pPr defTabSz="966612">
              <a:defRPr/>
            </a:pPr>
            <a:r>
              <a:rPr lang="en-US" dirty="0"/>
              <a:t>First, we need to be able to make </a:t>
            </a:r>
            <a:r>
              <a:rPr lang="en-US" sz="1300" i="1" dirty="0"/>
              <a:t>interpretable predictions</a:t>
            </a:r>
            <a:r>
              <a:rPr lang="en-US" sz="1300" dirty="0"/>
              <a:t> from complex, black-box models, such as deep learning or ensemble models. </a:t>
            </a:r>
          </a:p>
          <a:p>
            <a:pPr defTabSz="966612">
              <a:defRPr/>
            </a:pPr>
            <a:endParaRPr lang="en-US" sz="1300" dirty="0"/>
          </a:p>
          <a:p>
            <a:pPr defTabSz="966612">
              <a:defRPr/>
            </a:pPr>
            <a:r>
              <a:rPr lang="en-US" sz="1300" dirty="0"/>
              <a:t>To do that, we may estimate the importance of each feature on a particular prediction so we can reveal individualized risk factors and their interactions.</a:t>
            </a:r>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4</a:t>
            </a:fld>
            <a:endParaRPr lang="en-US"/>
          </a:p>
        </p:txBody>
      </p:sp>
    </p:spTree>
    <p:extLst>
      <p:ext uri="{BB962C8B-B14F-4D97-AF65-F5344CB8AC3E}">
        <p14:creationId xmlns:p14="http://schemas.microsoft.com/office/powerpoint/2010/main" val="2252318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we need to pre-select or learn interpretable features to begin with, the features that are likely to give meaningful explanations of outcomes, based on prior knowledge.</a:t>
            </a:r>
          </a:p>
          <a:p>
            <a:endParaRPr lang="en-US" dirty="0"/>
          </a:p>
          <a:p>
            <a:r>
              <a:rPr lang="en-US" dirty="0"/>
              <a:t>When we use time-series data, we need to somehow transform them into a form which a ML model can take as input features. Then, we want these transformed features to be relevant to the prediction tasks and still be interpretable.</a:t>
            </a:r>
          </a:p>
          <a:p>
            <a:endParaRPr lang="en-US" dirty="0"/>
          </a:p>
          <a:p>
            <a:r>
              <a:rPr lang="en-US" dirty="0"/>
              <a:t>Sometimes, we need to deal with the situation where not all features are collected at the same time. </a:t>
            </a:r>
          </a:p>
          <a:p>
            <a:endParaRPr lang="en-US" dirty="0"/>
          </a:p>
          <a:p>
            <a:r>
              <a:rPr lang="en-US" dirty="0"/>
              <a:t>For example, for a trauma patient, some from </a:t>
            </a:r>
            <a:r>
              <a:rPr lang="en-US" dirty="0" err="1"/>
              <a:t>dispathchers</a:t>
            </a:r>
            <a:r>
              <a:rPr lang="en-US" dirty="0"/>
              <a:t> come first, some from paramedics in ambulances or emergency rooms next, and some are measured later.  </a:t>
            </a:r>
          </a:p>
          <a:p>
            <a:endParaRPr lang="en-US" dirty="0"/>
          </a:p>
          <a:p>
            <a:r>
              <a:rPr lang="en-US" dirty="0"/>
              <a:t>Is it possible to guide paramedics and ER doctors what need to be measured based on what is available now.</a:t>
            </a:r>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5</a:t>
            </a:fld>
            <a:endParaRPr lang="en-US"/>
          </a:p>
        </p:txBody>
      </p:sp>
    </p:spTree>
    <p:extLst>
      <p:ext uri="{BB962C8B-B14F-4D97-AF65-F5344CB8AC3E}">
        <p14:creationId xmlns:p14="http://schemas.microsoft.com/office/powerpoint/2010/main" val="2592779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I am going to show you how our new interpretable ML techniques (motivated by these questions) can potentially transform important areas of medicine.</a:t>
            </a:r>
          </a:p>
          <a:p>
            <a:endParaRPr lang="en-US" dirty="0"/>
          </a:p>
          <a:p>
            <a:pPr marL="181240" indent="-181240">
              <a:buFontTx/>
              <a:buChar char="-"/>
            </a:pPr>
            <a:r>
              <a:rPr lang="en-US" dirty="0"/>
              <a:t>First, developing prediction and recommendation systems in hospitals;</a:t>
            </a:r>
          </a:p>
          <a:p>
            <a:pPr marL="181240" indent="-181240">
              <a:buFontTx/>
              <a:buChar char="-"/>
            </a:pPr>
            <a:r>
              <a:rPr lang="en-US" dirty="0"/>
              <a:t>Second, enabling personalized drug selection for individual cancer patients based on their expression data;</a:t>
            </a:r>
          </a:p>
          <a:p>
            <a:pPr marL="181240" indent="-181240">
              <a:buFontTx/>
              <a:buChar char="-"/>
            </a:pPr>
            <a:r>
              <a:rPr lang="en-US" dirty="0"/>
              <a:t>Finally, we are focusing on much more poorly understood disease, Alzheimer’s disease, for which there aren’t any drugs at all, so the main goal is to leverage all of the data to find a molecular basis common to general AD, which will inform drug discovery.</a:t>
            </a:r>
          </a:p>
          <a:p>
            <a:pPr marL="0" indent="0">
              <a:buFontTx/>
              <a:buNone/>
            </a:pPr>
            <a:endParaRPr lang="en-US" dirty="0"/>
          </a:p>
          <a:p>
            <a:pPr marL="0" indent="0">
              <a:buFontTx/>
              <a:buNone/>
            </a:pPr>
            <a:r>
              <a:rPr lang="en-US" dirty="0"/>
              <a:t>The techniques we are developing are mostly general and can be applied to other problems (not domain specific).  And, you will see that it’s a very powerful approach.</a:t>
            </a:r>
          </a:p>
          <a:p>
            <a:pPr marL="0" indent="0">
              <a:buFontTx/>
              <a:buNone/>
            </a:pPr>
            <a:endParaRPr lang="en-US" dirty="0"/>
          </a:p>
          <a:p>
            <a:pPr marL="0" indent="0">
              <a:buFontTx/>
              <a:buNone/>
            </a:pPr>
            <a:r>
              <a:rPr lang="en-US" dirty="0"/>
              <a:t>Our research covers the spectrum from basic drug discovery for a poorly understood disease to very specific treatment recommendations for better understood diseases.  </a:t>
            </a:r>
          </a:p>
          <a:p>
            <a:pPr marL="0" indent="0">
              <a:buFontTx/>
              <a:buNone/>
            </a:pPr>
            <a:endParaRPr lang="en-US" dirty="0"/>
          </a:p>
          <a:p>
            <a:pPr marL="0" indent="0">
              <a:buFontTx/>
              <a:buNone/>
            </a:pPr>
            <a:r>
              <a:rPr lang="en-US" dirty="0"/>
              <a:t>Let’s talk about the first part.</a:t>
            </a:r>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6</a:t>
            </a:fld>
            <a:endParaRPr lang="en-US"/>
          </a:p>
        </p:txBody>
      </p:sp>
    </p:spTree>
    <p:extLst>
      <p:ext uri="{BB962C8B-B14F-4D97-AF65-F5344CB8AC3E}">
        <p14:creationId xmlns:p14="http://schemas.microsoft.com/office/powerpoint/2010/main" val="2382207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Surgery and anesthesia are an integral part of healthcare, but pose considerable risk of complications and death. </a:t>
            </a:r>
          </a:p>
          <a:p>
            <a:endParaRPr lang="en-US" dirty="0"/>
          </a:p>
          <a:p>
            <a:r>
              <a:rPr lang="en-US" dirty="0"/>
              <a:t>In this project, we focused on an</a:t>
            </a:r>
            <a:r>
              <a:rPr lang="en-US" baseline="0" dirty="0"/>
              <a:t> unwanted physiological</a:t>
            </a:r>
            <a:r>
              <a:rPr lang="en-US" dirty="0"/>
              <a:t> condition called hypoxemia, meaning low blood oxygen level, that causes serious patient harm.  (Leading cause of anesthesia related death during surgery)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300" dirty="0"/>
              <a:t>If hypoxemia can be predicted before it occurs, then anesthesiologists can take actions to proactively prevent hypoxemia and minimize patient harm.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that, we developed a ML technique, named Prescience, </a:t>
            </a:r>
            <a:r>
              <a:rPr lang="en-US" sz="1300" dirty="0"/>
              <a:t>that predicts the near-term risk of hypoxemia during surgery and explains the factors that led to that risk. So, how does it work?</a:t>
            </a:r>
          </a:p>
          <a:p>
            <a:endParaRPr lang="en-US" sz="1300" dirty="0"/>
          </a:p>
          <a:p>
            <a:endParaRPr lang="en-US" sz="1300" dirty="0"/>
          </a:p>
        </p:txBody>
      </p:sp>
      <p:sp>
        <p:nvSpPr>
          <p:cNvPr id="4" name="Slide Number Placeholder 3"/>
          <p:cNvSpPr>
            <a:spLocks noGrp="1"/>
          </p:cNvSpPr>
          <p:nvPr>
            <p:ph type="sldNum" sz="quarter" idx="10"/>
          </p:nvPr>
        </p:nvSpPr>
        <p:spPr/>
        <p:txBody>
          <a:bodyPr/>
          <a:lstStyle/>
          <a:p>
            <a:fld id="{44128F22-792E-4FE9-BA1E-0F00CA744559}" type="slidenum">
              <a:rPr lang="en-US" smtClean="0"/>
              <a:t>7</a:t>
            </a:fld>
            <a:endParaRPr lang="en-US"/>
          </a:p>
        </p:txBody>
      </p:sp>
    </p:spTree>
    <p:extLst>
      <p:ext uri="{BB962C8B-B14F-4D97-AF65-F5344CB8AC3E}">
        <p14:creationId xmlns:p14="http://schemas.microsoft.com/office/powerpoint/2010/main" val="211933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takes as input 20+ static features (including surgical procedure, age, weight, ASA physical status, diagnoses code, </a:t>
            </a:r>
            <a:r>
              <a:rPr lang="en-US" dirty="0" err="1"/>
              <a:t>etc</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45 dynamic features (which include real-time, minute-by-minute information from patient monitors, such as heart rate, blood oxygen levels, and more). </a:t>
            </a:r>
          </a:p>
          <a:p>
            <a:endParaRPr lang="en-US" dirty="0"/>
          </a:p>
          <a:p>
            <a:r>
              <a:rPr lang="en-US" dirty="0"/>
              <a:t>Then, it makes a real time prediction in a form of a numeric representation of risk (e.g., 2.4 odds ratio) of hypoxemia within the next 5 minutes.</a:t>
            </a:r>
          </a:p>
          <a:p>
            <a:endParaRPr lang="en-US" dirty="0"/>
          </a:p>
          <a:p>
            <a:r>
              <a:rPr lang="en-US" dirty="0"/>
              <a:t>Prescience’s key feature is the ability to explain why a prediction was made – in this example, it </a:t>
            </a:r>
            <a:r>
              <a:rPr lang="en-US" sz="1200" dirty="0"/>
              <a:t>shows the risk is due to the patient’s BMI, current tidal volume, and pulse rate.  These explanations can be clinically meaningful because some factors may be modifiable and result in clinical changes mitigating that risk.  </a:t>
            </a:r>
            <a:endParaRPr lang="en-US" dirty="0"/>
          </a:p>
          <a:p>
            <a:endParaRPr lang="en-US" dirty="0"/>
          </a:p>
          <a:p>
            <a:r>
              <a:rPr lang="en-US" dirty="0"/>
              <a:t>So, how did we build this system?  For any ML model, we first need the training data.</a:t>
            </a:r>
          </a:p>
          <a:p>
            <a:r>
              <a:rPr lang="en-US" dirty="0"/>
              <a:t>Our collaborators,  </a:t>
            </a:r>
            <a:r>
              <a:rPr lang="en-US" sz="1300" dirty="0" err="1"/>
              <a:t>Bala</a:t>
            </a:r>
            <a:r>
              <a:rPr lang="en-US" sz="1300" dirty="0"/>
              <a:t> and Jerry, acquired the AIMS data of 50,000 procedures from UW Medical Center and Harborview Medical Center.</a:t>
            </a:r>
          </a:p>
          <a:p>
            <a:endParaRPr lang="en-US" sz="1300" dirty="0"/>
          </a:p>
          <a:p>
            <a:endParaRPr lang="en-US" sz="1300" dirty="0"/>
          </a:p>
          <a:p>
            <a:endParaRPr lang="en-US" sz="1300" dirty="0"/>
          </a:p>
          <a:p>
            <a:endParaRPr lang="en-US" sz="1300" dirty="0"/>
          </a:p>
          <a:p>
            <a:endParaRPr lang="en-US" sz="1300" dirty="0"/>
          </a:p>
          <a:p>
            <a:endParaRPr lang="en-US" sz="1300" dirty="0"/>
          </a:p>
          <a:p>
            <a:endParaRPr lang="en-US" sz="1300" dirty="0"/>
          </a:p>
          <a:p>
            <a:r>
              <a:rPr lang="en-US" sz="1300" dirty="0"/>
              <a:t>%% Significant progress has been made recently integrating predictive machine learning solutions into medical care (9–12), but, accurately and intuitively conveying to doctors why a prediction was made remains a key challenge. </a:t>
            </a:r>
          </a:p>
          <a:p>
            <a:endParaRPr lang="en-US" sz="1300" dirty="0"/>
          </a:p>
          <a:p>
            <a:r>
              <a:rPr lang="en-US" sz="1300" dirty="0"/>
              <a:t>%% For example, a numeric representation of risk (e.g., 2.4 odds ratio) is useful. This prediction was made at some time point based on 20+ static features and 45 dynamic features.</a:t>
            </a:r>
          </a:p>
          <a:p>
            <a:endParaRPr lang="en-US" sz="1300" dirty="0"/>
          </a:p>
          <a:p>
            <a:r>
              <a:rPr lang="en-US" sz="1300" dirty="0"/>
              <a:t>%% However, a more detailed presentation that shows the risk is due to the patient’s BMI, current tidal volume, and pulse rate is more clinically meaningful since some factors may be modifiable and result in clinical changes mitigating that risk.</a:t>
            </a:r>
          </a:p>
          <a:p>
            <a:endParaRPr lang="en-US" sz="1300" dirty="0"/>
          </a:p>
          <a:p>
            <a:pPr marL="181240" indent="-181240">
              <a:buFontTx/>
              <a:buChar char="•"/>
            </a:pPr>
            <a:r>
              <a:rPr lang="en-US" sz="1300" dirty="0"/>
              <a:t>Tidal volume (i.e., volume of gas exhaled per breath)</a:t>
            </a:r>
          </a:p>
          <a:p>
            <a:pPr marL="181240" indent="-181240">
              <a:buFontTx/>
              <a:buChar char="•"/>
            </a:pPr>
            <a:r>
              <a:rPr lang="en-US" sz="1300" dirty="0"/>
              <a:t>SpO2 (blood oxygen concentration)</a:t>
            </a:r>
          </a:p>
          <a:p>
            <a:endParaRPr lang="en-US" dirty="0"/>
          </a:p>
          <a:p>
            <a:r>
              <a:rPr lang="en-US" sz="1300" dirty="0"/>
              <a:t>The Prescience prediction model was trained based on 50,000 surgeries in the AIMS data, consisting of</a:t>
            </a:r>
          </a:p>
          <a:p>
            <a:pPr marL="181240" indent="-181240">
              <a:buFontTx/>
              <a:buChar char="-"/>
            </a:pPr>
            <a:r>
              <a:rPr lang="en-US" sz="1300" dirty="0"/>
              <a:t>high fidelity real-time data – such as time series data from patient monitors and anesthesia machines, bolus and infusion medications, input and output fluid totals, laboratory results, templated and free text descriptions of anesthesia techniques and management</a:t>
            </a:r>
          </a:p>
          <a:p>
            <a:pPr marL="181240" indent="-181240">
              <a:buFontTx/>
              <a:buChar char="-"/>
            </a:pPr>
            <a:r>
              <a:rPr lang="en-US" sz="1300" dirty="0"/>
              <a:t>static data – such as American Society for Anesthesiology (ASA) physical status, surgical procedure, diagnoses codes, as well as patient demographic information such as age, sex, smoking status, height and weight.</a:t>
            </a:r>
          </a:p>
          <a:p>
            <a:pPr lvl="1"/>
            <a:endParaRPr lang="en-US" dirty="0"/>
          </a:p>
          <a:p>
            <a:pPr lvl="1"/>
            <a:r>
              <a:rPr lang="en-US" dirty="0"/>
              <a:t>[[Real-time data (45 variables): e.g., time series data from patient monitors, etc.]]</a:t>
            </a:r>
          </a:p>
          <a:p>
            <a:pPr lvl="1"/>
            <a:r>
              <a:rPr lang="en-US" dirty="0"/>
              <a:t>[[Static data (+20 variables): e.g., ASA physical status, surgical procedure, diagnoses codes, etc., as well as patient demographical information]]  [[We extracted 3,905 real-time and static features.]]</a:t>
            </a:r>
            <a:endParaRPr lang="en-US" sz="1300" dirty="0"/>
          </a:p>
          <a:p>
            <a:endParaRPr lang="en-US" sz="1300" dirty="0"/>
          </a:p>
          <a:p>
            <a:pPr marL="0" lvl="1" defTabSz="966612">
              <a:defRPr/>
            </a:pPr>
            <a:r>
              <a:rPr lang="en-US" dirty="0"/>
              <a:t>We trained a gradient boosting machine (GBM) model.  We will see later why</a:t>
            </a:r>
            <a:r>
              <a:rPr lang="en-US" baseline="0" dirty="0"/>
              <a:t> we chose this particular prediction model.  </a:t>
            </a:r>
            <a:endParaRPr lang="en-US" dirty="0"/>
          </a:p>
          <a:p>
            <a:endParaRPr lang="en-US" sz="1300" dirty="0"/>
          </a:p>
          <a:p>
            <a:pPr defTabSz="966612">
              <a:defRPr/>
            </a:pPr>
            <a:r>
              <a:rPr lang="en-US" sz="1300" dirty="0"/>
              <a:t>To ensure that there was no bias towards the final test set, the test data was initially compressed and left compressed until method development was completed.</a:t>
            </a:r>
          </a:p>
          <a:p>
            <a:endParaRPr lang="en-US" sz="1300" dirty="0"/>
          </a:p>
          <a:p>
            <a:r>
              <a:rPr lang="en-US" sz="1300" dirty="0"/>
              <a:t>We excluded cases (heart transplant, lung transplant, tracheostomy, and coronary artery bypass surgeries) in which SpO2 and other hemodynamic parameters can be significantly affected by non-physiological measurements such as during cardiopulmonary bypass.</a:t>
            </a:r>
          </a:p>
          <a:p>
            <a:pPr marL="181240" indent="-181240">
              <a:buFontTx/>
              <a:buChar char="-"/>
            </a:pPr>
            <a:endParaRPr lang="en-US" sz="1300" dirty="0"/>
          </a:p>
          <a:p>
            <a:r>
              <a:rPr lang="en-US" sz="1300" dirty="0"/>
              <a:t>Hypoxemia (SpO2 &lt; 90) </a:t>
            </a:r>
          </a:p>
          <a:p>
            <a:r>
              <a:rPr lang="en-US" sz="1300" dirty="0"/>
              <a:t>Hypotension (Mean arterial pressure &lt; 60) </a:t>
            </a:r>
          </a:p>
          <a:p>
            <a:r>
              <a:rPr lang="en-US" sz="1300" dirty="0"/>
              <a:t>Hypocapnia (End-tidal CO2 &lt; 35)</a:t>
            </a:r>
          </a:p>
          <a:p>
            <a:endParaRPr lang="en-US" sz="1300" dirty="0"/>
          </a:p>
          <a:p>
            <a:pPr marL="241653" indent="-241653">
              <a:buFontTx/>
              <a:buAutoNum type="arabicPeriod"/>
            </a:pPr>
            <a:r>
              <a:rPr lang="en-US" sz="1300" dirty="0"/>
              <a:t>SBP &lt; 90 for all </a:t>
            </a:r>
          </a:p>
          <a:p>
            <a:pPr marL="241653" indent="-241653">
              <a:buFontTx/>
              <a:buAutoNum type="arabicPeriod"/>
            </a:pPr>
            <a:r>
              <a:rPr lang="en-US" sz="1300" dirty="0"/>
              <a:t>SBP &lt;90 for under 55 </a:t>
            </a:r>
            <a:r>
              <a:rPr lang="en-US" sz="1300" dirty="0" err="1"/>
              <a:t>yrs</a:t>
            </a:r>
            <a:r>
              <a:rPr lang="en-US" sz="1300" dirty="0"/>
              <a:t> and &lt;110 between 55 and over</a:t>
            </a:r>
          </a:p>
          <a:p>
            <a:pPr marL="241653" indent="-241653">
              <a:buFontTx/>
              <a:buAutoNum type="arabicPeriod"/>
            </a:pPr>
            <a:r>
              <a:rPr lang="en-US" sz="1300" dirty="0"/>
              <a:t>MAP &lt;60</a:t>
            </a:r>
          </a:p>
          <a:p>
            <a:pPr marL="181240" indent="-181240">
              <a:buFontTx/>
              <a:buChar char="-"/>
            </a:pPr>
            <a:endParaRPr lang="en-US" dirty="0"/>
          </a:p>
          <a:p>
            <a:r>
              <a:rPr lang="en-US" dirty="0"/>
              <a:t>Training and testing</a:t>
            </a:r>
          </a:p>
          <a:p>
            <a:pPr lvl="1"/>
            <a:r>
              <a:rPr lang="en-US" dirty="0"/>
              <a:t>We trained a gradient boosting machine (GBM) model. </a:t>
            </a:r>
          </a:p>
          <a:p>
            <a:pPr lvl="1"/>
            <a:r>
              <a:rPr lang="en-US" dirty="0"/>
              <a:t>42,420 procedures for training, 5,057 for testing (comparing across different prediction models) &amp; 5,649 procedures for final validation</a:t>
            </a:r>
          </a:p>
          <a:p>
            <a:pPr lvl="1"/>
            <a:r>
              <a:rPr lang="en-US" dirty="0"/>
              <a:t>8,087,476 time points for training &amp; 1,053,629 for validation</a:t>
            </a:r>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8</a:t>
            </a:fld>
            <a:endParaRPr lang="en-US"/>
          </a:p>
        </p:txBody>
      </p:sp>
    </p:spTree>
    <p:extLst>
      <p:ext uri="{BB962C8B-B14F-4D97-AF65-F5344CB8AC3E}">
        <p14:creationId xmlns:p14="http://schemas.microsoft.com/office/powerpoint/2010/main" val="4245681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a:t>Using these training data,</a:t>
            </a:r>
          </a:p>
          <a:p>
            <a:pPr defTabSz="966612">
              <a:defRPr/>
            </a:pPr>
            <a:endParaRPr lang="en-US" dirty="0"/>
          </a:p>
          <a:p>
            <a:pPr defTabSz="966612">
              <a:defRPr/>
            </a:pPr>
            <a:r>
              <a:rPr lang="en-US" dirty="0"/>
              <a:t>my</a:t>
            </a:r>
            <a:r>
              <a:rPr lang="en-US" baseline="0" dirty="0"/>
              <a:t> PhD student </a:t>
            </a:r>
            <a:r>
              <a:rPr lang="en-US" dirty="0"/>
              <a:t>Scott learned various kinds of prediction models and measured each model’s prediction performance on new, held-out test data as measured by the ROC curve, (the most common evaluation metric for prediction problems.)</a:t>
            </a:r>
          </a:p>
          <a:p>
            <a:pPr defTabSz="966612">
              <a:defRPr/>
            </a:pPr>
            <a:endParaRPr lang="en-US" dirty="0"/>
          </a:p>
          <a:p>
            <a:pPr defTabSz="966612">
              <a:defRPr/>
            </a:pPr>
            <a:r>
              <a:rPr lang="en-US" dirty="0"/>
              <a:t>We had to choose the best performing model in terms of the accuracy.</a:t>
            </a:r>
          </a:p>
          <a:p>
            <a:pPr defTabSz="966612">
              <a:defRPr/>
            </a:pPr>
            <a:endParaRPr lang="en-US" dirty="0"/>
          </a:p>
          <a:p>
            <a:r>
              <a:rPr lang="en-US" dirty="0"/>
              <a:t>We found that the two best performing models are: </a:t>
            </a:r>
          </a:p>
          <a:p>
            <a:pPr marL="181240" indent="-181240">
              <a:buFontTx/>
              <a:buChar char="-"/>
            </a:pPr>
            <a:r>
              <a:rPr lang="en-US" dirty="0"/>
              <a:t>Linear regression model which is a simple model that is very interpretable (weights tell us which features are important)</a:t>
            </a:r>
          </a:p>
          <a:p>
            <a:pPr marL="181240" indent="-181240">
              <a:buFontTx/>
              <a:buChar char="-"/>
            </a:pPr>
            <a:r>
              <a:rPr lang="en-US" dirty="0"/>
              <a:t>GBM, a decision tree ensemble method, representing a complex model which is often considered to be a black box.</a:t>
            </a:r>
          </a:p>
          <a:p>
            <a:pPr marL="0" indent="0">
              <a:buFontTx/>
              <a:buNone/>
            </a:pPr>
            <a:endParaRPr lang="en-US" dirty="0"/>
          </a:p>
          <a:p>
            <a:pPr marL="0" indent="0">
              <a:buFontTx/>
              <a:buNone/>
            </a:pPr>
            <a:r>
              <a:rPr lang="en-US" dirty="0"/>
              <a:t>And, as you can see the tree ensemble model is significantly better than the linear model.</a:t>
            </a:r>
          </a:p>
          <a:p>
            <a:pPr marL="0" indent="0">
              <a:buFontTx/>
              <a:buNone/>
            </a:pPr>
            <a:endParaRPr lang="en-US" dirty="0"/>
          </a:p>
          <a:p>
            <a:pPr marL="0" indent="0">
              <a:buFontTx/>
              <a:buNone/>
            </a:pPr>
            <a:endParaRPr lang="en-US" dirty="0"/>
          </a:p>
          <a:p>
            <a:pPr marL="0" indent="0">
              <a:buFontTx/>
              <a:buNone/>
            </a:pPr>
            <a:endParaRPr lang="en-US" dirty="0"/>
          </a:p>
          <a:p>
            <a:pPr marL="0" indent="0">
              <a:buFontTx/>
              <a:buNone/>
            </a:pPr>
            <a:endParaRPr lang="en-US" dirty="0"/>
          </a:p>
          <a:p>
            <a:r>
              <a:rPr lang="en-US" dirty="0"/>
              <a:t>%% These two models show very different performance.</a:t>
            </a:r>
          </a:p>
          <a:p>
            <a:r>
              <a:rPr lang="en-US" dirty="0"/>
              <a:t>When FPR is set to be 0.1, TPR changes from 0.58 to 0.73 when you use a complex, black box model</a:t>
            </a:r>
            <a:r>
              <a:rPr lang="en-US" baseline="0" dirty="0"/>
              <a:t> (25% increase in TPR)</a:t>
            </a:r>
            <a:endParaRPr lang="en-US" dirty="0"/>
          </a:p>
          <a:p>
            <a:endParaRPr lang="en-US" dirty="0"/>
          </a:p>
          <a:p>
            <a:pPr defTabSz="966612">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4128F22-792E-4FE9-BA1E-0F00CA744559}" type="slidenum">
              <a:rPr lang="en-US" smtClean="0"/>
              <a:t>9</a:t>
            </a:fld>
            <a:endParaRPr lang="en-US"/>
          </a:p>
        </p:txBody>
      </p:sp>
    </p:spTree>
    <p:extLst>
      <p:ext uri="{BB962C8B-B14F-4D97-AF65-F5344CB8AC3E}">
        <p14:creationId xmlns:p14="http://schemas.microsoft.com/office/powerpoint/2010/main" val="699125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EDDA5-BD70-4251-9280-3388BC549D0B}"/>
              </a:ext>
            </a:extLst>
          </p:cNvPr>
          <p:cNvSpPr>
            <a:spLocks noGrp="1"/>
          </p:cNvSpPr>
          <p:nvPr>
            <p:ph type="ctrTitle"/>
          </p:nvPr>
        </p:nvSpPr>
        <p:spPr>
          <a:xfrm>
            <a:off x="1524000" y="927487"/>
            <a:ext cx="9144000" cy="2387600"/>
          </a:xfrm>
        </p:spPr>
        <p:txBody>
          <a:bodyPr anchor="b">
            <a:normAutofit/>
          </a:bodyPr>
          <a:lstStyle>
            <a:lvl1pPr algn="ctr">
              <a:lnSpc>
                <a:spcPct val="100000"/>
              </a:lnSpc>
              <a:defRPr sz="4800" b="1">
                <a:solidFill>
                  <a:srgbClr val="000099"/>
                </a:solidFill>
                <a:latin typeface="+mn-lt"/>
              </a:defRPr>
            </a:lvl1pPr>
          </a:lstStyle>
          <a:p>
            <a:r>
              <a:rPr lang="en-US" dirty="0"/>
              <a:t>Click to edit Master title style</a:t>
            </a:r>
          </a:p>
        </p:txBody>
      </p:sp>
      <p:sp>
        <p:nvSpPr>
          <p:cNvPr id="3" name="Subtitle 2">
            <a:extLst>
              <a:ext uri="{FF2B5EF4-FFF2-40B4-BE49-F238E27FC236}">
                <a16:creationId xmlns:a16="http://schemas.microsoft.com/office/drawing/2014/main" id="{24DBAB89-6955-4DD8-91CC-593BB07286D9}"/>
              </a:ext>
            </a:extLst>
          </p:cNvPr>
          <p:cNvSpPr>
            <a:spLocks noGrp="1"/>
          </p:cNvSpPr>
          <p:nvPr>
            <p:ph type="subTitle" idx="1"/>
          </p:nvPr>
        </p:nvSpPr>
        <p:spPr>
          <a:xfrm>
            <a:off x="1524000" y="3940489"/>
            <a:ext cx="9144000" cy="2124908"/>
          </a:xfrm>
        </p:spPr>
        <p:txBody>
          <a:bodyPr>
            <a:normAutofit/>
          </a:bodyPr>
          <a:lstStyle>
            <a:lvl1pPr marL="0" indent="0" algn="ctr">
              <a:lnSpc>
                <a:spcPct val="100000"/>
              </a:lnSpc>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FDD5C75-1A77-49D4-8CCA-2E9FFC7D532F}"/>
              </a:ext>
            </a:extLst>
          </p:cNvPr>
          <p:cNvSpPr>
            <a:spLocks noGrp="1"/>
          </p:cNvSpPr>
          <p:nvPr>
            <p:ph type="dt" sz="half" idx="10"/>
          </p:nvPr>
        </p:nvSpPr>
        <p:spPr/>
        <p:txBody>
          <a:bodyPr/>
          <a:lstStyle/>
          <a:p>
            <a:fld id="{B7097F94-D083-4747-8BF7-9A45786A45C5}" type="datetime1">
              <a:rPr lang="en-US" smtClean="0"/>
              <a:t>12/9/2018</a:t>
            </a:fld>
            <a:endParaRPr lang="en-US"/>
          </a:p>
        </p:txBody>
      </p:sp>
      <p:sp>
        <p:nvSpPr>
          <p:cNvPr id="5" name="Footer Placeholder 4">
            <a:extLst>
              <a:ext uri="{FF2B5EF4-FFF2-40B4-BE49-F238E27FC236}">
                <a16:creationId xmlns:a16="http://schemas.microsoft.com/office/drawing/2014/main" id="{44243617-9745-481D-8CB0-D211393DF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B465D-F3EF-4877-9804-0E9ECC66613F}"/>
              </a:ext>
            </a:extLst>
          </p:cNvPr>
          <p:cNvSpPr>
            <a:spLocks noGrp="1"/>
          </p:cNvSpPr>
          <p:nvPr>
            <p:ph type="sldNum" sz="quarter" idx="12"/>
          </p:nvPr>
        </p:nvSpPr>
        <p:spPr/>
        <p:txBody>
          <a:bodyPr/>
          <a:lstStyle/>
          <a:p>
            <a:fld id="{76658A31-00D4-4EFC-96AA-E8BB8AAE03A4}" type="slidenum">
              <a:rPr lang="en-US" smtClean="0"/>
              <a:t>‹#›</a:t>
            </a:fld>
            <a:endParaRPr lang="en-US"/>
          </a:p>
        </p:txBody>
      </p:sp>
      <p:sp>
        <p:nvSpPr>
          <p:cNvPr id="7" name="Shape 93">
            <a:extLst>
              <a:ext uri="{FF2B5EF4-FFF2-40B4-BE49-F238E27FC236}">
                <a16:creationId xmlns:a16="http://schemas.microsoft.com/office/drawing/2014/main" id="{1FF1110F-541A-49BD-9450-5196F1B60AAA}"/>
              </a:ext>
            </a:extLst>
          </p:cNvPr>
          <p:cNvSpPr/>
          <p:nvPr userDrawn="1"/>
        </p:nvSpPr>
        <p:spPr>
          <a:xfrm rot="10800000" flipH="1">
            <a:off x="318" y="3540049"/>
            <a:ext cx="12161520" cy="36576"/>
          </a:xfrm>
          <a:prstGeom prst="rect">
            <a:avLst/>
          </a:prstGeom>
          <a:gradFill>
            <a:gsLst>
              <a:gs pos="0">
                <a:srgbClr val="1C1C1C"/>
              </a:gs>
              <a:gs pos="100000">
                <a:srgbClr val="FFFFFF"/>
              </a:gs>
            </a:gsLst>
            <a:path path="circle">
              <a:fillToRect l="50000" t="50000" r="50000" b="50000"/>
            </a:path>
            <a:tileRect/>
          </a:gradFill>
          <a:ln>
            <a:noFill/>
          </a:ln>
        </p:spPr>
        <p:txBody>
          <a:bodyPr wrap="square" lIns="91425" tIns="45700" rIns="91425" bIns="45700" anchor="ctr" anchorCtr="0">
            <a:noAutofit/>
          </a:bodyPr>
          <a:lstStyle/>
          <a:p>
            <a:pPr marL="0" marR="0" lvl="0" indent="-177800" algn="l" rtl="0">
              <a:lnSpc>
                <a:spcPct val="100000"/>
              </a:lnSpc>
              <a:spcBef>
                <a:spcPts val="0"/>
              </a:spcBef>
              <a:spcAft>
                <a:spcPts val="0"/>
              </a:spcAft>
              <a:buClr>
                <a:schemeClr val="dk1"/>
              </a:buClr>
              <a:buSzPts val="2800"/>
              <a:buFont typeface="Calibri"/>
              <a:buNone/>
            </a:pPr>
            <a:endParaRPr sz="2800" b="0" i="1" u="none" strike="noStrike" cap="none">
              <a:solidFill>
                <a:srgbClr val="000066"/>
              </a:solidFill>
              <a:latin typeface="Tahoma"/>
              <a:ea typeface="Tahoma"/>
              <a:cs typeface="Tahoma"/>
              <a:sym typeface="Tahoma"/>
            </a:endParaRPr>
          </a:p>
        </p:txBody>
      </p:sp>
    </p:spTree>
    <p:extLst>
      <p:ext uri="{BB962C8B-B14F-4D97-AF65-F5344CB8AC3E}">
        <p14:creationId xmlns:p14="http://schemas.microsoft.com/office/powerpoint/2010/main" val="3507224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90F6-A824-49AF-A7D3-2FD49A5A53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CE32A7-0C1D-4BA9-8A83-B2E6F27FD6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430ED9-AB9A-4F28-85D5-13F340C20C6D}"/>
              </a:ext>
            </a:extLst>
          </p:cNvPr>
          <p:cNvSpPr>
            <a:spLocks noGrp="1"/>
          </p:cNvSpPr>
          <p:nvPr>
            <p:ph type="dt" sz="half" idx="10"/>
          </p:nvPr>
        </p:nvSpPr>
        <p:spPr/>
        <p:txBody>
          <a:bodyPr/>
          <a:lstStyle/>
          <a:p>
            <a:fld id="{9A77F0AC-0A45-4D9C-8D15-5A46D6DB0D62}" type="datetime1">
              <a:rPr lang="en-US" smtClean="0"/>
              <a:t>12/9/2018</a:t>
            </a:fld>
            <a:endParaRPr lang="en-US"/>
          </a:p>
        </p:txBody>
      </p:sp>
      <p:sp>
        <p:nvSpPr>
          <p:cNvPr id="5" name="Footer Placeholder 4">
            <a:extLst>
              <a:ext uri="{FF2B5EF4-FFF2-40B4-BE49-F238E27FC236}">
                <a16:creationId xmlns:a16="http://schemas.microsoft.com/office/drawing/2014/main" id="{4DA359B6-FCB5-4A3C-9B67-8F929BED3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085E0-B7BE-4B46-9D8C-92D7B3E3C918}"/>
              </a:ext>
            </a:extLst>
          </p:cNvPr>
          <p:cNvSpPr>
            <a:spLocks noGrp="1"/>
          </p:cNvSpPr>
          <p:nvPr>
            <p:ph type="sldNum" sz="quarter" idx="12"/>
          </p:nvPr>
        </p:nvSpPr>
        <p:spPr/>
        <p:txBody>
          <a:bodyPr/>
          <a:lstStyle/>
          <a:p>
            <a:fld id="{76658A31-00D4-4EFC-96AA-E8BB8AAE03A4}" type="slidenum">
              <a:rPr lang="en-US" smtClean="0"/>
              <a:t>‹#›</a:t>
            </a:fld>
            <a:endParaRPr lang="en-US"/>
          </a:p>
        </p:txBody>
      </p:sp>
    </p:spTree>
    <p:extLst>
      <p:ext uri="{BB962C8B-B14F-4D97-AF65-F5344CB8AC3E}">
        <p14:creationId xmlns:p14="http://schemas.microsoft.com/office/powerpoint/2010/main" val="2393411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D4BE36-A039-4BE3-8EF5-A94027FF03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E507D8-0B8C-4CE6-A7BF-03BD7E8ACCF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87061A-CC54-4E56-A9EE-6B9A73A4D278}"/>
              </a:ext>
            </a:extLst>
          </p:cNvPr>
          <p:cNvSpPr>
            <a:spLocks noGrp="1"/>
          </p:cNvSpPr>
          <p:nvPr>
            <p:ph type="dt" sz="half" idx="10"/>
          </p:nvPr>
        </p:nvSpPr>
        <p:spPr/>
        <p:txBody>
          <a:bodyPr/>
          <a:lstStyle/>
          <a:p>
            <a:fld id="{233C6EEF-64BE-4C84-803B-8DC2D1E8E269}" type="datetime1">
              <a:rPr lang="en-US" smtClean="0"/>
              <a:t>12/9/2018</a:t>
            </a:fld>
            <a:endParaRPr lang="en-US"/>
          </a:p>
        </p:txBody>
      </p:sp>
      <p:sp>
        <p:nvSpPr>
          <p:cNvPr id="5" name="Footer Placeholder 4">
            <a:extLst>
              <a:ext uri="{FF2B5EF4-FFF2-40B4-BE49-F238E27FC236}">
                <a16:creationId xmlns:a16="http://schemas.microsoft.com/office/drawing/2014/main" id="{AC84B7CB-56C8-4714-B275-E9F8DACEE3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06A1E-6927-4293-88BD-D6B8E65369FC}"/>
              </a:ext>
            </a:extLst>
          </p:cNvPr>
          <p:cNvSpPr>
            <a:spLocks noGrp="1"/>
          </p:cNvSpPr>
          <p:nvPr>
            <p:ph type="sldNum" sz="quarter" idx="12"/>
          </p:nvPr>
        </p:nvSpPr>
        <p:spPr/>
        <p:txBody>
          <a:bodyPr/>
          <a:lstStyle/>
          <a:p>
            <a:fld id="{76658A31-00D4-4EFC-96AA-E8BB8AAE03A4}" type="slidenum">
              <a:rPr lang="en-US" smtClean="0"/>
              <a:t>‹#›</a:t>
            </a:fld>
            <a:endParaRPr lang="en-US"/>
          </a:p>
        </p:txBody>
      </p:sp>
    </p:spTree>
    <p:extLst>
      <p:ext uri="{BB962C8B-B14F-4D97-AF65-F5344CB8AC3E}">
        <p14:creationId xmlns:p14="http://schemas.microsoft.com/office/powerpoint/2010/main" val="329968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DF28C-903C-4668-9AAC-77CCC15B1CA0}"/>
              </a:ext>
            </a:extLst>
          </p:cNvPr>
          <p:cNvSpPr>
            <a:spLocks noGrp="1"/>
          </p:cNvSpPr>
          <p:nvPr>
            <p:ph type="title"/>
          </p:nvPr>
        </p:nvSpPr>
        <p:spPr>
          <a:xfrm>
            <a:off x="379561" y="198154"/>
            <a:ext cx="11438627" cy="1325563"/>
          </a:xfrm>
        </p:spPr>
        <p:txBody>
          <a:bodyPr/>
          <a:lstStyle>
            <a:lvl1pPr>
              <a:lnSpc>
                <a:spcPct val="100000"/>
              </a:lnSpc>
              <a:defRPr b="1">
                <a:solidFill>
                  <a:srgbClr val="000099"/>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43633C5F-1A4B-4366-8E2A-929199CD3175}"/>
              </a:ext>
            </a:extLst>
          </p:cNvPr>
          <p:cNvSpPr>
            <a:spLocks noGrp="1"/>
          </p:cNvSpPr>
          <p:nvPr>
            <p:ph idx="1"/>
          </p:nvPr>
        </p:nvSpPr>
        <p:spPr>
          <a:xfrm>
            <a:off x="379562" y="1825625"/>
            <a:ext cx="11438626" cy="4351338"/>
          </a:xfrm>
        </p:spPr>
        <p:txBody>
          <a:bodyPr/>
          <a:lstStyle>
            <a:lvl1pPr marL="344488" indent="-344488">
              <a:lnSpc>
                <a:spcPct val="100000"/>
              </a:lnSpc>
              <a:buClr>
                <a:srgbClr val="0000CC"/>
              </a:buClr>
              <a:buFont typeface="Wingdings" panose="05000000000000000000" pitchFamily="2" charset="2"/>
              <a:buChar char="§"/>
              <a:defRPr/>
            </a:lvl1pPr>
            <a:lvl2pPr marL="741363" indent="-284163">
              <a:lnSpc>
                <a:spcPct val="100000"/>
              </a:lnSpc>
              <a:buClr>
                <a:srgbClr val="FF0000"/>
              </a:buClr>
              <a:buFont typeface="Wingdings" panose="05000000000000000000" pitchFamily="2" charset="2"/>
              <a:buChar char="§"/>
              <a:defRPr/>
            </a:lvl2pPr>
            <a:lvl3pPr marL="1143000" indent="-228600">
              <a:lnSpc>
                <a:spcPct val="100000"/>
              </a:lnSpc>
              <a:buClr>
                <a:srgbClr val="008000"/>
              </a:buClr>
              <a:buFont typeface="Wingdings" panose="05000000000000000000" pitchFamily="2" charset="2"/>
              <a:buChar char="§"/>
              <a:defRPr/>
            </a:lvl3pPr>
            <a:lvl4pPr marL="1600200" indent="-228600">
              <a:lnSpc>
                <a:spcPct val="100000"/>
              </a:lnSpc>
              <a:buClr>
                <a:srgbClr val="00B0F0"/>
              </a:buClr>
              <a:buFont typeface="Wingdings" panose="05000000000000000000" pitchFamily="2" charset="2"/>
              <a:buChar char="§"/>
              <a:defRPr/>
            </a:lvl4pPr>
            <a:lvl5pPr marL="2057400" indent="-228600">
              <a:lnSpc>
                <a:spcPct val="100000"/>
              </a:lnSpc>
              <a:buClr>
                <a:srgbClr val="7030A0"/>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A41CEFB-AA47-40A3-AC3E-83F58479B147}"/>
              </a:ext>
            </a:extLst>
          </p:cNvPr>
          <p:cNvSpPr>
            <a:spLocks noGrp="1"/>
          </p:cNvSpPr>
          <p:nvPr>
            <p:ph type="dt" sz="half" idx="10"/>
          </p:nvPr>
        </p:nvSpPr>
        <p:spPr/>
        <p:txBody>
          <a:bodyPr/>
          <a:lstStyle/>
          <a:p>
            <a:fld id="{C07E41A5-4460-409D-ADCE-4FE4306BDF22}" type="datetime1">
              <a:rPr lang="en-US" smtClean="0"/>
              <a:t>12/9/2018</a:t>
            </a:fld>
            <a:endParaRPr lang="en-US"/>
          </a:p>
        </p:txBody>
      </p:sp>
      <p:sp>
        <p:nvSpPr>
          <p:cNvPr id="5" name="Footer Placeholder 4">
            <a:extLst>
              <a:ext uri="{FF2B5EF4-FFF2-40B4-BE49-F238E27FC236}">
                <a16:creationId xmlns:a16="http://schemas.microsoft.com/office/drawing/2014/main" id="{7D5117E6-BA21-4F3A-A8E8-4A35ED480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E952ED-1F8E-41C4-9BCD-9ADEF783579E}"/>
              </a:ext>
            </a:extLst>
          </p:cNvPr>
          <p:cNvSpPr>
            <a:spLocks noGrp="1"/>
          </p:cNvSpPr>
          <p:nvPr>
            <p:ph type="sldNum" sz="quarter" idx="12"/>
          </p:nvPr>
        </p:nvSpPr>
        <p:spPr/>
        <p:txBody>
          <a:bodyPr/>
          <a:lstStyle/>
          <a:p>
            <a:fld id="{76658A31-00D4-4EFC-96AA-E8BB8AAE03A4}" type="slidenum">
              <a:rPr lang="en-US" smtClean="0"/>
              <a:t>‹#›</a:t>
            </a:fld>
            <a:endParaRPr lang="en-US"/>
          </a:p>
        </p:txBody>
      </p:sp>
      <p:sp>
        <p:nvSpPr>
          <p:cNvPr id="7" name="Shape 93">
            <a:extLst>
              <a:ext uri="{FF2B5EF4-FFF2-40B4-BE49-F238E27FC236}">
                <a16:creationId xmlns:a16="http://schemas.microsoft.com/office/drawing/2014/main" id="{4237D896-D607-4DE1-83C1-E59DCB0D8446}"/>
              </a:ext>
            </a:extLst>
          </p:cNvPr>
          <p:cNvSpPr/>
          <p:nvPr userDrawn="1"/>
        </p:nvSpPr>
        <p:spPr>
          <a:xfrm rot="10800000" flipH="1">
            <a:off x="318" y="1586012"/>
            <a:ext cx="12161520" cy="36576"/>
          </a:xfrm>
          <a:prstGeom prst="rect">
            <a:avLst/>
          </a:prstGeom>
          <a:gradFill>
            <a:gsLst>
              <a:gs pos="0">
                <a:srgbClr val="1C1C1C"/>
              </a:gs>
              <a:gs pos="100000">
                <a:srgbClr val="FFFFFF"/>
              </a:gs>
            </a:gsLst>
            <a:path path="circle">
              <a:fillToRect l="50000" t="50000" r="50000" b="50000"/>
            </a:path>
            <a:tileRect/>
          </a:gradFill>
          <a:ln>
            <a:noFill/>
          </a:ln>
        </p:spPr>
        <p:txBody>
          <a:bodyPr wrap="square" lIns="91425" tIns="45700" rIns="91425" bIns="45700" anchor="ctr" anchorCtr="0">
            <a:noAutofit/>
          </a:bodyPr>
          <a:lstStyle/>
          <a:p>
            <a:pPr marL="0" marR="0" lvl="0" indent="-177800" algn="l" rtl="0">
              <a:lnSpc>
                <a:spcPct val="100000"/>
              </a:lnSpc>
              <a:spcBef>
                <a:spcPts val="0"/>
              </a:spcBef>
              <a:spcAft>
                <a:spcPts val="0"/>
              </a:spcAft>
              <a:buClr>
                <a:schemeClr val="dk1"/>
              </a:buClr>
              <a:buSzPts val="2800"/>
              <a:buFont typeface="Calibri"/>
              <a:buNone/>
            </a:pPr>
            <a:endParaRPr sz="2800" b="0" i="1" u="none" strike="noStrike" cap="none">
              <a:solidFill>
                <a:srgbClr val="000066"/>
              </a:solidFill>
              <a:latin typeface="Tahoma"/>
              <a:ea typeface="Tahoma"/>
              <a:cs typeface="Tahoma"/>
              <a:sym typeface="Tahoma"/>
            </a:endParaRPr>
          </a:p>
        </p:txBody>
      </p:sp>
    </p:spTree>
    <p:extLst>
      <p:ext uri="{BB962C8B-B14F-4D97-AF65-F5344CB8AC3E}">
        <p14:creationId xmlns:p14="http://schemas.microsoft.com/office/powerpoint/2010/main" val="921843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FA3B2-2D34-44D1-B2B1-69277D080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6FE026-5B33-4DE5-B550-4B61067E57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5C018D4-38C5-44BB-8A41-7673463F34F5}"/>
              </a:ext>
            </a:extLst>
          </p:cNvPr>
          <p:cNvSpPr>
            <a:spLocks noGrp="1"/>
          </p:cNvSpPr>
          <p:nvPr>
            <p:ph type="dt" sz="half" idx="10"/>
          </p:nvPr>
        </p:nvSpPr>
        <p:spPr/>
        <p:txBody>
          <a:bodyPr/>
          <a:lstStyle/>
          <a:p>
            <a:fld id="{ED7931C6-A9D2-4574-808C-9CF24CED2A30}" type="datetime1">
              <a:rPr lang="en-US" smtClean="0"/>
              <a:t>12/9/2018</a:t>
            </a:fld>
            <a:endParaRPr lang="en-US"/>
          </a:p>
        </p:txBody>
      </p:sp>
      <p:sp>
        <p:nvSpPr>
          <p:cNvPr id="5" name="Footer Placeholder 4">
            <a:extLst>
              <a:ext uri="{FF2B5EF4-FFF2-40B4-BE49-F238E27FC236}">
                <a16:creationId xmlns:a16="http://schemas.microsoft.com/office/drawing/2014/main" id="{DA4DD2DF-56E7-431F-8BD5-9ED3F0FC1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1DDC24-24BC-4406-A0EF-2784A4C35F88}"/>
              </a:ext>
            </a:extLst>
          </p:cNvPr>
          <p:cNvSpPr>
            <a:spLocks noGrp="1"/>
          </p:cNvSpPr>
          <p:nvPr>
            <p:ph type="sldNum" sz="quarter" idx="12"/>
          </p:nvPr>
        </p:nvSpPr>
        <p:spPr/>
        <p:txBody>
          <a:bodyPr/>
          <a:lstStyle/>
          <a:p>
            <a:fld id="{76658A31-00D4-4EFC-96AA-E8BB8AAE03A4}" type="slidenum">
              <a:rPr lang="en-US" smtClean="0"/>
              <a:t>‹#›</a:t>
            </a:fld>
            <a:endParaRPr lang="en-US"/>
          </a:p>
        </p:txBody>
      </p:sp>
    </p:spTree>
    <p:extLst>
      <p:ext uri="{BB962C8B-B14F-4D97-AF65-F5344CB8AC3E}">
        <p14:creationId xmlns:p14="http://schemas.microsoft.com/office/powerpoint/2010/main" val="2386085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153B6-A26E-4923-8AF8-9B5427A5E015}"/>
              </a:ext>
            </a:extLst>
          </p:cNvPr>
          <p:cNvSpPr>
            <a:spLocks noGrp="1"/>
          </p:cNvSpPr>
          <p:nvPr>
            <p:ph type="title"/>
          </p:nvPr>
        </p:nvSpPr>
        <p:spPr>
          <a:xfrm>
            <a:off x="385313" y="365125"/>
            <a:ext cx="11432876" cy="1325563"/>
          </a:xfrm>
        </p:spPr>
        <p:txBody>
          <a:bodyPr/>
          <a:lstStyle>
            <a:lvl1pPr>
              <a:lnSpc>
                <a:spcPct val="100000"/>
              </a:lnSpc>
              <a:defRPr b="1">
                <a:solidFill>
                  <a:srgbClr val="000099"/>
                </a:solidFill>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9547EDDF-8459-4E50-AF48-D72EA93B8F27}"/>
              </a:ext>
            </a:extLst>
          </p:cNvPr>
          <p:cNvSpPr>
            <a:spLocks noGrp="1"/>
          </p:cNvSpPr>
          <p:nvPr>
            <p:ph sz="half" idx="1"/>
          </p:nvPr>
        </p:nvSpPr>
        <p:spPr>
          <a:xfrm>
            <a:off x="385313" y="1825625"/>
            <a:ext cx="5634487" cy="4351338"/>
          </a:xfrm>
        </p:spPr>
        <p:txBody>
          <a:bodyPr/>
          <a:lstStyle>
            <a:lvl1pPr marL="341313" indent="-341313">
              <a:lnSpc>
                <a:spcPct val="100000"/>
              </a:lnSpc>
              <a:buClr>
                <a:srgbClr val="0000CC"/>
              </a:buClr>
              <a:buFont typeface="Wingdings" panose="05000000000000000000" pitchFamily="2" charset="2"/>
              <a:buChar char="§"/>
              <a:defRPr/>
            </a:lvl1pPr>
            <a:lvl2pPr marL="741363" indent="-284163">
              <a:lnSpc>
                <a:spcPct val="100000"/>
              </a:lnSpc>
              <a:buClr>
                <a:srgbClr val="FF0000"/>
              </a:buClr>
              <a:buFont typeface="Wingdings" panose="05000000000000000000" pitchFamily="2" charset="2"/>
              <a:buChar char="§"/>
              <a:defRPr/>
            </a:lvl2pPr>
            <a:lvl3pPr marL="1143000" indent="-228600">
              <a:lnSpc>
                <a:spcPct val="100000"/>
              </a:lnSpc>
              <a:buClr>
                <a:srgbClr val="008000"/>
              </a:buClr>
              <a:buFont typeface="Wingdings" panose="05000000000000000000" pitchFamily="2" charset="2"/>
              <a:buChar char="§"/>
              <a:defRPr/>
            </a:lvl3pPr>
            <a:lvl4pPr marL="1600200" indent="-228600">
              <a:lnSpc>
                <a:spcPct val="100000"/>
              </a:lnSpc>
              <a:buClr>
                <a:srgbClr val="00B0F0"/>
              </a:buClr>
              <a:buFont typeface="Wingdings" panose="05000000000000000000" pitchFamily="2" charset="2"/>
              <a:buChar char="§"/>
              <a:defRPr/>
            </a:lvl4pPr>
            <a:lvl5pPr marL="2057400" indent="-228600">
              <a:lnSpc>
                <a:spcPct val="100000"/>
              </a:lnSpc>
              <a:buClr>
                <a:srgbClr val="7030A0"/>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3F2759B8-D5CE-42F8-9B1B-0376527ECF0B}"/>
              </a:ext>
            </a:extLst>
          </p:cNvPr>
          <p:cNvSpPr>
            <a:spLocks noGrp="1"/>
          </p:cNvSpPr>
          <p:nvPr>
            <p:ph sz="half" idx="2"/>
          </p:nvPr>
        </p:nvSpPr>
        <p:spPr>
          <a:xfrm>
            <a:off x="6172199" y="1825625"/>
            <a:ext cx="5645989" cy="4351338"/>
          </a:xfrm>
        </p:spPr>
        <p:txBody>
          <a:bodyPr/>
          <a:lstStyle>
            <a:lvl1pPr marL="341313" indent="-341313">
              <a:lnSpc>
                <a:spcPct val="100000"/>
              </a:lnSpc>
              <a:buClr>
                <a:srgbClr val="0000CC"/>
              </a:buClr>
              <a:buFont typeface="Wingdings" panose="05000000000000000000" pitchFamily="2" charset="2"/>
              <a:buChar char="§"/>
              <a:defRPr/>
            </a:lvl1pPr>
            <a:lvl2pPr marL="741363" indent="-284163">
              <a:lnSpc>
                <a:spcPct val="100000"/>
              </a:lnSpc>
              <a:buClr>
                <a:srgbClr val="FF0000"/>
              </a:buClr>
              <a:buFont typeface="Wingdings" panose="05000000000000000000" pitchFamily="2" charset="2"/>
              <a:buChar char="§"/>
              <a:defRPr/>
            </a:lvl2pPr>
            <a:lvl3pPr marL="1143000" indent="-228600">
              <a:lnSpc>
                <a:spcPct val="100000"/>
              </a:lnSpc>
              <a:buClr>
                <a:srgbClr val="008000"/>
              </a:buClr>
              <a:buFont typeface="Wingdings" panose="05000000000000000000" pitchFamily="2" charset="2"/>
              <a:buChar char="§"/>
              <a:defRPr/>
            </a:lvl3pPr>
            <a:lvl4pPr marL="1600200" indent="-228600">
              <a:lnSpc>
                <a:spcPct val="100000"/>
              </a:lnSpc>
              <a:buClr>
                <a:srgbClr val="00B0F0"/>
              </a:buClr>
              <a:buFont typeface="Wingdings" panose="05000000000000000000" pitchFamily="2" charset="2"/>
              <a:buChar char="§"/>
              <a:defRPr/>
            </a:lvl4pPr>
            <a:lvl5pPr marL="2057400" indent="-228600">
              <a:lnSpc>
                <a:spcPct val="100000"/>
              </a:lnSpc>
              <a:buClr>
                <a:srgbClr val="7030A0"/>
              </a:buClr>
              <a:buFont typeface="Wingdings" panose="05000000000000000000" pitchFamily="2" charset="2"/>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40F93C0-8384-4194-8C25-728AF1CD8A8E}"/>
              </a:ext>
            </a:extLst>
          </p:cNvPr>
          <p:cNvSpPr>
            <a:spLocks noGrp="1"/>
          </p:cNvSpPr>
          <p:nvPr>
            <p:ph type="dt" sz="half" idx="10"/>
          </p:nvPr>
        </p:nvSpPr>
        <p:spPr/>
        <p:txBody>
          <a:bodyPr/>
          <a:lstStyle/>
          <a:p>
            <a:fld id="{612505DD-EAD7-45FB-A8AC-9FFC66000986}" type="datetime1">
              <a:rPr lang="en-US" smtClean="0"/>
              <a:t>12/9/2018</a:t>
            </a:fld>
            <a:endParaRPr lang="en-US"/>
          </a:p>
        </p:txBody>
      </p:sp>
      <p:sp>
        <p:nvSpPr>
          <p:cNvPr id="6" name="Footer Placeholder 5">
            <a:extLst>
              <a:ext uri="{FF2B5EF4-FFF2-40B4-BE49-F238E27FC236}">
                <a16:creationId xmlns:a16="http://schemas.microsoft.com/office/drawing/2014/main" id="{16953DF0-3404-45EC-BD42-348D266DF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063B42-2015-4A52-889E-32B6CC68A597}"/>
              </a:ext>
            </a:extLst>
          </p:cNvPr>
          <p:cNvSpPr>
            <a:spLocks noGrp="1"/>
          </p:cNvSpPr>
          <p:nvPr>
            <p:ph type="sldNum" sz="quarter" idx="12"/>
          </p:nvPr>
        </p:nvSpPr>
        <p:spPr/>
        <p:txBody>
          <a:bodyPr/>
          <a:lstStyle/>
          <a:p>
            <a:fld id="{76658A31-00D4-4EFC-96AA-E8BB8AAE03A4}" type="slidenum">
              <a:rPr lang="en-US" smtClean="0"/>
              <a:t>‹#›</a:t>
            </a:fld>
            <a:endParaRPr lang="en-US"/>
          </a:p>
        </p:txBody>
      </p:sp>
      <p:sp>
        <p:nvSpPr>
          <p:cNvPr id="9" name="Shape 93">
            <a:extLst>
              <a:ext uri="{FF2B5EF4-FFF2-40B4-BE49-F238E27FC236}">
                <a16:creationId xmlns:a16="http://schemas.microsoft.com/office/drawing/2014/main" id="{7F95C77E-1844-4728-A4B8-D77643FFAC38}"/>
              </a:ext>
            </a:extLst>
          </p:cNvPr>
          <p:cNvSpPr/>
          <p:nvPr userDrawn="1"/>
        </p:nvSpPr>
        <p:spPr>
          <a:xfrm rot="10800000" flipH="1">
            <a:off x="-15584" y="1745032"/>
            <a:ext cx="12161520" cy="36576"/>
          </a:xfrm>
          <a:prstGeom prst="rect">
            <a:avLst/>
          </a:prstGeom>
          <a:gradFill>
            <a:gsLst>
              <a:gs pos="0">
                <a:srgbClr val="1C1C1C"/>
              </a:gs>
              <a:gs pos="100000">
                <a:srgbClr val="FFFFFF"/>
              </a:gs>
            </a:gsLst>
            <a:path path="circle">
              <a:fillToRect l="50000" t="50000" r="50000" b="50000"/>
            </a:path>
            <a:tileRect/>
          </a:gradFill>
          <a:ln>
            <a:noFill/>
          </a:ln>
        </p:spPr>
        <p:txBody>
          <a:bodyPr wrap="square" lIns="91425" tIns="45700" rIns="91425" bIns="45700" anchor="ctr" anchorCtr="0">
            <a:noAutofit/>
          </a:bodyPr>
          <a:lstStyle/>
          <a:p>
            <a:pPr marL="0" marR="0" lvl="0" indent="-177800" algn="l" rtl="0">
              <a:lnSpc>
                <a:spcPct val="100000"/>
              </a:lnSpc>
              <a:spcBef>
                <a:spcPts val="0"/>
              </a:spcBef>
              <a:spcAft>
                <a:spcPts val="0"/>
              </a:spcAft>
              <a:buClr>
                <a:schemeClr val="dk1"/>
              </a:buClr>
              <a:buSzPts val="2800"/>
              <a:buFont typeface="Calibri"/>
              <a:buNone/>
            </a:pPr>
            <a:endParaRPr sz="2800" b="0" i="1" u="none" strike="noStrike" cap="none">
              <a:solidFill>
                <a:srgbClr val="000066"/>
              </a:solidFill>
              <a:latin typeface="Tahoma"/>
              <a:ea typeface="Tahoma"/>
              <a:cs typeface="Tahoma"/>
              <a:sym typeface="Tahoma"/>
            </a:endParaRPr>
          </a:p>
        </p:txBody>
      </p:sp>
    </p:spTree>
    <p:extLst>
      <p:ext uri="{BB962C8B-B14F-4D97-AF65-F5344CB8AC3E}">
        <p14:creationId xmlns:p14="http://schemas.microsoft.com/office/powerpoint/2010/main" val="1240522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CEBE3-A5D0-47DE-87F6-CCA8956DA1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FA3A13-BA9F-45FD-B591-B78144DA5C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14863B2-BC67-49E5-A722-827C66EEA1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38EC22-F655-4B42-9100-CE49F70A3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7B3398E-BB31-41C9-A5F9-884D3EAA178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D57F3F-B26E-478D-A286-4C5D673618A6}"/>
              </a:ext>
            </a:extLst>
          </p:cNvPr>
          <p:cNvSpPr>
            <a:spLocks noGrp="1"/>
          </p:cNvSpPr>
          <p:nvPr>
            <p:ph type="dt" sz="half" idx="10"/>
          </p:nvPr>
        </p:nvSpPr>
        <p:spPr/>
        <p:txBody>
          <a:bodyPr/>
          <a:lstStyle/>
          <a:p>
            <a:fld id="{548D93DB-A693-4D78-BE57-B5E8A7B67EEF}" type="datetime1">
              <a:rPr lang="en-US" smtClean="0"/>
              <a:t>12/9/2018</a:t>
            </a:fld>
            <a:endParaRPr lang="en-US"/>
          </a:p>
        </p:txBody>
      </p:sp>
      <p:sp>
        <p:nvSpPr>
          <p:cNvPr id="8" name="Footer Placeholder 7">
            <a:extLst>
              <a:ext uri="{FF2B5EF4-FFF2-40B4-BE49-F238E27FC236}">
                <a16:creationId xmlns:a16="http://schemas.microsoft.com/office/drawing/2014/main" id="{442154A2-B7CB-46C3-9D9B-24A205DF66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B1F615-4830-4A17-88EB-77C5A618B017}"/>
              </a:ext>
            </a:extLst>
          </p:cNvPr>
          <p:cNvSpPr>
            <a:spLocks noGrp="1"/>
          </p:cNvSpPr>
          <p:nvPr>
            <p:ph type="sldNum" sz="quarter" idx="12"/>
          </p:nvPr>
        </p:nvSpPr>
        <p:spPr/>
        <p:txBody>
          <a:bodyPr/>
          <a:lstStyle/>
          <a:p>
            <a:fld id="{76658A31-00D4-4EFC-96AA-E8BB8AAE03A4}" type="slidenum">
              <a:rPr lang="en-US" smtClean="0"/>
              <a:t>‹#›</a:t>
            </a:fld>
            <a:endParaRPr lang="en-US"/>
          </a:p>
        </p:txBody>
      </p:sp>
    </p:spTree>
    <p:extLst>
      <p:ext uri="{BB962C8B-B14F-4D97-AF65-F5344CB8AC3E}">
        <p14:creationId xmlns:p14="http://schemas.microsoft.com/office/powerpoint/2010/main" val="3047337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7E6E-839C-46D7-8608-B66793A7EB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9A912BE-672E-41A4-B37F-B080279006B4}"/>
              </a:ext>
            </a:extLst>
          </p:cNvPr>
          <p:cNvSpPr>
            <a:spLocks noGrp="1"/>
          </p:cNvSpPr>
          <p:nvPr>
            <p:ph type="dt" sz="half" idx="10"/>
          </p:nvPr>
        </p:nvSpPr>
        <p:spPr/>
        <p:txBody>
          <a:bodyPr/>
          <a:lstStyle/>
          <a:p>
            <a:fld id="{5B5BDE19-7C24-4766-B1CA-75471C9AFDD1}" type="datetime1">
              <a:rPr lang="en-US" smtClean="0"/>
              <a:t>12/9/2018</a:t>
            </a:fld>
            <a:endParaRPr lang="en-US"/>
          </a:p>
        </p:txBody>
      </p:sp>
      <p:sp>
        <p:nvSpPr>
          <p:cNvPr id="4" name="Footer Placeholder 3">
            <a:extLst>
              <a:ext uri="{FF2B5EF4-FFF2-40B4-BE49-F238E27FC236}">
                <a16:creationId xmlns:a16="http://schemas.microsoft.com/office/drawing/2014/main" id="{F8A95391-1988-4CE9-A81F-04D5E8A26A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665620-3FF9-4D55-A137-7D689AABB635}"/>
              </a:ext>
            </a:extLst>
          </p:cNvPr>
          <p:cNvSpPr>
            <a:spLocks noGrp="1"/>
          </p:cNvSpPr>
          <p:nvPr>
            <p:ph type="sldNum" sz="quarter" idx="12"/>
          </p:nvPr>
        </p:nvSpPr>
        <p:spPr/>
        <p:txBody>
          <a:bodyPr/>
          <a:lstStyle/>
          <a:p>
            <a:fld id="{76658A31-00D4-4EFC-96AA-E8BB8AAE03A4}" type="slidenum">
              <a:rPr lang="en-US" smtClean="0"/>
              <a:t>‹#›</a:t>
            </a:fld>
            <a:endParaRPr lang="en-US"/>
          </a:p>
        </p:txBody>
      </p:sp>
    </p:spTree>
    <p:extLst>
      <p:ext uri="{BB962C8B-B14F-4D97-AF65-F5344CB8AC3E}">
        <p14:creationId xmlns:p14="http://schemas.microsoft.com/office/powerpoint/2010/main" val="30766982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34EEAB-51DC-4127-B596-9E5EC24EF5AC}"/>
              </a:ext>
            </a:extLst>
          </p:cNvPr>
          <p:cNvSpPr>
            <a:spLocks noGrp="1"/>
          </p:cNvSpPr>
          <p:nvPr>
            <p:ph type="dt" sz="half" idx="10"/>
          </p:nvPr>
        </p:nvSpPr>
        <p:spPr/>
        <p:txBody>
          <a:bodyPr/>
          <a:lstStyle/>
          <a:p>
            <a:fld id="{A7D260D5-5E15-43BC-86FF-9AF470BD0FEE}" type="datetime1">
              <a:rPr lang="en-US" smtClean="0"/>
              <a:t>12/9/2018</a:t>
            </a:fld>
            <a:endParaRPr lang="en-US"/>
          </a:p>
        </p:txBody>
      </p:sp>
      <p:sp>
        <p:nvSpPr>
          <p:cNvPr id="3" name="Footer Placeholder 2">
            <a:extLst>
              <a:ext uri="{FF2B5EF4-FFF2-40B4-BE49-F238E27FC236}">
                <a16:creationId xmlns:a16="http://schemas.microsoft.com/office/drawing/2014/main" id="{264D4D69-FD69-4BF7-AD22-E6FEE9AAB7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413F0C-790B-4353-A8DF-77101018FB82}"/>
              </a:ext>
            </a:extLst>
          </p:cNvPr>
          <p:cNvSpPr>
            <a:spLocks noGrp="1"/>
          </p:cNvSpPr>
          <p:nvPr>
            <p:ph type="sldNum" sz="quarter" idx="12"/>
          </p:nvPr>
        </p:nvSpPr>
        <p:spPr/>
        <p:txBody>
          <a:bodyPr/>
          <a:lstStyle/>
          <a:p>
            <a:fld id="{76658A31-00D4-4EFC-96AA-E8BB8AAE03A4}" type="slidenum">
              <a:rPr lang="en-US" smtClean="0"/>
              <a:t>‹#›</a:t>
            </a:fld>
            <a:endParaRPr lang="en-US"/>
          </a:p>
        </p:txBody>
      </p:sp>
    </p:spTree>
    <p:extLst>
      <p:ext uri="{BB962C8B-B14F-4D97-AF65-F5344CB8AC3E}">
        <p14:creationId xmlns:p14="http://schemas.microsoft.com/office/powerpoint/2010/main" val="3913866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031C-2B9B-4CCB-8306-1EB7B4D6BB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A7F163-01BF-4CBC-850E-23B4B6B990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B9AE72-60DE-441F-8B71-5DFB590F33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4E5D37-EBBA-47AA-A70F-C5D4C3DE8A8C}"/>
              </a:ext>
            </a:extLst>
          </p:cNvPr>
          <p:cNvSpPr>
            <a:spLocks noGrp="1"/>
          </p:cNvSpPr>
          <p:nvPr>
            <p:ph type="dt" sz="half" idx="10"/>
          </p:nvPr>
        </p:nvSpPr>
        <p:spPr/>
        <p:txBody>
          <a:bodyPr/>
          <a:lstStyle/>
          <a:p>
            <a:fld id="{0CAEDDCB-DF6F-46DD-85BB-1F0B9079F19C}" type="datetime1">
              <a:rPr lang="en-US" smtClean="0"/>
              <a:t>12/9/2018</a:t>
            </a:fld>
            <a:endParaRPr lang="en-US"/>
          </a:p>
        </p:txBody>
      </p:sp>
      <p:sp>
        <p:nvSpPr>
          <p:cNvPr id="6" name="Footer Placeholder 5">
            <a:extLst>
              <a:ext uri="{FF2B5EF4-FFF2-40B4-BE49-F238E27FC236}">
                <a16:creationId xmlns:a16="http://schemas.microsoft.com/office/drawing/2014/main" id="{B06DE294-C02A-47C3-9A1F-85295F6ABF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E4892-FB09-482C-8C1D-6F6B777C56FA}"/>
              </a:ext>
            </a:extLst>
          </p:cNvPr>
          <p:cNvSpPr>
            <a:spLocks noGrp="1"/>
          </p:cNvSpPr>
          <p:nvPr>
            <p:ph type="sldNum" sz="quarter" idx="12"/>
          </p:nvPr>
        </p:nvSpPr>
        <p:spPr/>
        <p:txBody>
          <a:bodyPr/>
          <a:lstStyle/>
          <a:p>
            <a:fld id="{76658A31-00D4-4EFC-96AA-E8BB8AAE03A4}" type="slidenum">
              <a:rPr lang="en-US" smtClean="0"/>
              <a:t>‹#›</a:t>
            </a:fld>
            <a:endParaRPr lang="en-US"/>
          </a:p>
        </p:txBody>
      </p:sp>
    </p:spTree>
    <p:extLst>
      <p:ext uri="{BB962C8B-B14F-4D97-AF65-F5344CB8AC3E}">
        <p14:creationId xmlns:p14="http://schemas.microsoft.com/office/powerpoint/2010/main" val="1997429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7607-1AD5-4193-B846-99B29F2C49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20AFF2-6947-49A7-865A-C52C343F35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60931C-86E1-44B0-906A-88BE90D40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7E00AA-C7E1-4CDA-99BA-91D5666624AA}"/>
              </a:ext>
            </a:extLst>
          </p:cNvPr>
          <p:cNvSpPr>
            <a:spLocks noGrp="1"/>
          </p:cNvSpPr>
          <p:nvPr>
            <p:ph type="dt" sz="half" idx="10"/>
          </p:nvPr>
        </p:nvSpPr>
        <p:spPr/>
        <p:txBody>
          <a:bodyPr/>
          <a:lstStyle/>
          <a:p>
            <a:fld id="{2B600C8F-0DF5-430F-A6EE-1BE3A63C2BF2}" type="datetime1">
              <a:rPr lang="en-US" smtClean="0"/>
              <a:t>12/9/2018</a:t>
            </a:fld>
            <a:endParaRPr lang="en-US"/>
          </a:p>
        </p:txBody>
      </p:sp>
      <p:sp>
        <p:nvSpPr>
          <p:cNvPr id="6" name="Footer Placeholder 5">
            <a:extLst>
              <a:ext uri="{FF2B5EF4-FFF2-40B4-BE49-F238E27FC236}">
                <a16:creationId xmlns:a16="http://schemas.microsoft.com/office/drawing/2014/main" id="{2CF87F45-3AF7-4808-97DB-84B6220114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33E314-6104-4C4D-9644-9C710FD39BF7}"/>
              </a:ext>
            </a:extLst>
          </p:cNvPr>
          <p:cNvSpPr>
            <a:spLocks noGrp="1"/>
          </p:cNvSpPr>
          <p:nvPr>
            <p:ph type="sldNum" sz="quarter" idx="12"/>
          </p:nvPr>
        </p:nvSpPr>
        <p:spPr/>
        <p:txBody>
          <a:bodyPr/>
          <a:lstStyle/>
          <a:p>
            <a:fld id="{76658A31-00D4-4EFC-96AA-E8BB8AAE03A4}" type="slidenum">
              <a:rPr lang="en-US" smtClean="0"/>
              <a:t>‹#›</a:t>
            </a:fld>
            <a:endParaRPr lang="en-US"/>
          </a:p>
        </p:txBody>
      </p:sp>
    </p:spTree>
    <p:extLst>
      <p:ext uri="{BB962C8B-B14F-4D97-AF65-F5344CB8AC3E}">
        <p14:creationId xmlns:p14="http://schemas.microsoft.com/office/powerpoint/2010/main" val="2869085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58E3AB-2B4A-4975-8F35-CDB6EE3B12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B45FD9-20D5-42F2-9204-D46E2C8345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971F1F-9AA6-427C-9C69-FFA8D0441C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3BA8B-4C2E-4609-A515-92500C744277}" type="datetime1">
              <a:rPr lang="en-US" smtClean="0"/>
              <a:t>12/9/2018</a:t>
            </a:fld>
            <a:endParaRPr lang="en-US"/>
          </a:p>
        </p:txBody>
      </p:sp>
      <p:sp>
        <p:nvSpPr>
          <p:cNvPr id="5" name="Footer Placeholder 4">
            <a:extLst>
              <a:ext uri="{FF2B5EF4-FFF2-40B4-BE49-F238E27FC236}">
                <a16:creationId xmlns:a16="http://schemas.microsoft.com/office/drawing/2014/main" id="{BB629584-0D66-48C2-A51E-344FBE0922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9EA3E3-A4AB-47C5-82A7-1D5B8D1A9D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658A31-00D4-4EFC-96AA-E8BB8AAE03A4}" type="slidenum">
              <a:rPr lang="en-US" smtClean="0"/>
              <a:t>‹#›</a:t>
            </a:fld>
            <a:endParaRPr lang="en-US"/>
          </a:p>
        </p:txBody>
      </p:sp>
    </p:spTree>
    <p:extLst>
      <p:ext uri="{BB962C8B-B14F-4D97-AF65-F5344CB8AC3E}">
        <p14:creationId xmlns:p14="http://schemas.microsoft.com/office/powerpoint/2010/main" val="4199221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notesSlide" Target="../notesSlides/notesSlide11.xml"/><Relationship Id="rId7" Type="http://schemas.openxmlformats.org/officeDocument/2006/relationships/image" Target="../media/image5.tif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4.tiff"/><Relationship Id="rId5" Type="http://schemas.openxmlformats.org/officeDocument/2006/relationships/image" Target="../media/image28.tiff"/><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image" Target="../media/image5.tiff"/><Relationship Id="rId7" Type="http://schemas.openxmlformats.org/officeDocument/2006/relationships/image" Target="../media/image55.png"/><Relationship Id="rId12"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0.png"/><Relationship Id="rId5" Type="http://schemas.openxmlformats.org/officeDocument/2006/relationships/image" Target="../media/image53.png"/><Relationship Id="rId15" Type="http://schemas.openxmlformats.org/officeDocument/2006/relationships/image" Target="../media/image61.png"/><Relationship Id="rId10" Type="http://schemas.openxmlformats.org/officeDocument/2006/relationships/image" Target="../media/image52.png"/><Relationship Id="rId4" Type="http://schemas.openxmlformats.org/officeDocument/2006/relationships/image" Target="../media/image9.jpeg"/><Relationship Id="rId9" Type="http://schemas.openxmlformats.org/officeDocument/2006/relationships/image" Target="../media/image57.png"/><Relationship Id="rId1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9.jpeg"/><Relationship Id="rId7"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61.png"/><Relationship Id="rId5" Type="http://schemas.openxmlformats.org/officeDocument/2006/relationships/image" Target="../media/image54.png"/><Relationship Id="rId10" Type="http://schemas.openxmlformats.org/officeDocument/2006/relationships/image" Target="../media/image60.png"/><Relationship Id="rId4" Type="http://schemas.openxmlformats.org/officeDocument/2006/relationships/image" Target="../media/image52.png"/><Relationship Id="rId9"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9.jpe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2.pn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g"/><Relationship Id="rId3" Type="http://schemas.openxmlformats.org/officeDocument/2006/relationships/image" Target="../media/image7.pn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eg"/><Relationship Id="rId7"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38.png"/><Relationship Id="rId10" Type="http://schemas.openxmlformats.org/officeDocument/2006/relationships/image" Target="../media/image14.jpeg"/><Relationship Id="rId4" Type="http://schemas.openxmlformats.org/officeDocument/2006/relationships/image" Target="../media/image1.jpe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jpeg"/><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3.jpg"/><Relationship Id="rId4" Type="http://schemas.openxmlformats.org/officeDocument/2006/relationships/image" Target="../media/image14.jpeg"/></Relationships>
</file>

<file path=ppt/slides/_rels/slide2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8.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g"/><Relationship Id="rId3" Type="http://schemas.openxmlformats.org/officeDocument/2006/relationships/image" Target="../media/image7.pn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g"/></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4.jpeg"/><Relationship Id="rId7" Type="http://schemas.openxmlformats.org/officeDocument/2006/relationships/image" Target="../media/image71.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gif"/><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7.png"/><Relationship Id="rId3" Type="http://schemas.openxmlformats.org/officeDocument/2006/relationships/image" Target="../media/image1230.png"/><Relationship Id="rId7" Type="http://schemas.openxmlformats.org/officeDocument/2006/relationships/image" Target="../media/image1260.png"/><Relationship Id="rId12"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43.png"/><Relationship Id="rId5" Type="http://schemas.openxmlformats.org/officeDocument/2006/relationships/image" Target="../media/image73.png"/><Relationship Id="rId10" Type="http://schemas.openxmlformats.org/officeDocument/2006/relationships/image" Target="../media/image1420.png"/><Relationship Id="rId4" Type="http://schemas.openxmlformats.org/officeDocument/2006/relationships/image" Target="../media/image1240.png"/><Relationship Id="rId9" Type="http://schemas.openxmlformats.org/officeDocument/2006/relationships/image" Target="../media/image75.png"/><Relationship Id="rId14" Type="http://schemas.openxmlformats.org/officeDocument/2006/relationships/image" Target="../media/image78.gif"/></Relationships>
</file>

<file path=ppt/slides/_rels/slide33.xml.rels><?xml version="1.0" encoding="UTF-8" standalone="yes"?>
<Relationships xmlns="http://schemas.openxmlformats.org/package/2006/relationships"><Relationship Id="rId8" Type="http://schemas.openxmlformats.org/officeDocument/2006/relationships/image" Target="../media/image84.tiff"/><Relationship Id="rId3" Type="http://schemas.openxmlformats.org/officeDocument/2006/relationships/image" Target="../media/image79.png"/><Relationship Id="rId7" Type="http://schemas.openxmlformats.org/officeDocument/2006/relationships/image" Target="../media/image83.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2.tiff"/><Relationship Id="rId5" Type="http://schemas.openxmlformats.org/officeDocument/2006/relationships/image" Target="../media/image81.tiff"/><Relationship Id="rId4" Type="http://schemas.openxmlformats.org/officeDocument/2006/relationships/image" Target="../media/image80.png"/><Relationship Id="rId9"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7.png"/><Relationship Id="rId3" Type="http://schemas.microsoft.com/office/2007/relationships/media" Target="../media/media2.mp4"/><Relationship Id="rId7" Type="http://schemas.openxmlformats.org/officeDocument/2006/relationships/image" Target="../media/image86.png"/><Relationship Id="rId12" Type="http://schemas.openxmlformats.org/officeDocument/2006/relationships/image" Target="../media/image84.tif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4.xml"/><Relationship Id="rId11" Type="http://schemas.openxmlformats.org/officeDocument/2006/relationships/image" Target="../media/image83.jpg"/><Relationship Id="rId5" Type="http://schemas.openxmlformats.org/officeDocument/2006/relationships/slideLayout" Target="../slideLayouts/slideLayout2.xml"/><Relationship Id="rId10" Type="http://schemas.openxmlformats.org/officeDocument/2006/relationships/image" Target="../media/image85.png"/><Relationship Id="rId4" Type="http://schemas.openxmlformats.org/officeDocument/2006/relationships/video" Target="../media/media2.mp4"/><Relationship Id="rId9" Type="http://schemas.openxmlformats.org/officeDocument/2006/relationships/image" Target="../media/image80.png"/><Relationship Id="rId14" Type="http://schemas.openxmlformats.org/officeDocument/2006/relationships/image" Target="../media/image88.png"/></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0.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2.jpg"/><Relationship Id="rId3" Type="http://schemas.openxmlformats.org/officeDocument/2006/relationships/image" Target="../media/image9.jpeg"/><Relationship Id="rId7" Type="http://schemas.openxmlformats.org/officeDocument/2006/relationships/image" Target="../media/image15.jpg"/><Relationship Id="rId12" Type="http://schemas.openxmlformats.org/officeDocument/2006/relationships/image" Target="../media/image11.jpg"/><Relationship Id="rId2" Type="http://schemas.openxmlformats.org/officeDocument/2006/relationships/notesSlide" Target="../notesSlides/notesSlide37.xml"/><Relationship Id="rId16" Type="http://schemas.openxmlformats.org/officeDocument/2006/relationships/image" Target="../media/image96.jpeg"/><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image" Target="../media/image10.jpg"/><Relationship Id="rId5" Type="http://schemas.openxmlformats.org/officeDocument/2006/relationships/image" Target="../media/image17.jpg"/><Relationship Id="rId15" Type="http://schemas.openxmlformats.org/officeDocument/2006/relationships/image" Target="../media/image95.jpg"/><Relationship Id="rId10" Type="http://schemas.openxmlformats.org/officeDocument/2006/relationships/image" Target="../media/image94.jpeg"/><Relationship Id="rId4" Type="http://schemas.openxmlformats.org/officeDocument/2006/relationships/image" Target="../media/image16.jpg"/><Relationship Id="rId9" Type="http://schemas.openxmlformats.org/officeDocument/2006/relationships/image" Target="../media/image93.png"/><Relationship Id="rId14" Type="http://schemas.openxmlformats.org/officeDocument/2006/relationships/image" Target="../media/image13.jpg"/></Relationships>
</file>

<file path=ppt/slides/_rels/slide3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71.jpg"/><Relationship Id="rId18" Type="http://schemas.openxmlformats.org/officeDocument/2006/relationships/image" Target="../media/image11.jpg"/><Relationship Id="rId26" Type="http://schemas.openxmlformats.org/officeDocument/2006/relationships/image" Target="../media/image24.jpeg"/><Relationship Id="rId3" Type="http://schemas.openxmlformats.org/officeDocument/2006/relationships/image" Target="../media/image9.jpeg"/><Relationship Id="rId21" Type="http://schemas.openxmlformats.org/officeDocument/2006/relationships/image" Target="../media/image95.jpg"/><Relationship Id="rId7" Type="http://schemas.openxmlformats.org/officeDocument/2006/relationships/image" Target="../media/image15.jpg"/><Relationship Id="rId12" Type="http://schemas.openxmlformats.org/officeDocument/2006/relationships/image" Target="../media/image70.jpeg"/><Relationship Id="rId17" Type="http://schemas.openxmlformats.org/officeDocument/2006/relationships/image" Target="../media/image10.jpg"/><Relationship Id="rId25" Type="http://schemas.openxmlformats.org/officeDocument/2006/relationships/image" Target="../media/image103.jpeg"/><Relationship Id="rId2" Type="http://schemas.openxmlformats.org/officeDocument/2006/relationships/notesSlide" Target="../notesSlides/notesSlide38.xml"/><Relationship Id="rId16" Type="http://schemas.openxmlformats.org/officeDocument/2006/relationships/image" Target="../media/image94.jpeg"/><Relationship Id="rId20" Type="http://schemas.openxmlformats.org/officeDocument/2006/relationships/image" Target="../media/image13.jpg"/><Relationship Id="rId29" Type="http://schemas.openxmlformats.org/officeDocument/2006/relationships/image" Target="../media/image105.jpeg"/><Relationship Id="rId1" Type="http://schemas.openxmlformats.org/officeDocument/2006/relationships/slideLayout" Target="../slideLayouts/slideLayout7.xml"/><Relationship Id="rId6" Type="http://schemas.openxmlformats.org/officeDocument/2006/relationships/image" Target="../media/image14.jpeg"/><Relationship Id="rId11" Type="http://schemas.openxmlformats.org/officeDocument/2006/relationships/image" Target="../media/image98.jpeg"/><Relationship Id="rId24" Type="http://schemas.openxmlformats.org/officeDocument/2006/relationships/image" Target="../media/image102.jpeg"/><Relationship Id="rId32" Type="http://schemas.openxmlformats.org/officeDocument/2006/relationships/image" Target="../media/image106.jpeg"/><Relationship Id="rId5" Type="http://schemas.openxmlformats.org/officeDocument/2006/relationships/image" Target="../media/image17.jpg"/><Relationship Id="rId15" Type="http://schemas.openxmlformats.org/officeDocument/2006/relationships/image" Target="../media/image100.png"/><Relationship Id="rId23" Type="http://schemas.openxmlformats.org/officeDocument/2006/relationships/image" Target="../media/image101.jpeg"/><Relationship Id="rId28" Type="http://schemas.openxmlformats.org/officeDocument/2006/relationships/image" Target="../media/image25.jpeg"/><Relationship Id="rId10" Type="http://schemas.openxmlformats.org/officeDocument/2006/relationships/image" Target="../media/image97.jpeg"/><Relationship Id="rId19" Type="http://schemas.openxmlformats.org/officeDocument/2006/relationships/image" Target="../media/image12.jpg"/><Relationship Id="rId31" Type="http://schemas.openxmlformats.org/officeDocument/2006/relationships/image" Target="../media/image72.png"/><Relationship Id="rId4" Type="http://schemas.openxmlformats.org/officeDocument/2006/relationships/image" Target="../media/image16.jpg"/><Relationship Id="rId9" Type="http://schemas.openxmlformats.org/officeDocument/2006/relationships/image" Target="../media/image93.png"/><Relationship Id="rId14" Type="http://schemas.openxmlformats.org/officeDocument/2006/relationships/image" Target="../media/image99.png"/><Relationship Id="rId22" Type="http://schemas.openxmlformats.org/officeDocument/2006/relationships/image" Target="../media/image96.jpeg"/><Relationship Id="rId27" Type="http://schemas.openxmlformats.org/officeDocument/2006/relationships/image" Target="../media/image104.jpeg"/><Relationship Id="rId30" Type="http://schemas.openxmlformats.org/officeDocument/2006/relationships/image" Target="../media/image63.jpg"/></Relationships>
</file>

<file path=ppt/slides/_rels/slide4.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2.jpeg"/><Relationship Id="rId7" Type="http://schemas.openxmlformats.org/officeDocument/2006/relationships/image" Target="../media/image14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0.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jpg"/><Relationship Id="rId3" Type="http://schemas.openxmlformats.org/officeDocument/2006/relationships/image" Target="../media/image7.pn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5.jp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764F-9B5D-41D6-BD7E-65A8B8AD7F1E}"/>
              </a:ext>
            </a:extLst>
          </p:cNvPr>
          <p:cNvSpPr>
            <a:spLocks noGrp="1"/>
          </p:cNvSpPr>
          <p:nvPr>
            <p:ph type="ctrTitle"/>
          </p:nvPr>
        </p:nvSpPr>
        <p:spPr>
          <a:xfrm>
            <a:off x="1071349" y="927487"/>
            <a:ext cx="10051576" cy="2387600"/>
          </a:xfrm>
        </p:spPr>
        <p:txBody>
          <a:bodyPr>
            <a:noAutofit/>
          </a:bodyPr>
          <a:lstStyle/>
          <a:p>
            <a:r>
              <a:rPr lang="en-US" sz="5400" dirty="0"/>
              <a:t>Interpretable Machine Learning in Precision Medicine</a:t>
            </a:r>
          </a:p>
        </p:txBody>
      </p:sp>
      <p:sp>
        <p:nvSpPr>
          <p:cNvPr id="3" name="Subtitle 2">
            <a:extLst>
              <a:ext uri="{FF2B5EF4-FFF2-40B4-BE49-F238E27FC236}">
                <a16:creationId xmlns:a16="http://schemas.microsoft.com/office/drawing/2014/main" id="{39A39C48-FE81-4986-B53C-93C681E29AE2}"/>
              </a:ext>
            </a:extLst>
          </p:cNvPr>
          <p:cNvSpPr>
            <a:spLocks noGrp="1"/>
          </p:cNvSpPr>
          <p:nvPr>
            <p:ph type="subTitle" idx="1"/>
          </p:nvPr>
        </p:nvSpPr>
        <p:spPr>
          <a:xfrm>
            <a:off x="1173480" y="3940489"/>
            <a:ext cx="9829800" cy="1990024"/>
          </a:xfrm>
        </p:spPr>
        <p:txBody>
          <a:bodyPr>
            <a:normAutofit fontScale="85000" lnSpcReduction="20000"/>
          </a:bodyPr>
          <a:lstStyle/>
          <a:p>
            <a:pPr>
              <a:lnSpc>
                <a:spcPct val="120000"/>
              </a:lnSpc>
            </a:pPr>
            <a:r>
              <a:rPr lang="en-US" sz="4600" dirty="0"/>
              <a:t>Su-In Lee</a:t>
            </a:r>
          </a:p>
          <a:p>
            <a:pPr>
              <a:lnSpc>
                <a:spcPct val="120000"/>
              </a:lnSpc>
            </a:pPr>
            <a:r>
              <a:rPr lang="en-US" dirty="0"/>
              <a:t>Paul G. Allen School of Computer Science &amp; Engineering</a:t>
            </a:r>
          </a:p>
          <a:p>
            <a:pPr>
              <a:lnSpc>
                <a:spcPct val="120000"/>
              </a:lnSpc>
            </a:pPr>
            <a:r>
              <a:rPr lang="en-US" dirty="0"/>
              <a:t>University of Washington, Seattle</a:t>
            </a:r>
          </a:p>
        </p:txBody>
      </p:sp>
    </p:spTree>
    <p:extLst>
      <p:ext uri="{BB962C8B-B14F-4D97-AF65-F5344CB8AC3E}">
        <p14:creationId xmlns:p14="http://schemas.microsoft.com/office/powerpoint/2010/main" val="351802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2425-EB1A-4D2C-9E40-E1A7E59FCF9F}"/>
              </a:ext>
            </a:extLst>
          </p:cNvPr>
          <p:cNvSpPr>
            <a:spLocks noGrp="1"/>
          </p:cNvSpPr>
          <p:nvPr>
            <p:ph type="title"/>
          </p:nvPr>
        </p:nvSpPr>
        <p:spPr>
          <a:xfrm>
            <a:off x="379562" y="198154"/>
            <a:ext cx="10797422" cy="1325563"/>
          </a:xfrm>
        </p:spPr>
        <p:txBody>
          <a:bodyPr>
            <a:noAutofit/>
          </a:bodyPr>
          <a:lstStyle/>
          <a:p>
            <a:r>
              <a:rPr lang="en-US" dirty="0"/>
              <a:t>Our solution is to make a prediction with explanations</a:t>
            </a:r>
          </a:p>
        </p:txBody>
      </p:sp>
      <p:sp>
        <p:nvSpPr>
          <p:cNvPr id="3" name="Content Placeholder 2">
            <a:extLst>
              <a:ext uri="{FF2B5EF4-FFF2-40B4-BE49-F238E27FC236}">
                <a16:creationId xmlns:a16="http://schemas.microsoft.com/office/drawing/2014/main" id="{5F4CED64-852F-4A5B-A465-1D6788E82038}"/>
              </a:ext>
            </a:extLst>
          </p:cNvPr>
          <p:cNvSpPr>
            <a:spLocks noGrp="1"/>
          </p:cNvSpPr>
          <p:nvPr>
            <p:ph idx="1"/>
          </p:nvPr>
        </p:nvSpPr>
        <p:spPr>
          <a:xfrm>
            <a:off x="379562" y="1636486"/>
            <a:ext cx="9658960" cy="1293219"/>
          </a:xfrm>
        </p:spPr>
        <p:txBody>
          <a:bodyPr>
            <a:normAutofit fontScale="92500" lnSpcReduction="10000"/>
          </a:bodyPr>
          <a:lstStyle/>
          <a:p>
            <a:pPr>
              <a:lnSpc>
                <a:spcPct val="120000"/>
              </a:lnSpc>
              <a:spcBef>
                <a:spcPts val="0"/>
              </a:spcBef>
            </a:pPr>
            <a:r>
              <a:rPr lang="en-US" dirty="0"/>
              <a:t>Accuracy vs. interpretability</a:t>
            </a:r>
          </a:p>
          <a:p>
            <a:pPr lvl="1">
              <a:lnSpc>
                <a:spcPct val="120000"/>
              </a:lnSpc>
              <a:spcBef>
                <a:spcPts val="0"/>
              </a:spcBef>
            </a:pPr>
            <a:r>
              <a:rPr lang="en-US" dirty="0"/>
              <a:t>Simple models often lead to lower performance.</a:t>
            </a:r>
          </a:p>
          <a:p>
            <a:pPr lvl="1">
              <a:lnSpc>
                <a:spcPct val="120000"/>
              </a:lnSpc>
              <a:spcBef>
                <a:spcPts val="0"/>
              </a:spcBef>
            </a:pPr>
            <a:r>
              <a:rPr lang="en-US" dirty="0"/>
              <a:t>Complex models are often considered to be a black box.</a:t>
            </a:r>
          </a:p>
          <a:p>
            <a:endParaRPr lang="en-US" dirty="0"/>
          </a:p>
        </p:txBody>
      </p:sp>
      <p:sp>
        <p:nvSpPr>
          <p:cNvPr id="30" name="TextBox 29">
            <a:extLst>
              <a:ext uri="{FF2B5EF4-FFF2-40B4-BE49-F238E27FC236}">
                <a16:creationId xmlns:a16="http://schemas.microsoft.com/office/drawing/2014/main" id="{1E245EE9-2377-4C06-9828-7A7683B8DB8F}"/>
              </a:ext>
            </a:extLst>
          </p:cNvPr>
          <p:cNvSpPr txBox="1"/>
          <p:nvPr/>
        </p:nvSpPr>
        <p:spPr>
          <a:xfrm>
            <a:off x="-18411" y="6273225"/>
            <a:ext cx="10797422" cy="584776"/>
          </a:xfrm>
          <a:prstGeom prst="rect">
            <a:avLst/>
          </a:prstGeom>
          <a:noFill/>
          <a:ln w="22225">
            <a:solidFill>
              <a:schemeClr val="tx1"/>
            </a:solidFill>
          </a:ln>
        </p:spPr>
        <p:txBody>
          <a:bodyPr wrap="square" rtlCol="0">
            <a:spAutoFit/>
          </a:bodyPr>
          <a:lstStyle/>
          <a:p>
            <a:r>
              <a:rPr lang="en-US" sz="1600" dirty="0"/>
              <a:t>Scott Lundberg and Su-In Lee. </a:t>
            </a:r>
            <a:r>
              <a:rPr lang="en-US" sz="1600" b="1" dirty="0"/>
              <a:t>A Unified Approach to Interpreting Model Predictions</a:t>
            </a:r>
            <a:r>
              <a:rPr lang="en-US" sz="1600" dirty="0"/>
              <a:t>. </a:t>
            </a:r>
            <a:r>
              <a:rPr lang="en-US" sz="1600" i="1" dirty="0"/>
              <a:t>NIPS (2017)</a:t>
            </a:r>
            <a:r>
              <a:rPr lang="en-US" sz="1600" dirty="0"/>
              <a:t>  </a:t>
            </a:r>
            <a:r>
              <a:rPr lang="en-US" sz="1600" b="1" dirty="0"/>
              <a:t>Oral presentation (top 1%) </a:t>
            </a:r>
            <a:r>
              <a:rPr lang="en-US" sz="1600" i="1" dirty="0"/>
              <a:t>NIPS workshop on Interpretable ML (2016) –</a:t>
            </a:r>
            <a:r>
              <a:rPr lang="en-US" sz="1600" dirty="0"/>
              <a:t> </a:t>
            </a:r>
            <a:r>
              <a:rPr lang="en-US" sz="1600" b="1" dirty="0"/>
              <a:t>Best paper award</a:t>
            </a:r>
            <a:endParaRPr lang="en-US" sz="1600" b="1" i="1" dirty="0"/>
          </a:p>
        </p:txBody>
      </p:sp>
      <p:grpSp>
        <p:nvGrpSpPr>
          <p:cNvPr id="5" name="Group 4">
            <a:extLst>
              <a:ext uri="{FF2B5EF4-FFF2-40B4-BE49-F238E27FC236}">
                <a16:creationId xmlns:a16="http://schemas.microsoft.com/office/drawing/2014/main" id="{93151FE6-30A3-43DA-BF54-68316C319F05}"/>
              </a:ext>
            </a:extLst>
          </p:cNvPr>
          <p:cNvGrpSpPr/>
          <p:nvPr/>
        </p:nvGrpSpPr>
        <p:grpSpPr>
          <a:xfrm>
            <a:off x="4750296" y="2908527"/>
            <a:ext cx="2734941" cy="2169200"/>
            <a:chOff x="3098500" y="2106043"/>
            <a:chExt cx="2370404" cy="1880071"/>
          </a:xfrm>
        </p:grpSpPr>
        <p:cxnSp>
          <p:nvCxnSpPr>
            <p:cNvPr id="6" name="Straight Arrow Connector 5">
              <a:extLst>
                <a:ext uri="{FF2B5EF4-FFF2-40B4-BE49-F238E27FC236}">
                  <a16:creationId xmlns:a16="http://schemas.microsoft.com/office/drawing/2014/main" id="{0C93903C-ECA9-4AAB-995B-AF60D8FD7A0B}"/>
                </a:ext>
              </a:extLst>
            </p:cNvPr>
            <p:cNvCxnSpPr/>
            <p:nvPr/>
          </p:nvCxnSpPr>
          <p:spPr>
            <a:xfrm>
              <a:off x="4712841" y="3359211"/>
              <a:ext cx="548640" cy="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62F5FC6-E4C9-4EB2-AED5-EDBF204D4241}"/>
                </a:ext>
              </a:extLst>
            </p:cNvPr>
            <p:cNvSpPr txBox="1"/>
            <p:nvPr/>
          </p:nvSpPr>
          <p:spPr>
            <a:xfrm>
              <a:off x="3534559" y="2444348"/>
              <a:ext cx="1428595" cy="400110"/>
            </a:xfrm>
            <a:prstGeom prst="rect">
              <a:avLst/>
            </a:prstGeom>
            <a:noFill/>
          </p:spPr>
          <p:txBody>
            <a:bodyPr wrap="none" rtlCol="0">
              <a:spAutoFit/>
            </a:bodyPr>
            <a:lstStyle/>
            <a:p>
              <a:pPr algn="ctr"/>
              <a:r>
                <a:rPr lang="en-US" sz="2000" b="1" dirty="0"/>
                <a:t>Black Box</a:t>
              </a:r>
            </a:p>
          </p:txBody>
        </p:sp>
        <p:sp>
          <p:nvSpPr>
            <p:cNvPr id="8" name="TextBox 7">
              <a:extLst>
                <a:ext uri="{FF2B5EF4-FFF2-40B4-BE49-F238E27FC236}">
                  <a16:creationId xmlns:a16="http://schemas.microsoft.com/office/drawing/2014/main" id="{D34770CF-298E-4AB2-98A6-2EEB58FA22F0}"/>
                </a:ext>
              </a:extLst>
            </p:cNvPr>
            <p:cNvSpPr txBox="1"/>
            <p:nvPr/>
          </p:nvSpPr>
          <p:spPr>
            <a:xfrm>
              <a:off x="3336375" y="2106043"/>
              <a:ext cx="1936972" cy="346780"/>
            </a:xfrm>
            <a:prstGeom prst="rect">
              <a:avLst/>
            </a:prstGeom>
            <a:noFill/>
          </p:spPr>
          <p:txBody>
            <a:bodyPr wrap="square" rtlCol="0">
              <a:spAutoFit/>
            </a:bodyPr>
            <a:lstStyle/>
            <a:p>
              <a:r>
                <a:rPr lang="en-US" sz="2000" b="1" i="1" dirty="0">
                  <a:solidFill>
                    <a:srgbClr val="A50021"/>
                  </a:solidFill>
                </a:rPr>
                <a:t>Complex model f (.)</a:t>
              </a:r>
              <a:endParaRPr lang="en-US" b="1" i="1" dirty="0">
                <a:solidFill>
                  <a:srgbClr val="A50021"/>
                </a:solidFill>
              </a:endParaRPr>
            </a:p>
          </p:txBody>
        </p:sp>
        <p:sp>
          <p:nvSpPr>
            <p:cNvPr id="9" name="TextBox 8">
              <a:extLst>
                <a:ext uri="{FF2B5EF4-FFF2-40B4-BE49-F238E27FC236}">
                  <a16:creationId xmlns:a16="http://schemas.microsoft.com/office/drawing/2014/main" id="{3BE05D48-A870-418E-B112-2114D8CC55A2}"/>
                </a:ext>
              </a:extLst>
            </p:cNvPr>
            <p:cNvSpPr txBox="1"/>
            <p:nvPr/>
          </p:nvSpPr>
          <p:spPr>
            <a:xfrm>
              <a:off x="5193536" y="3181418"/>
              <a:ext cx="275368" cy="346780"/>
            </a:xfrm>
            <a:prstGeom prst="rect">
              <a:avLst/>
            </a:prstGeom>
            <a:noFill/>
          </p:spPr>
          <p:txBody>
            <a:bodyPr wrap="none" rtlCol="0">
              <a:spAutoFit/>
            </a:bodyPr>
            <a:lstStyle/>
            <a:p>
              <a:r>
                <a:rPr lang="en-US" sz="2000" b="1" dirty="0"/>
                <a:t>Y</a:t>
              </a:r>
            </a:p>
          </p:txBody>
        </p:sp>
        <p:sp>
          <p:nvSpPr>
            <p:cNvPr id="10" name="TextBox 9">
              <a:extLst>
                <a:ext uri="{FF2B5EF4-FFF2-40B4-BE49-F238E27FC236}">
                  <a16:creationId xmlns:a16="http://schemas.microsoft.com/office/drawing/2014/main" id="{21E3DA85-5CCA-4712-A16D-2B30AE833ED0}"/>
                </a:ext>
              </a:extLst>
            </p:cNvPr>
            <p:cNvSpPr txBox="1"/>
            <p:nvPr/>
          </p:nvSpPr>
          <p:spPr>
            <a:xfrm>
              <a:off x="3377446" y="2759048"/>
              <a:ext cx="242024" cy="1227066"/>
            </a:xfrm>
            <a:prstGeom prst="rect">
              <a:avLst/>
            </a:prstGeom>
            <a:noFill/>
          </p:spPr>
          <p:txBody>
            <a:bodyPr wrap="none" rtlCol="0">
              <a:spAutoFit/>
            </a:bodyPr>
            <a:lstStyle/>
            <a:p>
              <a:r>
                <a:rPr lang="en-US" sz="2400" b="1" dirty="0"/>
                <a:t>-</a:t>
              </a:r>
            </a:p>
            <a:p>
              <a:r>
                <a:rPr lang="en-US" sz="2400" b="1" dirty="0"/>
                <a:t>-</a:t>
              </a:r>
            </a:p>
            <a:p>
              <a:endParaRPr lang="en-US" sz="1400" b="1" dirty="0"/>
            </a:p>
            <a:p>
              <a:r>
                <a:rPr lang="en-US" sz="2400" b="1" dirty="0"/>
                <a:t>-</a:t>
              </a:r>
            </a:p>
          </p:txBody>
        </p:sp>
        <p:sp>
          <p:nvSpPr>
            <p:cNvPr id="11" name="Rectangle 10">
              <a:extLst>
                <a:ext uri="{FF2B5EF4-FFF2-40B4-BE49-F238E27FC236}">
                  <a16:creationId xmlns:a16="http://schemas.microsoft.com/office/drawing/2014/main" id="{71D0C031-5637-447A-BF61-1D37AFD37863}"/>
                </a:ext>
              </a:extLst>
            </p:cNvPr>
            <p:cNvSpPr/>
            <p:nvPr/>
          </p:nvSpPr>
          <p:spPr>
            <a:xfrm>
              <a:off x="3531933" y="2822623"/>
              <a:ext cx="1492158" cy="113675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t>?</a:t>
              </a:r>
              <a:endParaRPr lang="en-US" sz="3200" b="1" dirty="0"/>
            </a:p>
          </p:txBody>
        </p:sp>
        <p:sp>
          <p:nvSpPr>
            <p:cNvPr id="12" name="TextBox 11">
              <a:extLst>
                <a:ext uri="{FF2B5EF4-FFF2-40B4-BE49-F238E27FC236}">
                  <a16:creationId xmlns:a16="http://schemas.microsoft.com/office/drawing/2014/main" id="{CF5A1D27-9D2F-49F7-B788-CCC5478B2045}"/>
                </a:ext>
              </a:extLst>
            </p:cNvPr>
            <p:cNvSpPr txBox="1"/>
            <p:nvPr/>
          </p:nvSpPr>
          <p:spPr>
            <a:xfrm>
              <a:off x="3098500" y="2774918"/>
              <a:ext cx="353171" cy="1147040"/>
            </a:xfrm>
            <a:prstGeom prst="rect">
              <a:avLst/>
            </a:prstGeom>
            <a:noFill/>
          </p:spPr>
          <p:txBody>
            <a:bodyPr wrap="none" rtlCol="0">
              <a:spAutoFit/>
            </a:bodyPr>
            <a:lstStyle/>
            <a:p>
              <a:r>
                <a:rPr lang="en-US" sz="2000" dirty="0"/>
                <a:t>X</a:t>
              </a:r>
              <a:r>
                <a:rPr lang="en-US" sz="2000" baseline="-25000" dirty="0"/>
                <a:t>1</a:t>
              </a:r>
            </a:p>
            <a:p>
              <a:r>
                <a:rPr lang="en-US" sz="2000" dirty="0"/>
                <a:t>X</a:t>
              </a:r>
              <a:r>
                <a:rPr lang="en-US" sz="2000" baseline="-25000" dirty="0"/>
                <a:t>2</a:t>
              </a:r>
            </a:p>
            <a:p>
              <a:pPr algn="ctr"/>
              <a:r>
                <a:rPr lang="en-US" sz="2000" dirty="0"/>
                <a:t>:</a:t>
              </a:r>
            </a:p>
            <a:p>
              <a:r>
                <a:rPr lang="en-US" sz="2000" dirty="0" err="1"/>
                <a:t>X</a:t>
              </a:r>
              <a:r>
                <a:rPr lang="en-US" sz="2000" baseline="-25000" dirty="0" err="1"/>
                <a:t>p</a:t>
              </a:r>
              <a:endParaRPr lang="en-US" sz="2000" dirty="0"/>
            </a:p>
          </p:txBody>
        </p:sp>
      </p:grpSp>
      <p:grpSp>
        <p:nvGrpSpPr>
          <p:cNvPr id="13" name="Group 12">
            <a:extLst>
              <a:ext uri="{FF2B5EF4-FFF2-40B4-BE49-F238E27FC236}">
                <a16:creationId xmlns:a16="http://schemas.microsoft.com/office/drawing/2014/main" id="{C13E84E4-A352-45AB-AB4E-06EF6CCAAA1C}"/>
              </a:ext>
            </a:extLst>
          </p:cNvPr>
          <p:cNvGrpSpPr/>
          <p:nvPr/>
        </p:nvGrpSpPr>
        <p:grpSpPr>
          <a:xfrm>
            <a:off x="898795" y="2908528"/>
            <a:ext cx="2745513" cy="2162948"/>
            <a:chOff x="311519" y="2111463"/>
            <a:chExt cx="2379568" cy="1874652"/>
          </a:xfrm>
        </p:grpSpPr>
        <p:sp>
          <p:nvSpPr>
            <p:cNvPr id="14" name="TextBox 13">
              <a:extLst>
                <a:ext uri="{FF2B5EF4-FFF2-40B4-BE49-F238E27FC236}">
                  <a16:creationId xmlns:a16="http://schemas.microsoft.com/office/drawing/2014/main" id="{1B4E9F1E-BF46-4B09-9891-E59EF439D7B1}"/>
                </a:ext>
              </a:extLst>
            </p:cNvPr>
            <p:cNvSpPr txBox="1"/>
            <p:nvPr/>
          </p:nvSpPr>
          <p:spPr>
            <a:xfrm>
              <a:off x="577247" y="2111463"/>
              <a:ext cx="1843472" cy="400110"/>
            </a:xfrm>
            <a:prstGeom prst="rect">
              <a:avLst/>
            </a:prstGeom>
            <a:noFill/>
          </p:spPr>
          <p:txBody>
            <a:bodyPr wrap="none" rtlCol="0">
              <a:spAutoFit/>
            </a:bodyPr>
            <a:lstStyle/>
            <a:p>
              <a:pPr algn="ctr"/>
              <a:r>
                <a:rPr lang="en-US" sz="2000" b="1" i="1" dirty="0">
                  <a:solidFill>
                    <a:srgbClr val="A50021"/>
                  </a:solidFill>
                </a:rPr>
                <a:t>Linear model</a:t>
              </a:r>
              <a:endParaRPr lang="en-US" b="1" i="1" dirty="0">
                <a:solidFill>
                  <a:srgbClr val="A50021"/>
                </a:solidFill>
              </a:endParaRPr>
            </a:p>
          </p:txBody>
        </p:sp>
        <p:sp>
          <p:nvSpPr>
            <p:cNvPr id="15" name="TextBox 14">
              <a:extLst>
                <a:ext uri="{FF2B5EF4-FFF2-40B4-BE49-F238E27FC236}">
                  <a16:creationId xmlns:a16="http://schemas.microsoft.com/office/drawing/2014/main" id="{6D0429D3-589D-4AC5-B6C1-34C087E96F32}"/>
                </a:ext>
              </a:extLst>
            </p:cNvPr>
            <p:cNvSpPr txBox="1"/>
            <p:nvPr/>
          </p:nvSpPr>
          <p:spPr>
            <a:xfrm>
              <a:off x="311519" y="2460250"/>
              <a:ext cx="1174327" cy="346780"/>
            </a:xfrm>
            <a:prstGeom prst="rect">
              <a:avLst/>
            </a:prstGeom>
            <a:noFill/>
          </p:spPr>
          <p:txBody>
            <a:bodyPr wrap="none" rtlCol="0">
              <a:spAutoFit/>
            </a:bodyPr>
            <a:lstStyle/>
            <a:p>
              <a:r>
                <a:rPr lang="en-US" sz="2000" b="1"/>
                <a:t>X:</a:t>
              </a:r>
              <a:r>
                <a:rPr lang="en-US" sz="2000"/>
                <a:t> Features</a:t>
              </a:r>
            </a:p>
          </p:txBody>
        </p:sp>
        <p:sp>
          <p:nvSpPr>
            <p:cNvPr id="16" name="TextBox 15">
              <a:extLst>
                <a:ext uri="{FF2B5EF4-FFF2-40B4-BE49-F238E27FC236}">
                  <a16:creationId xmlns:a16="http://schemas.microsoft.com/office/drawing/2014/main" id="{98F70503-DDA6-4547-9425-06E20BC4708F}"/>
                </a:ext>
              </a:extLst>
            </p:cNvPr>
            <p:cNvSpPr txBox="1"/>
            <p:nvPr/>
          </p:nvSpPr>
          <p:spPr>
            <a:xfrm>
              <a:off x="2414506" y="3181419"/>
              <a:ext cx="275368" cy="346780"/>
            </a:xfrm>
            <a:prstGeom prst="rect">
              <a:avLst/>
            </a:prstGeom>
            <a:noFill/>
          </p:spPr>
          <p:txBody>
            <a:bodyPr wrap="none" rtlCol="0">
              <a:spAutoFit/>
            </a:bodyPr>
            <a:lstStyle/>
            <a:p>
              <a:r>
                <a:rPr lang="en-US" sz="2000" b="1" dirty="0"/>
                <a:t>Y</a:t>
              </a:r>
            </a:p>
          </p:txBody>
        </p:sp>
        <p:sp>
          <p:nvSpPr>
            <p:cNvPr id="17" name="TextBox 16">
              <a:extLst>
                <a:ext uri="{FF2B5EF4-FFF2-40B4-BE49-F238E27FC236}">
                  <a16:creationId xmlns:a16="http://schemas.microsoft.com/office/drawing/2014/main" id="{DCF95C09-2325-4D45-ADAF-CA71789EFCED}"/>
                </a:ext>
              </a:extLst>
            </p:cNvPr>
            <p:cNvSpPr txBox="1"/>
            <p:nvPr/>
          </p:nvSpPr>
          <p:spPr>
            <a:xfrm>
              <a:off x="601503" y="2759049"/>
              <a:ext cx="242024" cy="1227066"/>
            </a:xfrm>
            <a:prstGeom prst="rect">
              <a:avLst/>
            </a:prstGeom>
            <a:noFill/>
          </p:spPr>
          <p:txBody>
            <a:bodyPr wrap="none" rtlCol="0">
              <a:spAutoFit/>
            </a:bodyPr>
            <a:lstStyle/>
            <a:p>
              <a:r>
                <a:rPr lang="en-US" sz="2400" b="1" dirty="0"/>
                <a:t>-</a:t>
              </a:r>
            </a:p>
            <a:p>
              <a:r>
                <a:rPr lang="en-US" sz="2400" b="1" dirty="0"/>
                <a:t>-</a:t>
              </a:r>
            </a:p>
            <a:p>
              <a:endParaRPr lang="en-US" sz="1400" b="1" dirty="0"/>
            </a:p>
            <a:p>
              <a:r>
                <a:rPr lang="en-US" sz="2400" b="1" dirty="0"/>
                <a:t>-</a:t>
              </a:r>
            </a:p>
          </p:txBody>
        </p:sp>
        <p:sp>
          <p:nvSpPr>
            <p:cNvPr id="18" name="Rectangle 17">
              <a:extLst>
                <a:ext uri="{FF2B5EF4-FFF2-40B4-BE49-F238E27FC236}">
                  <a16:creationId xmlns:a16="http://schemas.microsoft.com/office/drawing/2014/main" id="{D54224C9-3133-46B5-80D1-B64540CACD0E}"/>
                </a:ext>
              </a:extLst>
            </p:cNvPr>
            <p:cNvSpPr/>
            <p:nvPr/>
          </p:nvSpPr>
          <p:spPr>
            <a:xfrm>
              <a:off x="752903" y="2822624"/>
              <a:ext cx="1492158" cy="1136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a:t>
              </a:r>
              <a:endParaRPr lang="en-US" sz="2800" dirty="0"/>
            </a:p>
          </p:txBody>
        </p:sp>
        <p:sp>
          <p:nvSpPr>
            <p:cNvPr id="19" name="TextBox 18">
              <a:extLst>
                <a:ext uri="{FF2B5EF4-FFF2-40B4-BE49-F238E27FC236}">
                  <a16:creationId xmlns:a16="http://schemas.microsoft.com/office/drawing/2014/main" id="{ACCEFF71-CC3F-4789-956C-9C823958D2B4}"/>
                </a:ext>
              </a:extLst>
            </p:cNvPr>
            <p:cNvSpPr txBox="1"/>
            <p:nvPr/>
          </p:nvSpPr>
          <p:spPr>
            <a:xfrm>
              <a:off x="319470" y="2774919"/>
              <a:ext cx="353171" cy="1147040"/>
            </a:xfrm>
            <a:prstGeom prst="rect">
              <a:avLst/>
            </a:prstGeom>
            <a:noFill/>
          </p:spPr>
          <p:txBody>
            <a:bodyPr wrap="none" rtlCol="0">
              <a:spAutoFit/>
            </a:bodyPr>
            <a:lstStyle/>
            <a:p>
              <a:r>
                <a:rPr lang="en-US" sz="2000" dirty="0"/>
                <a:t>X</a:t>
              </a:r>
              <a:r>
                <a:rPr lang="en-US" sz="2000" baseline="-25000" dirty="0"/>
                <a:t>1</a:t>
              </a:r>
            </a:p>
            <a:p>
              <a:r>
                <a:rPr lang="en-US" sz="2000" dirty="0"/>
                <a:t>X</a:t>
              </a:r>
              <a:r>
                <a:rPr lang="en-US" sz="2000" baseline="-25000" dirty="0"/>
                <a:t>2</a:t>
              </a:r>
            </a:p>
            <a:p>
              <a:pPr algn="ctr"/>
              <a:r>
                <a:rPr lang="en-US" sz="2000" dirty="0"/>
                <a:t>:</a:t>
              </a:r>
            </a:p>
            <a:p>
              <a:r>
                <a:rPr lang="en-US" sz="2000" dirty="0" err="1"/>
                <a:t>X</a:t>
              </a:r>
              <a:r>
                <a:rPr lang="en-US" sz="2000" baseline="-25000" dirty="0" err="1"/>
                <a:t>p</a:t>
              </a:r>
              <a:endParaRPr lang="en-US" sz="2000" dirty="0"/>
            </a:p>
          </p:txBody>
        </p:sp>
        <p:cxnSp>
          <p:nvCxnSpPr>
            <p:cNvPr id="20" name="Straight Arrow Connector 19">
              <a:extLst>
                <a:ext uri="{FF2B5EF4-FFF2-40B4-BE49-F238E27FC236}">
                  <a16:creationId xmlns:a16="http://schemas.microsoft.com/office/drawing/2014/main" id="{A27C2708-467F-45C6-BEF6-6C354FA11099}"/>
                </a:ext>
              </a:extLst>
            </p:cNvPr>
            <p:cNvCxnSpPr>
              <a:endCxn id="29" idx="1"/>
            </p:cNvCxnSpPr>
            <p:nvPr/>
          </p:nvCxnSpPr>
          <p:spPr>
            <a:xfrm>
              <a:off x="722818" y="2969349"/>
              <a:ext cx="686671" cy="162597"/>
            </a:xfrm>
            <a:prstGeom prst="straightConnector1">
              <a:avLst/>
            </a:prstGeom>
            <a:ln w="95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370E6788-A5A7-42E2-9369-9DDFD90A36CD}"/>
                </a:ext>
              </a:extLst>
            </p:cNvPr>
            <p:cNvCxnSpPr>
              <a:cxnSpLocks/>
            </p:cNvCxnSpPr>
            <p:nvPr/>
          </p:nvCxnSpPr>
          <p:spPr>
            <a:xfrm>
              <a:off x="752903" y="3303193"/>
              <a:ext cx="564718" cy="73800"/>
            </a:xfrm>
            <a:prstGeom prst="straightConnector1">
              <a:avLst/>
            </a:prstGeom>
            <a:ln w="285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B3D91D7-5180-44FB-BF25-C24FD257ACB8}"/>
                </a:ext>
              </a:extLst>
            </p:cNvPr>
            <p:cNvCxnSpPr>
              <a:endCxn id="29" idx="3"/>
            </p:cNvCxnSpPr>
            <p:nvPr/>
          </p:nvCxnSpPr>
          <p:spPr>
            <a:xfrm flipV="1">
              <a:off x="759601" y="3586479"/>
              <a:ext cx="649888" cy="195504"/>
            </a:xfrm>
            <a:prstGeom prst="straightConnector1">
              <a:avLst/>
            </a:prstGeom>
            <a:ln w="127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33E45E13-0F6F-4A8B-B911-350CC9A075EF}"/>
                </a:ext>
              </a:extLst>
            </p:cNvPr>
            <p:cNvGrpSpPr/>
            <p:nvPr/>
          </p:nvGrpSpPr>
          <p:grpSpPr>
            <a:xfrm>
              <a:off x="1297703" y="3037809"/>
              <a:ext cx="763325" cy="642807"/>
              <a:chOff x="1385849" y="1223143"/>
              <a:chExt cx="763325" cy="642807"/>
            </a:xfrm>
          </p:grpSpPr>
          <p:pic>
            <p:nvPicPr>
              <p:cNvPr id="28" name="Picture 2" descr="File:Greek uc sigma.svg">
                <a:extLst>
                  <a:ext uri="{FF2B5EF4-FFF2-40B4-BE49-F238E27FC236}">
                    <a16:creationId xmlns:a16="http://schemas.microsoft.com/office/drawing/2014/main" id="{19247F34-8C9B-4613-82CD-902B746777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1508" y="1334480"/>
                <a:ext cx="336107" cy="420134"/>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Oval 28">
                <a:extLst>
                  <a:ext uri="{FF2B5EF4-FFF2-40B4-BE49-F238E27FC236}">
                    <a16:creationId xmlns:a16="http://schemas.microsoft.com/office/drawing/2014/main" id="{2AD91EF2-EFF6-4ABD-9E9E-01958BA9FF7A}"/>
                  </a:ext>
                </a:extLst>
              </p:cNvPr>
              <p:cNvSpPr/>
              <p:nvPr/>
            </p:nvSpPr>
            <p:spPr>
              <a:xfrm>
                <a:off x="1385849" y="1223143"/>
                <a:ext cx="763325" cy="642807"/>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4" name="Straight Arrow Connector 23">
              <a:extLst>
                <a:ext uri="{FF2B5EF4-FFF2-40B4-BE49-F238E27FC236}">
                  <a16:creationId xmlns:a16="http://schemas.microsoft.com/office/drawing/2014/main" id="{D7BCAAA7-5F2E-47F0-983E-C4692D55D767}"/>
                </a:ext>
              </a:extLst>
            </p:cNvPr>
            <p:cNvCxnSpPr>
              <a:stCxn id="29" idx="6"/>
            </p:cNvCxnSpPr>
            <p:nvPr/>
          </p:nvCxnSpPr>
          <p:spPr>
            <a:xfrm flipV="1">
              <a:off x="2061028" y="3359212"/>
              <a:ext cx="421423" cy="1"/>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78037F20-325B-4D55-8E3E-F447C17EE06F}"/>
                </a:ext>
              </a:extLst>
            </p:cNvPr>
            <p:cNvSpPr txBox="1"/>
            <p:nvPr/>
          </p:nvSpPr>
          <p:spPr>
            <a:xfrm>
              <a:off x="773659" y="2745853"/>
              <a:ext cx="400409" cy="613533"/>
            </a:xfrm>
            <a:prstGeom prst="rect">
              <a:avLst/>
            </a:prstGeom>
            <a:noFill/>
          </p:spPr>
          <p:txBody>
            <a:bodyPr wrap="none" rtlCol="0">
              <a:spAutoFit/>
            </a:bodyPr>
            <a:lstStyle/>
            <a:p>
              <a:r>
                <a:rPr lang="en-US" sz="2000" i="1" dirty="0">
                  <a:solidFill>
                    <a:srgbClr val="C00000"/>
                  </a:solidFill>
                </a:rPr>
                <a:t>w</a:t>
              </a:r>
              <a:r>
                <a:rPr lang="en-US" sz="2000" i="1" baseline="-25000" dirty="0">
                  <a:solidFill>
                    <a:srgbClr val="C00000"/>
                  </a:solidFill>
                </a:rPr>
                <a:t>1</a:t>
              </a:r>
            </a:p>
            <a:p>
              <a:r>
                <a:rPr lang="en-US" sz="2000" b="1" i="1" dirty="0">
                  <a:solidFill>
                    <a:srgbClr val="C00000"/>
                  </a:solidFill>
                </a:rPr>
                <a:t>w</a:t>
              </a:r>
              <a:r>
                <a:rPr lang="en-US" sz="2000" b="1" i="1" baseline="-25000" dirty="0">
                  <a:solidFill>
                    <a:srgbClr val="C00000"/>
                  </a:solidFill>
                </a:rPr>
                <a:t>2</a:t>
              </a:r>
            </a:p>
          </p:txBody>
        </p:sp>
        <p:sp>
          <p:nvSpPr>
            <p:cNvPr id="26" name="TextBox 25">
              <a:extLst>
                <a:ext uri="{FF2B5EF4-FFF2-40B4-BE49-F238E27FC236}">
                  <a16:creationId xmlns:a16="http://schemas.microsoft.com/office/drawing/2014/main" id="{C059A72C-D5D6-4A0A-822F-80F70368D286}"/>
                </a:ext>
              </a:extLst>
            </p:cNvPr>
            <p:cNvSpPr txBox="1"/>
            <p:nvPr/>
          </p:nvSpPr>
          <p:spPr>
            <a:xfrm>
              <a:off x="849667" y="3616444"/>
              <a:ext cx="394851" cy="346780"/>
            </a:xfrm>
            <a:prstGeom prst="rect">
              <a:avLst/>
            </a:prstGeom>
            <a:noFill/>
          </p:spPr>
          <p:txBody>
            <a:bodyPr wrap="none" rtlCol="0">
              <a:spAutoFit/>
            </a:bodyPr>
            <a:lstStyle/>
            <a:p>
              <a:r>
                <a:rPr lang="en-US" sz="2000" i="1" dirty="0" err="1">
                  <a:solidFill>
                    <a:srgbClr val="C00000"/>
                  </a:solidFill>
                </a:rPr>
                <a:t>w</a:t>
              </a:r>
              <a:r>
                <a:rPr lang="en-US" sz="2000" i="1" baseline="-25000" dirty="0" err="1">
                  <a:solidFill>
                    <a:srgbClr val="C00000"/>
                  </a:solidFill>
                </a:rPr>
                <a:t>p</a:t>
              </a:r>
              <a:endParaRPr lang="en-US" sz="2000" i="1" dirty="0">
                <a:solidFill>
                  <a:srgbClr val="C00000"/>
                </a:solidFill>
              </a:endParaRPr>
            </a:p>
          </p:txBody>
        </p:sp>
        <p:sp>
          <p:nvSpPr>
            <p:cNvPr id="27" name="TextBox 26">
              <a:extLst>
                <a:ext uri="{FF2B5EF4-FFF2-40B4-BE49-F238E27FC236}">
                  <a16:creationId xmlns:a16="http://schemas.microsoft.com/office/drawing/2014/main" id="{6331BC90-5B52-4EFF-BEA2-E2A54A33D2D7}"/>
                </a:ext>
              </a:extLst>
            </p:cNvPr>
            <p:cNvSpPr txBox="1"/>
            <p:nvPr/>
          </p:nvSpPr>
          <p:spPr>
            <a:xfrm>
              <a:off x="1485250" y="2465282"/>
              <a:ext cx="1205837" cy="346780"/>
            </a:xfrm>
            <a:prstGeom prst="rect">
              <a:avLst/>
            </a:prstGeom>
            <a:noFill/>
          </p:spPr>
          <p:txBody>
            <a:bodyPr wrap="none" rtlCol="0">
              <a:spAutoFit/>
            </a:bodyPr>
            <a:lstStyle/>
            <a:p>
              <a:r>
                <a:rPr lang="en-US" sz="2000" b="1" dirty="0"/>
                <a:t>Y:</a:t>
              </a:r>
              <a:r>
                <a:rPr lang="en-US" sz="2000" dirty="0"/>
                <a:t> Outcome</a:t>
              </a:r>
            </a:p>
          </p:txBody>
        </p:sp>
      </p:grpSp>
      <p:grpSp>
        <p:nvGrpSpPr>
          <p:cNvPr id="31" name="Group 30">
            <a:extLst>
              <a:ext uri="{FF2B5EF4-FFF2-40B4-BE49-F238E27FC236}">
                <a16:creationId xmlns:a16="http://schemas.microsoft.com/office/drawing/2014/main" id="{48E6E874-2208-4789-B979-EBC01DF076D4}"/>
              </a:ext>
            </a:extLst>
          </p:cNvPr>
          <p:cNvGrpSpPr/>
          <p:nvPr/>
        </p:nvGrpSpPr>
        <p:grpSpPr>
          <a:xfrm>
            <a:off x="8171513" y="2908528"/>
            <a:ext cx="3619818" cy="2229533"/>
            <a:chOff x="5953618" y="3124200"/>
            <a:chExt cx="3137339" cy="1932362"/>
          </a:xfrm>
        </p:grpSpPr>
        <p:grpSp>
          <p:nvGrpSpPr>
            <p:cNvPr id="32" name="Group 31">
              <a:extLst>
                <a:ext uri="{FF2B5EF4-FFF2-40B4-BE49-F238E27FC236}">
                  <a16:creationId xmlns:a16="http://schemas.microsoft.com/office/drawing/2014/main" id="{772EA302-7B32-4CB5-A87D-9C47AE601678}"/>
                </a:ext>
              </a:extLst>
            </p:cNvPr>
            <p:cNvGrpSpPr/>
            <p:nvPr/>
          </p:nvGrpSpPr>
          <p:grpSpPr>
            <a:xfrm>
              <a:off x="6112756" y="3124200"/>
              <a:ext cx="2978201" cy="1932362"/>
              <a:chOff x="6112756" y="3124200"/>
              <a:chExt cx="2978201" cy="1932362"/>
            </a:xfrm>
          </p:grpSpPr>
          <p:grpSp>
            <p:nvGrpSpPr>
              <p:cNvPr id="34" name="Group 33">
                <a:extLst>
                  <a:ext uri="{FF2B5EF4-FFF2-40B4-BE49-F238E27FC236}">
                    <a16:creationId xmlns:a16="http://schemas.microsoft.com/office/drawing/2014/main" id="{9490BD5E-990A-49C6-8D94-DF1C895A4E1B}"/>
                  </a:ext>
                </a:extLst>
              </p:cNvPr>
              <p:cNvGrpSpPr>
                <a:grpSpLocks noChangeAspect="1"/>
              </p:cNvGrpSpPr>
              <p:nvPr/>
            </p:nvGrpSpPr>
            <p:grpSpPr>
              <a:xfrm>
                <a:off x="6112756" y="3440665"/>
                <a:ext cx="2978201" cy="1615897"/>
                <a:chOff x="1927555" y="5079273"/>
                <a:chExt cx="2952230" cy="1601806"/>
              </a:xfrm>
            </p:grpSpPr>
            <p:pic>
              <p:nvPicPr>
                <p:cNvPr id="36" name="Picture 9" descr="Image result for person cartoon">
                  <a:extLst>
                    <a:ext uri="{FF2B5EF4-FFF2-40B4-BE49-F238E27FC236}">
                      <a16:creationId xmlns:a16="http://schemas.microsoft.com/office/drawing/2014/main" id="{E1F43D2E-9460-4020-BDD6-1574FD51FE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1105" y="5436940"/>
                  <a:ext cx="718680" cy="929596"/>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D94EC5E-37B6-49D1-97A7-6495090FE090}"/>
                    </a:ext>
                  </a:extLst>
                </p:cNvPr>
                <p:cNvSpPr txBox="1"/>
                <p:nvPr/>
              </p:nvSpPr>
              <p:spPr>
                <a:xfrm>
                  <a:off x="3825378" y="5813520"/>
                  <a:ext cx="272967" cy="343756"/>
                </a:xfrm>
                <a:prstGeom prst="rect">
                  <a:avLst/>
                </a:prstGeom>
                <a:noFill/>
              </p:spPr>
              <p:txBody>
                <a:bodyPr wrap="none" rtlCol="0">
                  <a:spAutoFit/>
                </a:bodyPr>
                <a:lstStyle/>
                <a:p>
                  <a:r>
                    <a:rPr lang="en-US" sz="2000" b="1" dirty="0"/>
                    <a:t>Y</a:t>
                  </a:r>
                </a:p>
              </p:txBody>
            </p:sp>
            <p:sp>
              <p:nvSpPr>
                <p:cNvPr id="39" name="Rectangle 38">
                  <a:extLst>
                    <a:ext uri="{FF2B5EF4-FFF2-40B4-BE49-F238E27FC236}">
                      <a16:creationId xmlns:a16="http://schemas.microsoft.com/office/drawing/2014/main" id="{D228296B-58FA-4E42-8CA0-6A4E4907C798}"/>
                    </a:ext>
                  </a:extLst>
                </p:cNvPr>
                <p:cNvSpPr/>
                <p:nvPr/>
              </p:nvSpPr>
              <p:spPr>
                <a:xfrm>
                  <a:off x="2163775" y="5454725"/>
                  <a:ext cx="1492158" cy="113675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0" name="TextBox 39">
                  <a:extLst>
                    <a:ext uri="{FF2B5EF4-FFF2-40B4-BE49-F238E27FC236}">
                      <a16:creationId xmlns:a16="http://schemas.microsoft.com/office/drawing/2014/main" id="{BA839D5A-AD4C-41A6-B27C-D99B0EFE6123}"/>
                    </a:ext>
                  </a:extLst>
                </p:cNvPr>
                <p:cNvSpPr txBox="1"/>
                <p:nvPr/>
              </p:nvSpPr>
              <p:spPr>
                <a:xfrm>
                  <a:off x="1927555" y="5079273"/>
                  <a:ext cx="2678391" cy="343756"/>
                </a:xfrm>
                <a:prstGeom prst="rect">
                  <a:avLst/>
                </a:prstGeom>
                <a:noFill/>
              </p:spPr>
              <p:txBody>
                <a:bodyPr wrap="square" rtlCol="0">
                  <a:spAutoFit/>
                </a:bodyPr>
                <a:lstStyle/>
                <a:p>
                  <a:r>
                    <a:rPr lang="en-US" sz="2000" dirty="0"/>
                    <a:t>For a particular prediction</a:t>
                  </a:r>
                </a:p>
              </p:txBody>
            </p:sp>
            <p:grpSp>
              <p:nvGrpSpPr>
                <p:cNvPr id="41" name="Group 40">
                  <a:extLst>
                    <a:ext uri="{FF2B5EF4-FFF2-40B4-BE49-F238E27FC236}">
                      <a16:creationId xmlns:a16="http://schemas.microsoft.com/office/drawing/2014/main" id="{95055515-FE6F-43FF-9889-D6D12B836D37}"/>
                    </a:ext>
                  </a:extLst>
                </p:cNvPr>
                <p:cNvGrpSpPr/>
                <p:nvPr/>
              </p:nvGrpSpPr>
              <p:grpSpPr>
                <a:xfrm>
                  <a:off x="2129682" y="5596723"/>
                  <a:ext cx="1759633" cy="865622"/>
                  <a:chOff x="857491" y="944306"/>
                  <a:chExt cx="1759633" cy="865622"/>
                </a:xfrm>
              </p:grpSpPr>
              <p:cxnSp>
                <p:nvCxnSpPr>
                  <p:cNvPr id="45" name="Straight Arrow Connector 44">
                    <a:extLst>
                      <a:ext uri="{FF2B5EF4-FFF2-40B4-BE49-F238E27FC236}">
                        <a16:creationId xmlns:a16="http://schemas.microsoft.com/office/drawing/2014/main" id="{0134A8EC-2B45-4A58-A22A-E5CF7699959E}"/>
                      </a:ext>
                    </a:extLst>
                  </p:cNvPr>
                  <p:cNvCxnSpPr>
                    <a:endCxn id="51" idx="1"/>
                  </p:cNvCxnSpPr>
                  <p:nvPr/>
                </p:nvCxnSpPr>
                <p:spPr>
                  <a:xfrm>
                    <a:off x="857491" y="944306"/>
                    <a:ext cx="686671" cy="162597"/>
                  </a:xfrm>
                  <a:prstGeom prst="straightConnector1">
                    <a:avLst/>
                  </a:prstGeom>
                  <a:ln w="28575">
                    <a:solidFill>
                      <a:schemeClr val="bg1"/>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EC0C5C76-7C93-428C-9667-719D4021BD78}"/>
                      </a:ext>
                    </a:extLst>
                  </p:cNvPr>
                  <p:cNvCxnSpPr>
                    <a:cxnSpLocks/>
                    <a:endCxn id="51" idx="2"/>
                  </p:cNvCxnSpPr>
                  <p:nvPr/>
                </p:nvCxnSpPr>
                <p:spPr>
                  <a:xfrm>
                    <a:off x="865361" y="1299685"/>
                    <a:ext cx="567015" cy="34485"/>
                  </a:xfrm>
                  <a:prstGeom prst="straightConnector1">
                    <a:avLst/>
                  </a:prstGeom>
                  <a:ln w="12700">
                    <a:solidFill>
                      <a:schemeClr val="bg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179A959F-BB17-4A11-A561-7C4AB0782226}"/>
                      </a:ext>
                    </a:extLst>
                  </p:cNvPr>
                  <p:cNvCxnSpPr>
                    <a:cxnSpLocks/>
                    <a:endCxn id="51" idx="3"/>
                  </p:cNvCxnSpPr>
                  <p:nvPr/>
                </p:nvCxnSpPr>
                <p:spPr>
                  <a:xfrm flipV="1">
                    <a:off x="890818" y="1561436"/>
                    <a:ext cx="653344" cy="248492"/>
                  </a:xfrm>
                  <a:prstGeom prst="straightConnector1">
                    <a:avLst/>
                  </a:prstGeom>
                  <a:ln w="12700">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a16="http://schemas.microsoft.com/office/drawing/2014/main" id="{7FA3B880-469E-4028-B4ED-8E8301C4B578}"/>
                      </a:ext>
                    </a:extLst>
                  </p:cNvPr>
                  <p:cNvGrpSpPr/>
                  <p:nvPr/>
                </p:nvGrpSpPr>
                <p:grpSpPr>
                  <a:xfrm>
                    <a:off x="1432376" y="1012766"/>
                    <a:ext cx="763325" cy="642807"/>
                    <a:chOff x="1385849" y="1223143"/>
                    <a:chExt cx="763325" cy="642807"/>
                  </a:xfrm>
                </p:grpSpPr>
                <p:pic>
                  <p:nvPicPr>
                    <p:cNvPr id="50" name="Picture 2" descr="File:Greek uc sigma.svg">
                      <a:extLst>
                        <a:ext uri="{FF2B5EF4-FFF2-40B4-BE49-F238E27FC236}">
                          <a16:creationId xmlns:a16="http://schemas.microsoft.com/office/drawing/2014/main" id="{416AC945-5EE5-4EBA-AECF-4ED5648083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1508" y="1334480"/>
                      <a:ext cx="336107" cy="420134"/>
                    </a:xfrm>
                    <a:prstGeom prst="rect">
                      <a:avLst/>
                    </a:prstGeom>
                    <a:noFill/>
                    <a:extLst>
                      <a:ext uri="{909E8E84-426E-40dd-AFC4-6F175D3DCCD1}">
                        <a14:hiddenFill xmlns="" xmlns:a14="http://schemas.microsoft.com/office/drawing/2010/main">
                          <a:solidFill>
                            <a:srgbClr val="FFFFFF"/>
                          </a:solidFill>
                        </a14:hiddenFill>
                      </a:ext>
                    </a:extLst>
                  </p:spPr>
                </p:pic>
                <p:sp>
                  <p:nvSpPr>
                    <p:cNvPr id="51" name="Oval 50">
                      <a:extLst>
                        <a:ext uri="{FF2B5EF4-FFF2-40B4-BE49-F238E27FC236}">
                          <a16:creationId xmlns:a16="http://schemas.microsoft.com/office/drawing/2014/main" id="{C3B14F86-1C69-43F0-9800-568948E418B3}"/>
                        </a:ext>
                      </a:extLst>
                    </p:cNvPr>
                    <p:cNvSpPr/>
                    <p:nvPr/>
                  </p:nvSpPr>
                  <p:spPr>
                    <a:xfrm>
                      <a:off x="1385849" y="1223143"/>
                      <a:ext cx="763325" cy="642807"/>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grpSp>
              <p:cxnSp>
                <p:nvCxnSpPr>
                  <p:cNvPr id="49" name="Straight Arrow Connector 48">
                    <a:extLst>
                      <a:ext uri="{FF2B5EF4-FFF2-40B4-BE49-F238E27FC236}">
                        <a16:creationId xmlns:a16="http://schemas.microsoft.com/office/drawing/2014/main" id="{E624BC7E-AC2F-43E8-9241-26A65889AC81}"/>
                      </a:ext>
                    </a:extLst>
                  </p:cNvPr>
                  <p:cNvCxnSpPr>
                    <a:stCxn id="51" idx="6"/>
                  </p:cNvCxnSpPr>
                  <p:nvPr/>
                </p:nvCxnSpPr>
                <p:spPr>
                  <a:xfrm flipV="1">
                    <a:off x="2195701" y="1334169"/>
                    <a:ext cx="421423" cy="1"/>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892A4987-50FD-423E-93A1-0B55BDD612FF}"/>
                        </a:ext>
                      </a:extLst>
                    </p:cNvPr>
                    <p:cNvSpPr/>
                    <p:nvPr/>
                  </p:nvSpPr>
                  <p:spPr>
                    <a:xfrm>
                      <a:off x="2271339" y="5391150"/>
                      <a:ext cx="914698" cy="317313"/>
                    </a:xfrm>
                    <a:prstGeom prst="rect">
                      <a:avLst/>
                    </a:prstGeom>
                  </p:spPr>
                  <p:txBody>
                    <a:bodyPr wrap="none">
                      <a:spAutoFit/>
                    </a:bodyPr>
                    <a:lstStyle/>
                    <a:p>
                      <a14:m>
                        <m:oMath xmlns:m="http://schemas.openxmlformats.org/officeDocument/2006/math">
                          <m:sSub>
                            <m:sSubPr>
                              <m:ctrlPr>
                                <a:rPr lang="en-US" b="1" i="1">
                                  <a:solidFill>
                                    <a:schemeClr val="bg1"/>
                                  </a:solidFill>
                                  <a:latin typeface="Cambria Math" panose="02040503050406030204" pitchFamily="18" charset="0"/>
                                </a:rPr>
                              </m:ctrlPr>
                            </m:sSubPr>
                            <m:e>
                              <m:r>
                                <a:rPr lang="en-US" b="1" i="1">
                                  <a:solidFill>
                                    <a:schemeClr val="bg1"/>
                                  </a:solidFill>
                                  <a:latin typeface="Cambria Math" panose="02040503050406030204" pitchFamily="18" charset="0"/>
                                </a:rPr>
                                <m:t>𝝋</m:t>
                              </m:r>
                            </m:e>
                            <m:sub>
                              <m:r>
                                <a:rPr lang="en-US" b="1" i="1">
                                  <a:solidFill>
                                    <a:schemeClr val="bg1"/>
                                  </a:solidFill>
                                  <a:latin typeface="Cambria Math"/>
                                </a:rPr>
                                <m:t>𝟏</m:t>
                              </m:r>
                            </m:sub>
                          </m:sSub>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𝒇</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𝒙</m:t>
                          </m:r>
                          <m:r>
                            <a:rPr lang="en-US" b="1" i="1">
                              <a:solidFill>
                                <a:schemeClr val="bg1"/>
                              </a:solidFill>
                              <a:latin typeface="Cambria Math" panose="02040503050406030204" pitchFamily="18" charset="0"/>
                            </a:rPr>
                            <m:t>)</m:t>
                          </m:r>
                        </m:oMath>
                      </a14:m>
                      <a:r>
                        <a:rPr lang="en-US" b="1" dirty="0">
                          <a:solidFill>
                            <a:schemeClr val="bg1"/>
                          </a:solidFill>
                        </a:rPr>
                        <a:t> </a:t>
                      </a:r>
                    </a:p>
                  </p:txBody>
                </p:sp>
              </mc:Choice>
              <mc:Fallback xmlns="">
                <p:sp>
                  <p:nvSpPr>
                    <p:cNvPr id="42" name="Rectangle 41">
                      <a:extLst>
                        <a:ext uri="{FF2B5EF4-FFF2-40B4-BE49-F238E27FC236}">
                          <a16:creationId xmlns:a16="http://schemas.microsoft.com/office/drawing/2014/main" id="{892A4987-50FD-423E-93A1-0B55BDD612FF}"/>
                        </a:ext>
                      </a:extLst>
                    </p:cNvPr>
                    <p:cNvSpPr>
                      <a:spLocks noRot="1" noChangeAspect="1" noMove="1" noResize="1" noEditPoints="1" noAdjustHandles="1" noChangeArrowheads="1" noChangeShapeType="1" noTextEdit="1"/>
                    </p:cNvSpPr>
                    <p:nvPr/>
                  </p:nvSpPr>
                  <p:spPr>
                    <a:xfrm>
                      <a:off x="2271339" y="5391150"/>
                      <a:ext cx="914698" cy="317313"/>
                    </a:xfrm>
                    <a:prstGeom prst="rect">
                      <a:avLst/>
                    </a:prstGeom>
                    <a:blipFill>
                      <a:blip r:embed="rId5"/>
                      <a:stretch>
                        <a:fillRect b="-13333"/>
                      </a:stretch>
                    </a:blipFill>
                  </p:spPr>
                  <p:txBody>
                    <a:bodyPr/>
                    <a:lstStyle/>
                    <a:p>
                      <a:r>
                        <a:rPr lang="en-US">
                          <a:noFill/>
                        </a:rPr>
                        <a:t> </a:t>
                      </a:r>
                    </a:p>
                  </p:txBody>
                </p:sp>
              </mc:Fallback>
            </mc:AlternateContent>
            <p:sp>
              <p:nvSpPr>
                <p:cNvPr id="43" name="Rectangle 42">
                  <a:extLst>
                    <a:ext uri="{FF2B5EF4-FFF2-40B4-BE49-F238E27FC236}">
                      <a16:creationId xmlns:a16="http://schemas.microsoft.com/office/drawing/2014/main" id="{5F9BA5CA-433F-4F94-85A1-2975C57BCA3C}"/>
                    </a:ext>
                  </a:extLst>
                </p:cNvPr>
                <p:cNvSpPr/>
                <p:nvPr/>
              </p:nvSpPr>
              <p:spPr>
                <a:xfrm>
                  <a:off x="2129683" y="5927082"/>
                  <a:ext cx="219787" cy="300991"/>
                </a:xfrm>
                <a:prstGeom prst="rect">
                  <a:avLst/>
                </a:prstGeom>
              </p:spPr>
              <p:txBody>
                <a:bodyPr wrap="none">
                  <a:spAutoFit/>
                </a:bodyPr>
                <a:lstStyle/>
                <a:p>
                  <a:r>
                    <a:rPr lang="en-US" sz="1400" dirty="0">
                      <a:solidFill>
                        <a:schemeClr val="bg1"/>
                      </a:solidFill>
                    </a:rPr>
                    <a:t> </a:t>
                  </a:r>
                </a:p>
              </p:txBody>
            </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873768A4-E055-4E45-A411-FD5C184B6968}"/>
                        </a:ext>
                      </a:extLst>
                    </p:cNvPr>
                    <p:cNvSpPr/>
                    <p:nvPr/>
                  </p:nvSpPr>
                  <p:spPr>
                    <a:xfrm>
                      <a:off x="2392742" y="6261362"/>
                      <a:ext cx="898447" cy="335713"/>
                    </a:xfrm>
                    <a:prstGeom prst="rect">
                      <a:avLst/>
                    </a:prstGeom>
                  </p:spPr>
                  <p:txBody>
                    <a:bodyPr wrap="none">
                      <a:spAutoFit/>
                    </a:bodyPr>
                    <a:lstStyle/>
                    <a:p>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𝜑</m:t>
                              </m:r>
                            </m:e>
                            <m:sub>
                              <m:r>
                                <a:rPr lang="en-US" i="1">
                                  <a:solidFill>
                                    <a:schemeClr val="bg1"/>
                                  </a:solidFill>
                                  <a:latin typeface="Cambria Math"/>
                                </a:rPr>
                                <m:t>𝑝</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𝑓</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𝑥</m:t>
                          </m:r>
                          <m:r>
                            <a:rPr lang="en-US" i="1">
                              <a:solidFill>
                                <a:schemeClr val="bg1"/>
                              </a:solidFill>
                              <a:latin typeface="Cambria Math" panose="02040503050406030204" pitchFamily="18" charset="0"/>
                            </a:rPr>
                            <m:t>)</m:t>
                          </m:r>
                        </m:oMath>
                      </a14:m>
                      <a:r>
                        <a:rPr lang="en-US" dirty="0">
                          <a:solidFill>
                            <a:schemeClr val="bg1"/>
                          </a:solidFill>
                        </a:rPr>
                        <a:t> </a:t>
                      </a:r>
                    </a:p>
                  </p:txBody>
                </p:sp>
              </mc:Choice>
              <mc:Fallback xmlns="">
                <p:sp>
                  <p:nvSpPr>
                    <p:cNvPr id="44" name="Rectangle 43">
                      <a:extLst>
                        <a:ext uri="{FF2B5EF4-FFF2-40B4-BE49-F238E27FC236}">
                          <a16:creationId xmlns:a16="http://schemas.microsoft.com/office/drawing/2014/main" id="{873768A4-E055-4E45-A411-FD5C184B6968}"/>
                        </a:ext>
                      </a:extLst>
                    </p:cNvPr>
                    <p:cNvSpPr>
                      <a:spLocks noRot="1" noChangeAspect="1" noMove="1" noResize="1" noEditPoints="1" noAdjustHandles="1" noChangeArrowheads="1" noChangeShapeType="1" noTextEdit="1"/>
                    </p:cNvSpPr>
                    <p:nvPr/>
                  </p:nvSpPr>
                  <p:spPr>
                    <a:xfrm>
                      <a:off x="2392742" y="6261362"/>
                      <a:ext cx="898447" cy="335713"/>
                    </a:xfrm>
                    <a:prstGeom prst="rect">
                      <a:avLst/>
                    </a:prstGeom>
                    <a:blipFill>
                      <a:blip r:embed="rId6"/>
                      <a:stretch>
                        <a:fillRect b="-7813"/>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04E7427E-0211-4CD9-A59F-6EA22DB02AD5}"/>
                    </a:ext>
                  </a:extLst>
                </p:cNvPr>
                <p:cNvSpPr txBox="1"/>
                <p:nvPr/>
              </p:nvSpPr>
              <p:spPr>
                <a:xfrm>
                  <a:off x="1997729" y="5299446"/>
                  <a:ext cx="253686" cy="1381633"/>
                </a:xfrm>
                <a:prstGeom prst="rect">
                  <a:avLst/>
                </a:prstGeom>
                <a:noFill/>
              </p:spPr>
              <p:txBody>
                <a:bodyPr wrap="none" rtlCol="0">
                  <a:spAutoFit/>
                </a:bodyPr>
                <a:lstStyle/>
                <a:p>
                  <a:endParaRPr lang="en-US" sz="400" b="1" dirty="0"/>
                </a:p>
                <a:p>
                  <a:r>
                    <a:rPr lang="en-US" sz="2800" b="1" dirty="0"/>
                    <a:t>-</a:t>
                  </a:r>
                  <a:endParaRPr lang="en-US" sz="200" b="1" dirty="0"/>
                </a:p>
                <a:p>
                  <a:r>
                    <a:rPr lang="en-US" sz="2800" b="1" dirty="0"/>
                    <a:t>-</a:t>
                  </a:r>
                </a:p>
                <a:p>
                  <a:endParaRPr lang="en-US" sz="1050" b="1" dirty="0"/>
                </a:p>
                <a:p>
                  <a:r>
                    <a:rPr lang="en-US" sz="2800" b="1" dirty="0"/>
                    <a:t>-</a:t>
                  </a:r>
                </a:p>
              </p:txBody>
            </p:sp>
          </p:grpSp>
          <p:sp>
            <p:nvSpPr>
              <p:cNvPr id="35" name="TextBox 34">
                <a:extLst>
                  <a:ext uri="{FF2B5EF4-FFF2-40B4-BE49-F238E27FC236}">
                    <a16:creationId xmlns:a16="http://schemas.microsoft.com/office/drawing/2014/main" id="{A4862A43-6411-4309-A591-0B6282881F91}"/>
                  </a:ext>
                </a:extLst>
              </p:cNvPr>
              <p:cNvSpPr txBox="1"/>
              <p:nvPr/>
            </p:nvSpPr>
            <p:spPr>
              <a:xfrm>
                <a:off x="6255114" y="3124200"/>
                <a:ext cx="2559596" cy="346780"/>
              </a:xfrm>
              <a:prstGeom prst="rect">
                <a:avLst/>
              </a:prstGeom>
              <a:noFill/>
            </p:spPr>
            <p:txBody>
              <a:bodyPr wrap="square" rtlCol="0">
                <a:spAutoFit/>
              </a:bodyPr>
              <a:lstStyle/>
              <a:p>
                <a:r>
                  <a:rPr lang="en-US" sz="2000" b="1" i="1" dirty="0">
                    <a:solidFill>
                      <a:srgbClr val="A50021"/>
                    </a:solidFill>
                  </a:rPr>
                  <a:t>Our approach, SHAP</a:t>
                </a:r>
                <a:endParaRPr lang="en-US" b="1" i="1" dirty="0">
                  <a:solidFill>
                    <a:srgbClr val="A50021"/>
                  </a:solidFill>
                </a:endParaRPr>
              </a:p>
            </p:txBody>
          </p:sp>
        </p:grpSp>
        <p:sp>
          <p:nvSpPr>
            <p:cNvPr id="33" name="TextBox 32">
              <a:extLst>
                <a:ext uri="{FF2B5EF4-FFF2-40B4-BE49-F238E27FC236}">
                  <a16:creationId xmlns:a16="http://schemas.microsoft.com/office/drawing/2014/main" id="{176A88FA-CE07-4A8F-8BE7-0B3DA90B8285}"/>
                </a:ext>
              </a:extLst>
            </p:cNvPr>
            <p:cNvSpPr txBox="1"/>
            <p:nvPr/>
          </p:nvSpPr>
          <p:spPr>
            <a:xfrm>
              <a:off x="5953618" y="3803176"/>
              <a:ext cx="353171" cy="1147040"/>
            </a:xfrm>
            <a:prstGeom prst="rect">
              <a:avLst/>
            </a:prstGeom>
            <a:noFill/>
          </p:spPr>
          <p:txBody>
            <a:bodyPr wrap="none" rtlCol="0">
              <a:spAutoFit/>
            </a:bodyPr>
            <a:lstStyle/>
            <a:p>
              <a:r>
                <a:rPr lang="en-US" sz="2000" dirty="0"/>
                <a:t>X</a:t>
              </a:r>
              <a:r>
                <a:rPr lang="en-US" sz="2000" baseline="-25000" dirty="0"/>
                <a:t>1</a:t>
              </a:r>
            </a:p>
            <a:p>
              <a:r>
                <a:rPr lang="en-US" sz="2000" dirty="0"/>
                <a:t>X</a:t>
              </a:r>
              <a:r>
                <a:rPr lang="en-US" sz="2000" baseline="-25000" dirty="0"/>
                <a:t>2</a:t>
              </a:r>
            </a:p>
            <a:p>
              <a:pPr algn="ctr"/>
              <a:r>
                <a:rPr lang="en-US" sz="2000" dirty="0"/>
                <a:t>:</a:t>
              </a:r>
            </a:p>
            <a:p>
              <a:r>
                <a:rPr lang="en-US" sz="2000" dirty="0" err="1"/>
                <a:t>X</a:t>
              </a:r>
              <a:r>
                <a:rPr lang="en-US" sz="2000" baseline="-25000" dirty="0" err="1"/>
                <a:t>p</a:t>
              </a:r>
              <a:endParaRPr lang="en-US" sz="2000" dirty="0"/>
            </a:p>
          </p:txBody>
        </p:sp>
      </p:grpSp>
      <p:pic>
        <p:nvPicPr>
          <p:cNvPr id="56" name="Picture 55">
            <a:extLst>
              <a:ext uri="{FF2B5EF4-FFF2-40B4-BE49-F238E27FC236}">
                <a16:creationId xmlns:a16="http://schemas.microsoft.com/office/drawing/2014/main" id="{F4EA7922-DC3C-4298-8192-20E029FEC4DB}"/>
              </a:ext>
            </a:extLst>
          </p:cNvPr>
          <p:cNvPicPr>
            <a:picLocks noChangeAspect="1"/>
          </p:cNvPicPr>
          <p:nvPr/>
        </p:nvPicPr>
        <p:blipFill rotWithShape="1">
          <a:blip r:embed="rId7">
            <a:extLst>
              <a:ext uri="{28A0092B-C50C-407E-A947-70E740481C1C}">
                <a14:useLocalDpi xmlns:a14="http://schemas.microsoft.com/office/drawing/2010/main" val="0"/>
              </a:ext>
            </a:extLst>
          </a:blip>
          <a:srcRect l="51205" t="6542" r="30106" b="56126"/>
          <a:stretch/>
        </p:blipFill>
        <p:spPr>
          <a:xfrm>
            <a:off x="11307280" y="60240"/>
            <a:ext cx="823977" cy="1097281"/>
          </a:xfrm>
          <a:prstGeom prst="rect">
            <a:avLst/>
          </a:prstGeom>
          <a:ln w="22225">
            <a:solidFill>
              <a:schemeClr val="tx1"/>
            </a:solidFill>
          </a:ln>
        </p:spPr>
      </p:pic>
      <p:sp>
        <p:nvSpPr>
          <p:cNvPr id="57" name="TextBox 56">
            <a:extLst>
              <a:ext uri="{FF2B5EF4-FFF2-40B4-BE49-F238E27FC236}">
                <a16:creationId xmlns:a16="http://schemas.microsoft.com/office/drawing/2014/main" id="{DF11585C-D4CA-46F5-8627-198BB9B3DF4B}"/>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a:solidFill>
                  <a:prstClr val="black"/>
                </a:solidFill>
                <a:cs typeface="Arial"/>
                <a:sym typeface="Arial"/>
              </a:rPr>
              <a:t>Scott</a:t>
            </a:r>
          </a:p>
        </p:txBody>
      </p:sp>
      <p:sp>
        <p:nvSpPr>
          <p:cNvPr id="58" name="Rectangular Callout 109">
            <a:extLst>
              <a:ext uri="{FF2B5EF4-FFF2-40B4-BE49-F238E27FC236}">
                <a16:creationId xmlns:a16="http://schemas.microsoft.com/office/drawing/2014/main" id="{09E643DA-1F8E-4E50-8220-CF76AC883B85}"/>
              </a:ext>
            </a:extLst>
          </p:cNvPr>
          <p:cNvSpPr/>
          <p:nvPr/>
        </p:nvSpPr>
        <p:spPr>
          <a:xfrm>
            <a:off x="4729327" y="1274982"/>
            <a:ext cx="6648193" cy="854778"/>
          </a:xfrm>
          <a:prstGeom prst="wedgeRectCallout">
            <a:avLst>
              <a:gd name="adj1" fmla="val 45719"/>
              <a:gd name="adj2" fmla="val -90671"/>
            </a:avLst>
          </a:prstGeom>
          <a:solidFill>
            <a:sysClr val="window" lastClr="FFFFFF"/>
          </a:solidFill>
          <a:ln w="25400" cap="flat" cmpd="sng" algn="ctr">
            <a:solidFill>
              <a:sysClr val="windowText" lastClr="000000"/>
            </a:solidFill>
            <a:prstDash val="solid"/>
          </a:ln>
          <a:effectLst>
            <a:outerShdw blurRad="40000" dist="23000" dir="5400000" rotWithShape="0">
              <a:srgbClr val="000000">
                <a:alpha val="35000"/>
              </a:srgbClr>
            </a:outerShdw>
          </a:effectLst>
        </p:spPr>
        <p:txBody>
          <a:bodyPr lIns="91440" rIns="91440" rtlCol="0" anchor="ctr"/>
          <a:lstStyle/>
          <a:p>
            <a:pPr lvl="0" defTabSz="914354">
              <a:defRPr/>
            </a:pPr>
            <a:r>
              <a:rPr kumimoji="0" lang="en-US" sz="2400" i="0" u="none" strike="noStrike" kern="0" cap="none" spc="0" normalizeH="0" baseline="0" noProof="0" dirty="0">
                <a:ln>
                  <a:noFill/>
                </a:ln>
                <a:solidFill>
                  <a:prstClr val="black"/>
                </a:solidFill>
                <a:effectLst/>
                <a:uLnTx/>
                <a:uFillTx/>
                <a:latin typeface="Calibri"/>
                <a:ea typeface="+mn-ea"/>
                <a:cs typeface="+mn-cs"/>
                <a:sym typeface="Arial"/>
              </a:rPr>
              <a:t>Eliminating the</a:t>
            </a:r>
            <a:r>
              <a:rPr kumimoji="0" lang="en-US" sz="2400" i="0" u="none" strike="noStrike" kern="0" cap="none" spc="0" normalizeH="0" noProof="0" dirty="0">
                <a:ln>
                  <a:noFill/>
                </a:ln>
                <a:solidFill>
                  <a:prstClr val="black"/>
                </a:solidFill>
                <a:effectLst/>
                <a:uLnTx/>
                <a:uFillTx/>
                <a:latin typeface="Calibri"/>
                <a:ea typeface="+mn-ea"/>
                <a:cs typeface="+mn-cs"/>
                <a:sym typeface="Arial"/>
              </a:rPr>
              <a:t> accuracy vs. interpretability tradeoff </a:t>
            </a:r>
            <a:r>
              <a:rPr lang="en-US" sz="2400" kern="0" dirty="0">
                <a:solidFill>
                  <a:prstClr val="black"/>
                </a:solidFill>
                <a:sym typeface="Wingdings" panose="05000000000000000000" pitchFamily="2" charset="2"/>
              </a:rPr>
              <a:t> </a:t>
            </a:r>
            <a:r>
              <a:rPr kumimoji="0" lang="en-US" sz="2400" i="0" u="none" strike="noStrike" kern="0" cap="none" spc="0" normalizeH="0" noProof="0" dirty="0">
                <a:ln>
                  <a:noFill/>
                </a:ln>
                <a:solidFill>
                  <a:prstClr val="black"/>
                </a:solidFill>
                <a:effectLst/>
                <a:uLnTx/>
                <a:uFillTx/>
                <a:latin typeface="Calibri"/>
                <a:ea typeface="+mn-ea"/>
                <a:cs typeface="+mn-cs"/>
                <a:sym typeface="Arial"/>
              </a:rPr>
              <a:t>Broader applicability of ML to medicine</a:t>
            </a:r>
            <a:endParaRPr kumimoji="0" lang="en-US" sz="2400" i="0" u="sng" strike="noStrike" kern="0" cap="none" spc="0" normalizeH="0" baseline="0" noProof="0" dirty="0">
              <a:ln>
                <a:noFill/>
              </a:ln>
              <a:solidFill>
                <a:prstClr val="black"/>
              </a:solidFill>
              <a:effectLst/>
              <a:uLnTx/>
              <a:uFillTx/>
              <a:latin typeface="Calibri"/>
              <a:ea typeface="+mn-ea"/>
              <a:cs typeface="+mn-cs"/>
              <a:sym typeface="Arial"/>
            </a:endParaRPr>
          </a:p>
        </p:txBody>
      </p:sp>
      <p:sp>
        <p:nvSpPr>
          <p:cNvPr id="59" name="Rectangular Callout 109">
            <a:extLst>
              <a:ext uri="{FF2B5EF4-FFF2-40B4-BE49-F238E27FC236}">
                <a16:creationId xmlns:a16="http://schemas.microsoft.com/office/drawing/2014/main" id="{0C98EDB1-2B6F-40F2-A0EC-806B4B7F60DC}"/>
              </a:ext>
            </a:extLst>
          </p:cNvPr>
          <p:cNvSpPr/>
          <p:nvPr/>
        </p:nvSpPr>
        <p:spPr>
          <a:xfrm>
            <a:off x="388281" y="5350405"/>
            <a:ext cx="11247127" cy="656172"/>
          </a:xfrm>
          <a:prstGeom prst="wedgeRectCallout">
            <a:avLst>
              <a:gd name="adj1" fmla="val 33671"/>
              <a:gd name="adj2" fmla="val -109709"/>
            </a:avLst>
          </a:prstGeom>
          <a:solidFill>
            <a:sysClr val="window" lastClr="FFFFFF"/>
          </a:solidFill>
          <a:ln w="25400" cap="flat" cmpd="sng" algn="ctr">
            <a:solidFill>
              <a:sysClr val="windowText" lastClr="000000"/>
            </a:solidFill>
            <a:prstDash val="solid"/>
          </a:ln>
          <a:effectLst>
            <a:outerShdw blurRad="40000" dist="23000" dir="5400000" rotWithShape="0">
              <a:srgbClr val="000000">
                <a:alpha val="35000"/>
              </a:srgbClr>
            </a:outerShdw>
          </a:effectLst>
        </p:spPr>
        <p:txBody>
          <a:bodyPr lIns="182880" rIns="182880" rtlCol="0" anchor="ctr"/>
          <a:lstStyle/>
          <a:p>
            <a:pPr lvl="0" defTabSz="914354">
              <a:defRPr/>
            </a:pPr>
            <a:endParaRPr kumimoji="0" lang="en-US" sz="2400" i="0" u="sng" strike="noStrike" kern="0" cap="none" spc="0" normalizeH="0" baseline="0" noProof="0" dirty="0">
              <a:ln>
                <a:noFill/>
              </a:ln>
              <a:solidFill>
                <a:prstClr val="black"/>
              </a:solidFill>
              <a:effectLst/>
              <a:uLnTx/>
              <a:uFillTx/>
              <a:latin typeface="Calibri"/>
              <a:ea typeface="+mn-ea"/>
              <a:cs typeface="+mn-cs"/>
              <a:sym typeface="Arial"/>
            </a:endParaRPr>
          </a:p>
        </p:txBody>
      </p:sp>
      <p:sp>
        <p:nvSpPr>
          <p:cNvPr id="4" name="Content Placeholder 2">
            <a:extLst>
              <a:ext uri="{FF2B5EF4-FFF2-40B4-BE49-F238E27FC236}">
                <a16:creationId xmlns:a16="http://schemas.microsoft.com/office/drawing/2014/main" id="{CB9F097E-2C6B-4A13-9551-8172D3E2411A}"/>
              </a:ext>
            </a:extLst>
          </p:cNvPr>
          <p:cNvSpPr txBox="1">
            <a:spLocks/>
          </p:cNvSpPr>
          <p:nvPr/>
        </p:nvSpPr>
        <p:spPr>
          <a:xfrm>
            <a:off x="386188" y="5381484"/>
            <a:ext cx="11573901" cy="771327"/>
          </a:xfrm>
          <a:prstGeom prst="rect">
            <a:avLst/>
          </a:prstGeom>
        </p:spPr>
        <p:txBody>
          <a:bodyPr vert="horz" lIns="91440" tIns="45720" rIns="91440" bIns="45720" rtlCol="0">
            <a:normAutofit/>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0"/>
              </a:spcBef>
            </a:pPr>
            <a:r>
              <a:rPr lang="en-US" sz="2600" dirty="0"/>
              <a:t>SHAP can estimate feature importance for a particular prediction for any model.</a:t>
            </a:r>
          </a:p>
        </p:txBody>
      </p:sp>
    </p:spTree>
    <p:extLst>
      <p:ext uri="{BB962C8B-B14F-4D97-AF65-F5344CB8AC3E}">
        <p14:creationId xmlns:p14="http://schemas.microsoft.com/office/powerpoint/2010/main" val="327289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right)">
                                      <p:cBhvr>
                                        <p:cTn id="29" dur="500"/>
                                        <p:tgtEl>
                                          <p:spTgt spid="59"/>
                                        </p:tgtEl>
                                      </p:cBhvr>
                                    </p:animEffect>
                                  </p:childTnLst>
                                </p:cTn>
                              </p:par>
                              <p:par>
                                <p:cTn id="30" presetID="22" presetClass="entr" presetSubtype="2" fill="hold" nodeType="with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wipe(right)">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up)">
                                      <p:cBhvr>
                                        <p:cTn id="3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8" grpId="0" animBg="1"/>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Callout 20"/>
          <p:cNvSpPr/>
          <p:nvPr/>
        </p:nvSpPr>
        <p:spPr>
          <a:xfrm>
            <a:off x="8020537" y="4112951"/>
            <a:ext cx="1770080" cy="1255673"/>
          </a:xfrm>
          <a:prstGeom prst="wedgeEllipseCallout">
            <a:avLst>
              <a:gd name="adj1" fmla="val 48906"/>
              <a:gd name="adj2" fmla="val 54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4" name="Rectangle 3"/>
          <p:cNvSpPr/>
          <p:nvPr/>
        </p:nvSpPr>
        <p:spPr>
          <a:xfrm>
            <a:off x="5708529" y="2945422"/>
            <a:ext cx="1812472" cy="901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2400" dirty="0">
                <a:solidFill>
                  <a:prstClr val="white"/>
                </a:solidFill>
                <a:latin typeface="Calibri" panose="020F0502020204030204"/>
              </a:rPr>
              <a:t>model</a:t>
            </a:r>
          </a:p>
        </p:txBody>
      </p:sp>
      <p:sp>
        <p:nvSpPr>
          <p:cNvPr id="5" name="Rectangle 4"/>
          <p:cNvSpPr/>
          <p:nvPr/>
        </p:nvSpPr>
        <p:spPr>
          <a:xfrm>
            <a:off x="8240524" y="2945422"/>
            <a:ext cx="1970909" cy="9017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2400" dirty="0">
                <a:solidFill>
                  <a:prstClr val="black"/>
                </a:solidFill>
                <a:latin typeface="Calibri" panose="020F0502020204030204"/>
              </a:rPr>
              <a:t>55%</a:t>
            </a:r>
          </a:p>
        </p:txBody>
      </p:sp>
      <p:cxnSp>
        <p:nvCxnSpPr>
          <p:cNvPr id="6" name="Straight Connector 5"/>
          <p:cNvCxnSpPr/>
          <p:nvPr/>
        </p:nvCxnSpPr>
        <p:spPr>
          <a:xfrm>
            <a:off x="7521001" y="3396317"/>
            <a:ext cx="719523"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a:endCxn id="4" idx="1"/>
          </p:cNvCxnSpPr>
          <p:nvPr/>
        </p:nvCxnSpPr>
        <p:spPr>
          <a:xfrm>
            <a:off x="4298212" y="3396317"/>
            <a:ext cx="1410319" cy="0"/>
          </a:xfrm>
          <a:prstGeom prst="line">
            <a:avLst/>
          </a:prstGeom>
          <a:ln w="508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flipH="1">
            <a:off x="9823961" y="4578682"/>
            <a:ext cx="1504616" cy="1916135"/>
          </a:xfrm>
          <a:prstGeom prst="rect">
            <a:avLst/>
          </a:prstGeom>
        </p:spPr>
      </p:pic>
      <p:sp>
        <p:nvSpPr>
          <p:cNvPr id="13" name="TextBox 12"/>
          <p:cNvSpPr txBox="1"/>
          <p:nvPr/>
        </p:nvSpPr>
        <p:spPr>
          <a:xfrm>
            <a:off x="7936293" y="2099638"/>
            <a:ext cx="2579371" cy="707886"/>
          </a:xfrm>
          <a:prstGeom prst="rect">
            <a:avLst/>
          </a:prstGeom>
          <a:noFill/>
        </p:spPr>
        <p:txBody>
          <a:bodyPr wrap="square" rtlCol="0">
            <a:spAutoFit/>
          </a:bodyPr>
          <a:lstStyle/>
          <a:p>
            <a:pPr algn="ctr" defTabSz="914377"/>
            <a:r>
              <a:rPr lang="en-US" sz="2000" dirty="0">
                <a:solidFill>
                  <a:prstClr val="black">
                    <a:lumMod val="65000"/>
                    <a:lumOff val="35000"/>
                  </a:prstClr>
                </a:solidFill>
                <a:latin typeface="Calibri" panose="020F0502020204030204"/>
              </a:rPr>
              <a:t>chance John will have repayment problems</a:t>
            </a:r>
          </a:p>
        </p:txBody>
      </p:sp>
      <p:sp>
        <p:nvSpPr>
          <p:cNvPr id="14" name="TextBox 13"/>
          <p:cNvSpPr txBox="1"/>
          <p:nvPr/>
        </p:nvSpPr>
        <p:spPr>
          <a:xfrm>
            <a:off x="1567934" y="4461481"/>
            <a:ext cx="2986651" cy="461665"/>
          </a:xfrm>
          <a:prstGeom prst="rect">
            <a:avLst/>
          </a:prstGeom>
          <a:noFill/>
        </p:spPr>
        <p:txBody>
          <a:bodyPr wrap="none" rtlCol="0">
            <a:spAutoFit/>
          </a:bodyPr>
          <a:lstStyle/>
          <a:p>
            <a:pPr defTabSz="914377"/>
            <a:r>
              <a:rPr lang="en-US" sz="2400">
                <a:solidFill>
                  <a:prstClr val="black"/>
                </a:solidFill>
                <a:latin typeface="Calibri" panose="020F0502020204030204"/>
              </a:rPr>
              <a:t>John, </a:t>
            </a:r>
            <a:r>
              <a:rPr lang="en-US" sz="2400" dirty="0">
                <a:solidFill>
                  <a:prstClr val="black"/>
                </a:solidFill>
                <a:latin typeface="Calibri" panose="020F0502020204030204"/>
              </a:rPr>
              <a:t>a bank customer</a:t>
            </a:r>
          </a:p>
        </p:txBody>
      </p:sp>
      <p:sp>
        <p:nvSpPr>
          <p:cNvPr id="11" name="TextBox 10"/>
          <p:cNvSpPr txBox="1"/>
          <p:nvPr/>
        </p:nvSpPr>
        <p:spPr>
          <a:xfrm>
            <a:off x="10403170" y="3329930"/>
            <a:ext cx="1483098" cy="584775"/>
          </a:xfrm>
          <a:prstGeom prst="rect">
            <a:avLst/>
          </a:prstGeom>
          <a:noFill/>
        </p:spPr>
        <p:txBody>
          <a:bodyPr wrap="none" rtlCol="0">
            <a:spAutoFit/>
          </a:bodyPr>
          <a:lstStyle/>
          <a:p>
            <a:pPr defTabSz="914377"/>
            <a:r>
              <a:rPr lang="en-US" sz="3200">
                <a:solidFill>
                  <a:srgbClr val="F7004B"/>
                </a:solidFill>
                <a:latin typeface="Calibri" panose="020F0502020204030204"/>
              </a:rPr>
              <a:t>No loan</a:t>
            </a:r>
          </a:p>
        </p:txBody>
      </p:sp>
      <p:pic>
        <p:nvPicPr>
          <p:cNvPr id="12" name="Picture 11"/>
          <p:cNvPicPr>
            <a:picLocks noChangeAspect="1"/>
          </p:cNvPicPr>
          <p:nvPr/>
        </p:nvPicPr>
        <p:blipFill>
          <a:blip r:embed="rId5"/>
          <a:stretch>
            <a:fillRect/>
          </a:stretch>
        </p:blipFill>
        <p:spPr>
          <a:xfrm>
            <a:off x="10885985" y="2909427"/>
            <a:ext cx="401580" cy="420503"/>
          </a:xfrm>
          <a:prstGeom prst="rect">
            <a:avLst/>
          </a:prstGeom>
        </p:spPr>
      </p:pic>
      <p:sp>
        <p:nvSpPr>
          <p:cNvPr id="7" name="Oval Callout 6"/>
          <p:cNvSpPr/>
          <p:nvPr/>
        </p:nvSpPr>
        <p:spPr>
          <a:xfrm>
            <a:off x="3565572" y="1468205"/>
            <a:ext cx="1770080" cy="1255673"/>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9" name="TextBox 8"/>
          <p:cNvSpPr txBox="1"/>
          <p:nvPr/>
        </p:nvSpPr>
        <p:spPr>
          <a:xfrm>
            <a:off x="3920980" y="1872553"/>
            <a:ext cx="998094" cy="461665"/>
          </a:xfrm>
          <a:prstGeom prst="rect">
            <a:avLst/>
          </a:prstGeom>
          <a:noFill/>
        </p:spPr>
        <p:txBody>
          <a:bodyPr wrap="none" rtlCol="0">
            <a:spAutoFit/>
          </a:bodyPr>
          <a:lstStyle/>
          <a:p>
            <a:pPr defTabSz="914377"/>
            <a:r>
              <a:rPr lang="en-US" sz="2400" dirty="0">
                <a:solidFill>
                  <a:prstClr val="black"/>
                </a:solidFill>
                <a:latin typeface="Calibri" panose="020F0502020204030204"/>
              </a:rPr>
              <a:t>Why?!</a:t>
            </a:r>
          </a:p>
        </p:txBody>
      </p:sp>
      <p:pic>
        <p:nvPicPr>
          <p:cNvPr id="16" name="Picture 15"/>
          <p:cNvPicPr>
            <a:picLocks noChangeAspect="1"/>
          </p:cNvPicPr>
          <p:nvPr/>
        </p:nvPicPr>
        <p:blipFill>
          <a:blip r:embed="rId6"/>
          <a:stretch>
            <a:fillRect/>
          </a:stretch>
        </p:blipFill>
        <p:spPr>
          <a:xfrm flipH="1">
            <a:off x="4264087" y="4646064"/>
            <a:ext cx="1484300" cy="1936752"/>
          </a:xfrm>
          <a:prstGeom prst="rect">
            <a:avLst/>
          </a:prstGeom>
        </p:spPr>
      </p:pic>
      <p:sp>
        <p:nvSpPr>
          <p:cNvPr id="17" name="Oval Callout 16"/>
          <p:cNvSpPr/>
          <p:nvPr/>
        </p:nvSpPr>
        <p:spPr>
          <a:xfrm>
            <a:off x="5713379" y="4112951"/>
            <a:ext cx="1770080" cy="1255673"/>
          </a:xfrm>
          <a:prstGeom prst="wedgeEllipseCallout">
            <a:avLst>
              <a:gd name="adj1" fmla="val -44941"/>
              <a:gd name="adj2" fmla="val 467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Calibri" panose="020F0502020204030204"/>
            </a:endParaRPr>
          </a:p>
        </p:txBody>
      </p:sp>
      <p:sp>
        <p:nvSpPr>
          <p:cNvPr id="18" name="TextBox 17"/>
          <p:cNvSpPr txBox="1"/>
          <p:nvPr/>
        </p:nvSpPr>
        <p:spPr>
          <a:xfrm>
            <a:off x="6075413" y="4474688"/>
            <a:ext cx="998094" cy="461665"/>
          </a:xfrm>
          <a:prstGeom prst="rect">
            <a:avLst/>
          </a:prstGeom>
          <a:noFill/>
        </p:spPr>
        <p:txBody>
          <a:bodyPr wrap="none" rtlCol="0">
            <a:spAutoFit/>
          </a:bodyPr>
          <a:lstStyle/>
          <a:p>
            <a:pPr defTabSz="914377"/>
            <a:r>
              <a:rPr lang="en-US" sz="2400" dirty="0">
                <a:solidFill>
                  <a:prstClr val="black"/>
                </a:solidFill>
                <a:latin typeface="Calibri" panose="020F0502020204030204"/>
              </a:rPr>
              <a:t>Why?!</a:t>
            </a:r>
          </a:p>
        </p:txBody>
      </p:sp>
      <p:pic>
        <p:nvPicPr>
          <p:cNvPr id="20" name="Picture 19"/>
          <p:cNvPicPr>
            <a:picLocks noChangeAspect="1"/>
          </p:cNvPicPr>
          <p:nvPr/>
        </p:nvPicPr>
        <p:blipFill>
          <a:blip r:embed="rId7"/>
          <a:stretch>
            <a:fillRect/>
          </a:stretch>
        </p:blipFill>
        <p:spPr>
          <a:xfrm>
            <a:off x="2445091" y="2263090"/>
            <a:ext cx="1538692" cy="2031343"/>
          </a:xfrm>
          <a:prstGeom prst="rect">
            <a:avLst/>
          </a:prstGeom>
        </p:spPr>
      </p:pic>
      <p:sp>
        <p:nvSpPr>
          <p:cNvPr id="22" name="TextBox 21"/>
          <p:cNvSpPr txBox="1"/>
          <p:nvPr/>
        </p:nvSpPr>
        <p:spPr>
          <a:xfrm>
            <a:off x="8229820" y="4476786"/>
            <a:ext cx="1374094" cy="461665"/>
          </a:xfrm>
          <a:prstGeom prst="rect">
            <a:avLst/>
          </a:prstGeom>
          <a:noFill/>
        </p:spPr>
        <p:txBody>
          <a:bodyPr wrap="none" rtlCol="0">
            <a:spAutoFit/>
          </a:bodyPr>
          <a:lstStyle/>
          <a:p>
            <a:pPr defTabSz="914377"/>
            <a:r>
              <a:rPr lang="en-US" sz="2400" b="1" dirty="0">
                <a:solidFill>
                  <a:prstClr val="black"/>
                </a:solidFill>
                <a:latin typeface="Calibri" panose="020F0502020204030204"/>
              </a:rPr>
              <a:t>AI magic!</a:t>
            </a:r>
          </a:p>
        </p:txBody>
      </p:sp>
      <p:sp>
        <p:nvSpPr>
          <p:cNvPr id="23" name="Title 1">
            <a:extLst>
              <a:ext uri="{FF2B5EF4-FFF2-40B4-BE49-F238E27FC236}">
                <a16:creationId xmlns:a16="http://schemas.microsoft.com/office/drawing/2014/main" id="{16419CDE-C167-4086-AD20-F40B79EBCD38}"/>
              </a:ext>
            </a:extLst>
          </p:cNvPr>
          <p:cNvSpPr>
            <a:spLocks noGrp="1"/>
          </p:cNvSpPr>
          <p:nvPr>
            <p:ph type="title"/>
          </p:nvPr>
        </p:nvSpPr>
        <p:spPr>
          <a:xfrm>
            <a:off x="379561" y="198154"/>
            <a:ext cx="11438627" cy="1325563"/>
          </a:xfrm>
        </p:spPr>
        <p:txBody>
          <a:bodyPr>
            <a:normAutofit fontScale="90000"/>
          </a:bodyPr>
          <a:lstStyle/>
          <a:p>
            <a:r>
              <a:rPr lang="en-US" b="1" dirty="0">
                <a:solidFill>
                  <a:srgbClr val="000099"/>
                </a:solidFill>
                <a:latin typeface="+mn-lt"/>
              </a:rPr>
              <a:t>How exactly can we estimate feature importance?</a:t>
            </a:r>
            <a:br>
              <a:rPr lang="en-US" b="1" dirty="0">
                <a:solidFill>
                  <a:srgbClr val="000099"/>
                </a:solidFill>
                <a:latin typeface="+mn-lt"/>
              </a:rPr>
            </a:br>
            <a:r>
              <a:rPr lang="en-US" b="1" dirty="0">
                <a:solidFill>
                  <a:srgbClr val="000099"/>
                </a:solidFill>
                <a:latin typeface="+mn-lt"/>
              </a:rPr>
              <a:t>– </a:t>
            </a:r>
            <a:r>
              <a:rPr lang="en-US" sz="4000" b="1" dirty="0" err="1">
                <a:solidFill>
                  <a:srgbClr val="000099"/>
                </a:solidFill>
                <a:latin typeface="+mn-lt"/>
              </a:rPr>
              <a:t>SHapley</a:t>
            </a:r>
            <a:r>
              <a:rPr lang="en-US" sz="4000" b="1" dirty="0">
                <a:solidFill>
                  <a:srgbClr val="000099"/>
                </a:solidFill>
                <a:latin typeface="+mn-lt"/>
              </a:rPr>
              <a:t> Additive </a:t>
            </a:r>
            <a:r>
              <a:rPr lang="en-US" sz="4000" b="1" dirty="0" err="1">
                <a:solidFill>
                  <a:srgbClr val="000099"/>
                </a:solidFill>
                <a:latin typeface="+mn-lt"/>
              </a:rPr>
              <a:t>exPlanation</a:t>
            </a:r>
            <a:r>
              <a:rPr lang="en-US" sz="4000" b="1" dirty="0">
                <a:solidFill>
                  <a:srgbClr val="000099"/>
                </a:solidFill>
                <a:latin typeface="+mn-lt"/>
              </a:rPr>
              <a:t> (SHAP) values</a:t>
            </a:r>
            <a:endParaRPr lang="en-US" b="1" dirty="0">
              <a:solidFill>
                <a:srgbClr val="000099"/>
              </a:solidFill>
              <a:latin typeface="+mn-lt"/>
            </a:endParaRPr>
          </a:p>
        </p:txBody>
      </p:sp>
      <p:sp>
        <p:nvSpPr>
          <p:cNvPr id="2" name="Slide Number Placeholder 1">
            <a:extLst>
              <a:ext uri="{FF2B5EF4-FFF2-40B4-BE49-F238E27FC236}">
                <a16:creationId xmlns:a16="http://schemas.microsoft.com/office/drawing/2014/main" id="{A64CCE6D-E11D-4180-B994-B7B5FDF052D5}"/>
              </a:ext>
            </a:extLst>
          </p:cNvPr>
          <p:cNvSpPr>
            <a:spLocks noGrp="1"/>
          </p:cNvSpPr>
          <p:nvPr>
            <p:ph type="sldNum" sz="quarter" idx="12"/>
          </p:nvPr>
        </p:nvSpPr>
        <p:spPr/>
        <p:txBody>
          <a:bodyPr/>
          <a:lstStyle/>
          <a:p>
            <a:fld id="{484E4162-265B-B046-9237-BA0CE3E9DB79}" type="slidenum">
              <a:rPr lang="en-US" smtClean="0"/>
              <a:t>11</a:t>
            </a:fld>
            <a:endParaRPr lang="en-US"/>
          </a:p>
        </p:txBody>
      </p:sp>
      <p:pic>
        <p:nvPicPr>
          <p:cNvPr id="24" name="Picture 23">
            <a:extLst>
              <a:ext uri="{FF2B5EF4-FFF2-40B4-BE49-F238E27FC236}">
                <a16:creationId xmlns:a16="http://schemas.microsoft.com/office/drawing/2014/main" id="{CB69EA94-07FD-42EB-8E96-40B9DFCCD952}"/>
              </a:ext>
            </a:extLst>
          </p:cNvPr>
          <p:cNvPicPr>
            <a:picLocks noChangeAspect="1"/>
          </p:cNvPicPr>
          <p:nvPr/>
        </p:nvPicPr>
        <p:blipFill rotWithShape="1">
          <a:blip r:embed="rId8">
            <a:extLst>
              <a:ext uri="{28A0092B-C50C-407E-A947-70E740481C1C}">
                <a14:useLocalDpi xmlns:a14="http://schemas.microsoft.com/office/drawing/2010/main" val="0"/>
              </a:ext>
            </a:extLst>
          </a:blip>
          <a:srcRect l="51205" t="6542" r="30106" b="56126"/>
          <a:stretch/>
        </p:blipFill>
        <p:spPr>
          <a:xfrm>
            <a:off x="11307280" y="60240"/>
            <a:ext cx="823977" cy="1097281"/>
          </a:xfrm>
          <a:prstGeom prst="rect">
            <a:avLst/>
          </a:prstGeom>
          <a:ln w="22225">
            <a:solidFill>
              <a:schemeClr val="tx1"/>
            </a:solidFill>
          </a:ln>
        </p:spPr>
      </p:pic>
      <p:sp>
        <p:nvSpPr>
          <p:cNvPr id="25" name="TextBox 24">
            <a:extLst>
              <a:ext uri="{FF2B5EF4-FFF2-40B4-BE49-F238E27FC236}">
                <a16:creationId xmlns:a16="http://schemas.microsoft.com/office/drawing/2014/main" id="{5C911B38-4425-4EA5-A265-2DF3103D3FCC}"/>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a:solidFill>
                  <a:prstClr val="black"/>
                </a:solidFill>
                <a:cs typeface="Arial"/>
                <a:sym typeface="Arial"/>
              </a:rPr>
              <a:t>Scott</a:t>
            </a:r>
          </a:p>
        </p:txBody>
      </p:sp>
    </p:spTree>
    <p:custDataLst>
      <p:tags r:id="rId1"/>
    </p:custDataLst>
    <p:extLst>
      <p:ext uri="{BB962C8B-B14F-4D97-AF65-F5344CB8AC3E}">
        <p14:creationId xmlns:p14="http://schemas.microsoft.com/office/powerpoint/2010/main" val="268177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P spid="5" grpId="0" animBg="1"/>
      <p:bldP spid="13" grpId="0"/>
      <p:bldP spid="11" grpId="0"/>
      <p:bldP spid="7" grpId="0" animBg="1"/>
      <p:bldP spid="9" grpId="0"/>
      <p:bldP spid="17" grpId="0" animBg="1"/>
      <p:bldP spid="18"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51">
              <a:solidFill>
                <a:prstClr val="white"/>
              </a:solidFill>
              <a:latin typeface="Calibri" panose="020F0502020204030204"/>
            </a:endParaRPr>
          </a:p>
        </p:txBody>
      </p:sp>
      <p:cxnSp>
        <p:nvCxnSpPr>
          <p:cNvPr id="11" name="Straight Arrow Connector 10"/>
          <p:cNvCxnSpPr/>
          <p:nvPr/>
        </p:nvCxnSpPr>
        <p:spPr>
          <a:xfrm>
            <a:off x="265176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51761" y="4851777"/>
            <a:ext cx="3938839"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90599"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168235" y="4998861"/>
            <a:ext cx="2910412" cy="461665"/>
          </a:xfrm>
          <a:prstGeom prst="rect">
            <a:avLst/>
          </a:prstGeom>
          <a:noFill/>
        </p:spPr>
        <p:txBody>
          <a:bodyPr wrap="none" rtlCol="0">
            <a:spAutoFit/>
          </a:bodyPr>
          <a:lstStyle/>
          <a:p>
            <a:pPr defTabSz="914377"/>
            <a:r>
              <a:rPr lang="en-US" sz="2400" dirty="0">
                <a:solidFill>
                  <a:srgbClr val="1D88E5"/>
                </a:solidFill>
                <a:latin typeface="Calibri" panose="020F0502020204030204"/>
              </a:rPr>
              <a:t>How did we get here?</a:t>
            </a:r>
          </a:p>
        </p:txBody>
      </p:sp>
      <p:sp>
        <p:nvSpPr>
          <p:cNvPr id="78" name="TextBox 77"/>
          <p:cNvSpPr txBox="1"/>
          <p:nvPr/>
        </p:nvSpPr>
        <p:spPr>
          <a:xfrm>
            <a:off x="1954696" y="2613521"/>
            <a:ext cx="1466107" cy="502766"/>
          </a:xfrm>
          <a:prstGeom prst="rect">
            <a:avLst/>
          </a:prstGeom>
          <a:noFill/>
        </p:spPr>
        <p:txBody>
          <a:bodyPr wrap="none" rtlCol="0">
            <a:spAutoFit/>
          </a:bodyPr>
          <a:lstStyle/>
          <a:p>
            <a:pPr defTabSz="914377"/>
            <a:r>
              <a:rPr lang="en-US" sz="2667">
                <a:solidFill>
                  <a:prstClr val="black"/>
                </a:solidFill>
                <a:latin typeface="Calibri" panose="020F0502020204030204"/>
              </a:rPr>
              <a:t>Base rate</a:t>
            </a:r>
            <a:endParaRPr lang="en-US" sz="2667" dirty="0">
              <a:solidFill>
                <a:prstClr val="black"/>
              </a:solidFill>
              <a:latin typeface="Calibri" panose="020F0502020204030204"/>
            </a:endParaRPr>
          </a:p>
        </p:txBody>
      </p:sp>
      <p:sp>
        <p:nvSpPr>
          <p:cNvPr id="79" name="TextBox 78"/>
          <p:cNvSpPr txBox="1"/>
          <p:nvPr/>
        </p:nvSpPr>
        <p:spPr>
          <a:xfrm>
            <a:off x="5190294" y="2626899"/>
            <a:ext cx="2800317" cy="502766"/>
          </a:xfrm>
          <a:prstGeom prst="rect">
            <a:avLst/>
          </a:prstGeom>
          <a:noFill/>
        </p:spPr>
        <p:txBody>
          <a:bodyPr wrap="none" rtlCol="0">
            <a:spAutoFit/>
          </a:bodyPr>
          <a:lstStyle/>
          <a:p>
            <a:pPr algn="ctr" defTabSz="914377"/>
            <a:r>
              <a:rPr lang="en-US" sz="2667">
                <a:solidFill>
                  <a:prstClr val="black"/>
                </a:solidFill>
                <a:latin typeface="Calibri" panose="020F0502020204030204"/>
              </a:rPr>
              <a:t>Prediction for John</a:t>
            </a:r>
            <a:endParaRPr lang="en-US" sz="2667" dirty="0">
              <a:solidFill>
                <a:prstClr val="black"/>
              </a:solidFill>
              <a:latin typeface="Calibri" panose="020F0502020204030204"/>
            </a:endParaRPr>
          </a:p>
        </p:txBody>
      </p:sp>
      <p:sp>
        <p:nvSpPr>
          <p:cNvPr id="19" name="TextBox 18"/>
          <p:cNvSpPr txBox="1"/>
          <p:nvPr/>
        </p:nvSpPr>
        <p:spPr>
          <a:xfrm>
            <a:off x="2332109" y="3182559"/>
            <a:ext cx="776175" cy="502766"/>
          </a:xfrm>
          <a:prstGeom prst="rect">
            <a:avLst/>
          </a:prstGeom>
          <a:noFill/>
        </p:spPr>
        <p:txBody>
          <a:bodyPr wrap="none" rtlCol="0">
            <a:spAutoFit/>
          </a:bodyPr>
          <a:lstStyle/>
          <a:p>
            <a:pPr defTabSz="914377"/>
            <a:r>
              <a:rPr lang="en-US" sz="2667" dirty="0">
                <a:solidFill>
                  <a:prstClr val="black"/>
                </a:solidFill>
                <a:latin typeface="Calibri" panose="020F0502020204030204"/>
              </a:rPr>
              <a:t>20%</a:t>
            </a:r>
          </a:p>
        </p:txBody>
      </p:sp>
      <p:sp>
        <p:nvSpPr>
          <p:cNvPr id="20" name="TextBox 19"/>
          <p:cNvSpPr txBox="1"/>
          <p:nvPr/>
        </p:nvSpPr>
        <p:spPr>
          <a:xfrm>
            <a:off x="6218109" y="3160379"/>
            <a:ext cx="776175" cy="502766"/>
          </a:xfrm>
          <a:prstGeom prst="rect">
            <a:avLst/>
          </a:prstGeom>
          <a:noFill/>
        </p:spPr>
        <p:txBody>
          <a:bodyPr wrap="none" rtlCol="0">
            <a:spAutoFit/>
          </a:bodyPr>
          <a:lstStyle/>
          <a:p>
            <a:pPr defTabSz="914377"/>
            <a:r>
              <a:rPr lang="en-US" sz="2667" dirty="0">
                <a:solidFill>
                  <a:prstClr val="black"/>
                </a:solidFill>
                <a:latin typeface="Calibri" panose="020F0502020204030204"/>
              </a:rPr>
              <a:t>55%</a:t>
            </a:r>
          </a:p>
        </p:txBody>
      </p:sp>
      <p:pic>
        <p:nvPicPr>
          <p:cNvPr id="21" name="Picture 20"/>
          <p:cNvPicPr>
            <a:picLocks noChangeAspect="1"/>
          </p:cNvPicPr>
          <p:nvPr/>
        </p:nvPicPr>
        <p:blipFill>
          <a:blip r:embed="rId3"/>
          <a:stretch>
            <a:fillRect/>
          </a:stretch>
        </p:blipFill>
        <p:spPr>
          <a:xfrm>
            <a:off x="671953" y="1948737"/>
            <a:ext cx="767281" cy="1012945"/>
          </a:xfrm>
          <a:prstGeom prst="rect">
            <a:avLst/>
          </a:prstGeom>
        </p:spPr>
      </p:pic>
      <p:sp>
        <p:nvSpPr>
          <p:cNvPr id="2" name="Slide Number Placeholder 1">
            <a:extLst>
              <a:ext uri="{FF2B5EF4-FFF2-40B4-BE49-F238E27FC236}">
                <a16:creationId xmlns:a16="http://schemas.microsoft.com/office/drawing/2014/main" id="{8AD13901-5618-4BEE-90F5-9987C7022CF7}"/>
              </a:ext>
            </a:extLst>
          </p:cNvPr>
          <p:cNvSpPr>
            <a:spLocks noGrp="1"/>
          </p:cNvSpPr>
          <p:nvPr>
            <p:ph type="sldNum" sz="quarter" idx="12"/>
          </p:nvPr>
        </p:nvSpPr>
        <p:spPr/>
        <p:txBody>
          <a:bodyPr/>
          <a:lstStyle/>
          <a:p>
            <a:fld id="{484E4162-265B-B046-9237-BA0CE3E9DB79}" type="slidenum">
              <a:rPr lang="en-US" smtClean="0"/>
              <a:t>12</a:t>
            </a:fld>
            <a:endParaRPr lang="en-US"/>
          </a:p>
        </p:txBody>
      </p:sp>
      <p:pic>
        <p:nvPicPr>
          <p:cNvPr id="23" name="Picture 22">
            <a:extLst>
              <a:ext uri="{FF2B5EF4-FFF2-40B4-BE49-F238E27FC236}">
                <a16:creationId xmlns:a16="http://schemas.microsoft.com/office/drawing/2014/main" id="{06250E52-5A2E-406A-833F-840CD4F31062}"/>
              </a:ext>
            </a:extLst>
          </p:cNvPr>
          <p:cNvPicPr>
            <a:picLocks noChangeAspect="1"/>
          </p:cNvPicPr>
          <p:nvPr/>
        </p:nvPicPr>
        <p:blipFill rotWithShape="1">
          <a:blip r:embed="rId4">
            <a:extLst>
              <a:ext uri="{28A0092B-C50C-407E-A947-70E740481C1C}">
                <a14:useLocalDpi xmlns:a14="http://schemas.microsoft.com/office/drawing/2010/main" val="0"/>
              </a:ext>
            </a:extLst>
          </a:blip>
          <a:srcRect l="51205" t="6542" r="30106" b="56126"/>
          <a:stretch/>
        </p:blipFill>
        <p:spPr>
          <a:xfrm>
            <a:off x="11307280" y="60240"/>
            <a:ext cx="823977" cy="1097281"/>
          </a:xfrm>
          <a:prstGeom prst="rect">
            <a:avLst/>
          </a:prstGeom>
          <a:ln w="22225">
            <a:solidFill>
              <a:schemeClr val="tx1"/>
            </a:solidFill>
          </a:ln>
        </p:spPr>
      </p:pic>
      <p:sp>
        <p:nvSpPr>
          <p:cNvPr id="27" name="TextBox 26">
            <a:extLst>
              <a:ext uri="{FF2B5EF4-FFF2-40B4-BE49-F238E27FC236}">
                <a16:creationId xmlns:a16="http://schemas.microsoft.com/office/drawing/2014/main" id="{DDAF7CB8-DB71-48F9-BE54-5AD237473D99}"/>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a:solidFill>
                  <a:prstClr val="black"/>
                </a:solidFill>
                <a:cs typeface="Arial"/>
                <a:sym typeface="Arial"/>
              </a:rPr>
              <a:t>Scott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029FE8A-B518-4EDF-BD92-E06ADD4A61AE}"/>
                  </a:ext>
                </a:extLst>
              </p:cNvPr>
              <p:cNvSpPr txBox="1"/>
              <p:nvPr/>
            </p:nvSpPr>
            <p:spPr>
              <a:xfrm>
                <a:off x="2165328" y="3713610"/>
                <a:ext cx="9175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a:p>
            </p:txBody>
          </p:sp>
        </mc:Choice>
        <mc:Fallback xmlns="">
          <p:sp>
            <p:nvSpPr>
              <p:cNvPr id="3" name="TextBox 2">
                <a:extLst>
                  <a:ext uri="{FF2B5EF4-FFF2-40B4-BE49-F238E27FC236}">
                    <a16:creationId xmlns:a16="http://schemas.microsoft.com/office/drawing/2014/main" id="{5029FE8A-B518-4EDF-BD92-E06ADD4A61AE}"/>
                  </a:ext>
                </a:extLst>
              </p:cNvPr>
              <p:cNvSpPr txBox="1">
                <a:spLocks noRot="1" noChangeAspect="1" noMove="1" noResize="1" noEditPoints="1" noAdjustHandles="1" noChangeArrowheads="1" noChangeShapeType="1" noTextEdit="1"/>
              </p:cNvSpPr>
              <p:nvPr/>
            </p:nvSpPr>
            <p:spPr>
              <a:xfrm>
                <a:off x="2165328" y="3713610"/>
                <a:ext cx="917556" cy="369332"/>
              </a:xfrm>
              <a:prstGeom prst="rect">
                <a:avLst/>
              </a:prstGeom>
              <a:blipFill>
                <a:blip r:embed="rId5"/>
                <a:stretch>
                  <a:fillRect l="-11258" r="-27152"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A285B36-D295-499B-BE5B-31F7DC4018DD}"/>
                  </a:ext>
                </a:extLst>
              </p:cNvPr>
              <p:cNvSpPr txBox="1"/>
              <p:nvPr/>
            </p:nvSpPr>
            <p:spPr>
              <a:xfrm>
                <a:off x="6160318" y="3713609"/>
                <a:ext cx="9175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a:p>
            </p:txBody>
          </p:sp>
        </mc:Choice>
        <mc:Fallback xmlns="">
          <p:sp>
            <p:nvSpPr>
              <p:cNvPr id="24" name="TextBox 23">
                <a:extLst>
                  <a:ext uri="{FF2B5EF4-FFF2-40B4-BE49-F238E27FC236}">
                    <a16:creationId xmlns:a16="http://schemas.microsoft.com/office/drawing/2014/main" id="{8A285B36-D295-499B-BE5B-31F7DC4018DD}"/>
                  </a:ext>
                </a:extLst>
              </p:cNvPr>
              <p:cNvSpPr txBox="1">
                <a:spLocks noRot="1" noChangeAspect="1" noMove="1" noResize="1" noEditPoints="1" noAdjustHandles="1" noChangeArrowheads="1" noChangeShapeType="1" noTextEdit="1"/>
              </p:cNvSpPr>
              <p:nvPr/>
            </p:nvSpPr>
            <p:spPr>
              <a:xfrm>
                <a:off x="6160318" y="3713609"/>
                <a:ext cx="917556" cy="369332"/>
              </a:xfrm>
              <a:prstGeom prst="rect">
                <a:avLst/>
              </a:prstGeom>
              <a:blipFill>
                <a:blip r:embed="rId6"/>
                <a:stretch>
                  <a:fillRect b="-34426"/>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5A4BAC14-BDB5-4638-871E-5B3CE03FCD25}"/>
              </a:ext>
            </a:extLst>
          </p:cNvPr>
          <p:cNvSpPr>
            <a:spLocks noGrp="1"/>
          </p:cNvSpPr>
          <p:nvPr>
            <p:ph type="title"/>
          </p:nvPr>
        </p:nvSpPr>
        <p:spPr/>
        <p:txBody>
          <a:bodyPr>
            <a:normAutofit fontScale="90000"/>
          </a:bodyPr>
          <a:lstStyle/>
          <a:p>
            <a:r>
              <a:rPr lang="en-US" dirty="0"/>
              <a:t>How exactly can we estimate feature importance?</a:t>
            </a:r>
            <a:br>
              <a:rPr lang="en-US" dirty="0"/>
            </a:br>
            <a:r>
              <a:rPr lang="en-US" dirty="0"/>
              <a:t>— </a:t>
            </a:r>
            <a:r>
              <a:rPr lang="en-US" dirty="0" err="1"/>
              <a:t>SHapley</a:t>
            </a:r>
            <a:r>
              <a:rPr lang="en-US" dirty="0"/>
              <a:t> Additive </a:t>
            </a:r>
            <a:r>
              <a:rPr lang="en-US" dirty="0" err="1"/>
              <a:t>exPlanation</a:t>
            </a:r>
            <a:r>
              <a:rPr lang="en-US" dirty="0"/>
              <a:t> (SHAP) values</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851114C-C42E-4440-BD42-9C1BEBA077D3}"/>
                  </a:ext>
                </a:extLst>
              </p:cNvPr>
              <p:cNvSpPr txBox="1"/>
              <p:nvPr/>
            </p:nvSpPr>
            <p:spPr>
              <a:xfrm>
                <a:off x="233846" y="3718345"/>
                <a:ext cx="9175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29" name="TextBox 28">
                <a:extLst>
                  <a:ext uri="{FF2B5EF4-FFF2-40B4-BE49-F238E27FC236}">
                    <a16:creationId xmlns:a16="http://schemas.microsoft.com/office/drawing/2014/main" id="{9851114C-C42E-4440-BD42-9C1BEBA077D3}"/>
                  </a:ext>
                </a:extLst>
              </p:cNvPr>
              <p:cNvSpPr txBox="1">
                <a:spLocks noRot="1" noChangeAspect="1" noMove="1" noResize="1" noEditPoints="1" noAdjustHandles="1" noChangeArrowheads="1" noChangeShapeType="1" noTextEdit="1"/>
              </p:cNvSpPr>
              <p:nvPr/>
            </p:nvSpPr>
            <p:spPr>
              <a:xfrm>
                <a:off x="233846" y="3718345"/>
                <a:ext cx="917556" cy="369332"/>
              </a:xfrm>
              <a:prstGeom prst="rect">
                <a:avLst/>
              </a:prstGeom>
              <a:blipFill>
                <a:blip r:embed="rId7"/>
                <a:stretch>
                  <a:fillRect b="-4918"/>
                </a:stretch>
              </a:blipFill>
            </p:spPr>
            <p:txBody>
              <a:bodyPr/>
              <a:lstStyle/>
              <a:p>
                <a:r>
                  <a:rPr lang="en-US">
                    <a:noFill/>
                  </a:rPr>
                  <a:t> </a:t>
                </a:r>
              </a:p>
            </p:txBody>
          </p:sp>
        </mc:Fallback>
      </mc:AlternateContent>
    </p:spTree>
    <p:extLst>
      <p:ext uri="{BB962C8B-B14F-4D97-AF65-F5344CB8AC3E}">
        <p14:creationId xmlns:p14="http://schemas.microsoft.com/office/powerpoint/2010/main" val="61825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19" grpId="0"/>
      <p:bldP spid="20" grpId="0"/>
      <p:bldP spid="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51">
              <a:solidFill>
                <a:prstClr val="white"/>
              </a:solidFill>
              <a:latin typeface="Calibri" panose="020F0502020204030204"/>
            </a:endParaRPr>
          </a:p>
        </p:txBody>
      </p:sp>
      <p:cxnSp>
        <p:nvCxnSpPr>
          <p:cNvPr id="8" name="Straight Arrow Connector 7"/>
          <p:cNvCxnSpPr/>
          <p:nvPr/>
        </p:nvCxnSpPr>
        <p:spPr>
          <a:xfrm>
            <a:off x="701039" y="4724400"/>
            <a:ext cx="1966349"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5176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651760" y="4932897"/>
            <a:ext cx="187452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90599"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31726" y="5134294"/>
            <a:ext cx="1340752" cy="461665"/>
          </a:xfrm>
          <a:prstGeom prst="rect">
            <a:avLst/>
          </a:prstGeom>
          <a:noFill/>
        </p:spPr>
        <p:txBody>
          <a:bodyPr wrap="none" rtlCol="0">
            <a:spAutoFit/>
          </a:bodyPr>
          <a:lstStyle/>
          <a:p>
            <a:pPr defTabSz="914377"/>
            <a:r>
              <a:rPr lang="en-US" sz="2400" dirty="0">
                <a:solidFill>
                  <a:srgbClr val="1D88E5"/>
                </a:solidFill>
                <a:latin typeface="Calibri" panose="020F0502020204030204"/>
              </a:rPr>
              <a:t>Base rate</a:t>
            </a:r>
          </a:p>
        </p:txBody>
      </p:sp>
      <p:sp>
        <p:nvSpPr>
          <p:cNvPr id="38" name="TextBox 37"/>
          <p:cNvSpPr txBox="1"/>
          <p:nvPr/>
        </p:nvSpPr>
        <p:spPr>
          <a:xfrm>
            <a:off x="2910094" y="5354798"/>
            <a:ext cx="1260923" cy="461665"/>
          </a:xfrm>
          <a:prstGeom prst="rect">
            <a:avLst/>
          </a:prstGeom>
          <a:noFill/>
        </p:spPr>
        <p:txBody>
          <a:bodyPr wrap="none" rtlCol="0">
            <a:spAutoFit/>
          </a:bodyPr>
          <a:lstStyle/>
          <a:p>
            <a:pPr defTabSz="914377"/>
            <a:r>
              <a:rPr lang="en-US" sz="2400" dirty="0">
                <a:solidFill>
                  <a:srgbClr val="1D88E5"/>
                </a:solidFill>
                <a:latin typeface="Calibri" panose="020F0502020204030204"/>
              </a:rPr>
              <a:t>Age = 20</a:t>
            </a:r>
          </a:p>
        </p:txBody>
      </p:sp>
      <p:cxnSp>
        <p:nvCxnSpPr>
          <p:cNvPr id="39" name="Straight Arrow Connector 38"/>
          <p:cNvCxnSpPr/>
          <p:nvPr/>
        </p:nvCxnSpPr>
        <p:spPr>
          <a:xfrm>
            <a:off x="4526280" y="4724400"/>
            <a:ext cx="384048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332109" y="3182559"/>
            <a:ext cx="776175" cy="502766"/>
          </a:xfrm>
          <a:prstGeom prst="rect">
            <a:avLst/>
          </a:prstGeom>
          <a:noFill/>
        </p:spPr>
        <p:txBody>
          <a:bodyPr wrap="none" rtlCol="0">
            <a:spAutoFit/>
          </a:bodyPr>
          <a:lstStyle/>
          <a:p>
            <a:pPr defTabSz="914377"/>
            <a:r>
              <a:rPr lang="en-US" sz="2667">
                <a:solidFill>
                  <a:prstClr val="black"/>
                </a:solidFill>
                <a:latin typeface="Calibri" panose="020F0502020204030204"/>
              </a:rPr>
              <a:t>20%</a:t>
            </a:r>
          </a:p>
        </p:txBody>
      </p:sp>
      <p:cxnSp>
        <p:nvCxnSpPr>
          <p:cNvPr id="48" name="Straight Arrow Connector 47"/>
          <p:cNvCxnSpPr/>
          <p:nvPr/>
        </p:nvCxnSpPr>
        <p:spPr>
          <a:xfrm>
            <a:off x="451612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123457" y="3174704"/>
            <a:ext cx="776175" cy="502766"/>
          </a:xfrm>
          <a:prstGeom prst="rect">
            <a:avLst/>
          </a:prstGeom>
          <a:noFill/>
        </p:spPr>
        <p:txBody>
          <a:bodyPr wrap="none" rtlCol="0">
            <a:spAutoFit/>
          </a:bodyPr>
          <a:lstStyle/>
          <a:p>
            <a:pPr defTabSz="914377"/>
            <a:r>
              <a:rPr lang="en-US" sz="2667" dirty="0">
                <a:solidFill>
                  <a:prstClr val="black"/>
                </a:solidFill>
                <a:latin typeface="Calibri" panose="020F0502020204030204"/>
              </a:rPr>
              <a:t>35%</a:t>
            </a:r>
          </a:p>
        </p:txBody>
      </p:sp>
      <p:cxnSp>
        <p:nvCxnSpPr>
          <p:cNvPr id="50" name="Straight Arrow Connector 49"/>
          <p:cNvCxnSpPr/>
          <p:nvPr/>
        </p:nvCxnSpPr>
        <p:spPr>
          <a:xfrm>
            <a:off x="8366760" y="4953217"/>
            <a:ext cx="208788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489558" y="5090972"/>
            <a:ext cx="1498359" cy="461665"/>
          </a:xfrm>
          <a:prstGeom prst="rect">
            <a:avLst/>
          </a:prstGeom>
          <a:noFill/>
        </p:spPr>
        <p:txBody>
          <a:bodyPr wrap="none" rtlCol="0">
            <a:spAutoFit/>
          </a:bodyPr>
          <a:lstStyle/>
          <a:p>
            <a:pPr defTabSz="914377"/>
            <a:r>
              <a:rPr lang="en-US" sz="2400" dirty="0">
                <a:solidFill>
                  <a:srgbClr val="1D88E5"/>
                </a:solidFill>
                <a:latin typeface="Calibri" panose="020F0502020204030204"/>
              </a:rPr>
              <a:t>Day trader</a:t>
            </a:r>
          </a:p>
        </p:txBody>
      </p:sp>
      <p:sp>
        <p:nvSpPr>
          <p:cNvPr id="53" name="TextBox 52"/>
          <p:cNvSpPr txBox="1"/>
          <p:nvPr/>
        </p:nvSpPr>
        <p:spPr>
          <a:xfrm>
            <a:off x="8724872" y="4966544"/>
            <a:ext cx="2492349" cy="461665"/>
          </a:xfrm>
          <a:prstGeom prst="rect">
            <a:avLst/>
          </a:prstGeom>
          <a:noFill/>
        </p:spPr>
        <p:txBody>
          <a:bodyPr wrap="none" rtlCol="0">
            <a:spAutoFit/>
          </a:bodyPr>
          <a:lstStyle/>
          <a:p>
            <a:pPr defTabSz="914377"/>
            <a:r>
              <a:rPr lang="en-US" sz="2400" dirty="0">
                <a:solidFill>
                  <a:srgbClr val="1D88E5"/>
                </a:solidFill>
                <a:latin typeface="Calibri" panose="020F0502020204030204"/>
              </a:rPr>
              <a:t>Open accounts = 1</a:t>
            </a:r>
          </a:p>
        </p:txBody>
      </p:sp>
      <p:cxnSp>
        <p:nvCxnSpPr>
          <p:cNvPr id="55" name="Straight Arrow Connector 54"/>
          <p:cNvCxnSpPr/>
          <p:nvPr/>
        </p:nvCxnSpPr>
        <p:spPr>
          <a:xfrm>
            <a:off x="836676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948697" y="3181704"/>
            <a:ext cx="776175" cy="502766"/>
          </a:xfrm>
          <a:prstGeom prst="rect">
            <a:avLst/>
          </a:prstGeom>
          <a:noFill/>
        </p:spPr>
        <p:txBody>
          <a:bodyPr wrap="none" rtlCol="0">
            <a:spAutoFit/>
          </a:bodyPr>
          <a:lstStyle/>
          <a:p>
            <a:pPr defTabSz="914377"/>
            <a:r>
              <a:rPr lang="en-US" sz="2667" dirty="0">
                <a:solidFill>
                  <a:prstClr val="black"/>
                </a:solidFill>
                <a:latin typeface="Calibri" panose="020F0502020204030204"/>
              </a:rPr>
              <a:t>70%</a:t>
            </a:r>
          </a:p>
        </p:txBody>
      </p:sp>
      <p:cxnSp>
        <p:nvCxnSpPr>
          <p:cNvPr id="60" name="Straight Arrow Connector 59"/>
          <p:cNvCxnSpPr/>
          <p:nvPr/>
        </p:nvCxnSpPr>
        <p:spPr>
          <a:xfrm>
            <a:off x="1044448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6614160" y="5610914"/>
            <a:ext cx="384048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895993" y="5639373"/>
            <a:ext cx="1196161" cy="461665"/>
          </a:xfrm>
          <a:prstGeom prst="rect">
            <a:avLst/>
          </a:prstGeom>
          <a:noFill/>
        </p:spPr>
        <p:txBody>
          <a:bodyPr wrap="none" rtlCol="0">
            <a:spAutoFit/>
          </a:bodyPr>
          <a:lstStyle/>
          <a:p>
            <a:pPr defTabSz="914377"/>
            <a:r>
              <a:rPr lang="en-US" sz="2400" dirty="0">
                <a:solidFill>
                  <a:srgbClr val="F7004B"/>
                </a:solidFill>
                <a:latin typeface="Calibri" panose="020F0502020204030204"/>
              </a:rPr>
              <a:t>Married</a:t>
            </a:r>
          </a:p>
        </p:txBody>
      </p:sp>
      <p:sp>
        <p:nvSpPr>
          <p:cNvPr id="65" name="TextBox 64"/>
          <p:cNvSpPr txBox="1"/>
          <p:nvPr/>
        </p:nvSpPr>
        <p:spPr>
          <a:xfrm>
            <a:off x="10026417" y="3156559"/>
            <a:ext cx="776175" cy="502766"/>
          </a:xfrm>
          <a:prstGeom prst="rect">
            <a:avLst/>
          </a:prstGeom>
          <a:noFill/>
        </p:spPr>
        <p:txBody>
          <a:bodyPr wrap="none" rtlCol="0">
            <a:spAutoFit/>
          </a:bodyPr>
          <a:lstStyle/>
          <a:p>
            <a:pPr defTabSz="914377"/>
            <a:r>
              <a:rPr lang="en-US" sz="2667" dirty="0">
                <a:solidFill>
                  <a:prstClr val="black"/>
                </a:solidFill>
                <a:latin typeface="Calibri" panose="020F0502020204030204"/>
              </a:rPr>
              <a:t>9</a:t>
            </a:r>
            <a:r>
              <a:rPr lang="en-US" sz="2667">
                <a:solidFill>
                  <a:prstClr val="black"/>
                </a:solidFill>
                <a:latin typeface="Calibri" panose="020F0502020204030204"/>
              </a:rPr>
              <a:t>0</a:t>
            </a:r>
            <a:r>
              <a:rPr lang="en-US" sz="2667" dirty="0">
                <a:solidFill>
                  <a:prstClr val="black"/>
                </a:solidFill>
                <a:latin typeface="Calibri" panose="020F0502020204030204"/>
              </a:rPr>
              <a:t>%</a:t>
            </a:r>
          </a:p>
        </p:txBody>
      </p:sp>
      <p:sp>
        <p:nvSpPr>
          <p:cNvPr id="66" name="TextBox 65"/>
          <p:cNvSpPr txBox="1"/>
          <p:nvPr/>
        </p:nvSpPr>
        <p:spPr>
          <a:xfrm>
            <a:off x="6218109" y="3160379"/>
            <a:ext cx="776175" cy="502766"/>
          </a:xfrm>
          <a:prstGeom prst="rect">
            <a:avLst/>
          </a:prstGeom>
          <a:noFill/>
        </p:spPr>
        <p:txBody>
          <a:bodyPr wrap="none" rtlCol="0">
            <a:spAutoFit/>
          </a:bodyPr>
          <a:lstStyle/>
          <a:p>
            <a:pPr defTabSz="914377"/>
            <a:r>
              <a:rPr lang="en-US" sz="2667" dirty="0">
                <a:solidFill>
                  <a:prstClr val="black"/>
                </a:solidFill>
                <a:latin typeface="Calibri" panose="020F0502020204030204"/>
              </a:rPr>
              <a:t>55%</a:t>
            </a:r>
          </a:p>
        </p:txBody>
      </p:sp>
      <p:pic>
        <p:nvPicPr>
          <p:cNvPr id="46" name="Picture 45"/>
          <p:cNvPicPr>
            <a:picLocks noChangeAspect="1"/>
          </p:cNvPicPr>
          <p:nvPr/>
        </p:nvPicPr>
        <p:blipFill>
          <a:blip r:embed="rId3"/>
          <a:stretch>
            <a:fillRect/>
          </a:stretch>
        </p:blipFill>
        <p:spPr>
          <a:xfrm>
            <a:off x="671953" y="1948737"/>
            <a:ext cx="767281" cy="1012945"/>
          </a:xfrm>
          <a:prstGeom prst="rect">
            <a:avLst/>
          </a:prstGeom>
        </p:spPr>
      </p:pic>
      <p:sp>
        <p:nvSpPr>
          <p:cNvPr id="2" name="Slide Number Placeholder 1">
            <a:extLst>
              <a:ext uri="{FF2B5EF4-FFF2-40B4-BE49-F238E27FC236}">
                <a16:creationId xmlns:a16="http://schemas.microsoft.com/office/drawing/2014/main" id="{40914661-03FC-43EE-ACA9-7BBF56A1F92E}"/>
              </a:ext>
            </a:extLst>
          </p:cNvPr>
          <p:cNvSpPr>
            <a:spLocks noGrp="1"/>
          </p:cNvSpPr>
          <p:nvPr>
            <p:ph type="sldNum" sz="quarter" idx="12"/>
          </p:nvPr>
        </p:nvSpPr>
        <p:spPr/>
        <p:txBody>
          <a:bodyPr/>
          <a:lstStyle/>
          <a:p>
            <a:fld id="{484E4162-265B-B046-9237-BA0CE3E9DB79}" type="slidenum">
              <a:rPr lang="en-US" smtClean="0"/>
              <a:t>13</a:t>
            </a:fld>
            <a:endParaRPr lang="en-US"/>
          </a:p>
        </p:txBody>
      </p:sp>
      <p:pic>
        <p:nvPicPr>
          <p:cNvPr id="51" name="Picture 50">
            <a:extLst>
              <a:ext uri="{FF2B5EF4-FFF2-40B4-BE49-F238E27FC236}">
                <a16:creationId xmlns:a16="http://schemas.microsoft.com/office/drawing/2014/main" id="{61EC6D59-C0D6-4EEE-8776-18A25D4C2A46}"/>
              </a:ext>
            </a:extLst>
          </p:cNvPr>
          <p:cNvPicPr>
            <a:picLocks noChangeAspect="1"/>
          </p:cNvPicPr>
          <p:nvPr/>
        </p:nvPicPr>
        <p:blipFill rotWithShape="1">
          <a:blip r:embed="rId4">
            <a:extLst>
              <a:ext uri="{28A0092B-C50C-407E-A947-70E740481C1C}">
                <a14:useLocalDpi xmlns:a14="http://schemas.microsoft.com/office/drawing/2010/main" val="0"/>
              </a:ext>
            </a:extLst>
          </a:blip>
          <a:srcRect l="51205" t="6542" r="30106" b="56126"/>
          <a:stretch/>
        </p:blipFill>
        <p:spPr>
          <a:xfrm>
            <a:off x="11307280" y="60240"/>
            <a:ext cx="823977" cy="1097281"/>
          </a:xfrm>
          <a:prstGeom prst="rect">
            <a:avLst/>
          </a:prstGeom>
          <a:ln w="22225">
            <a:solidFill>
              <a:schemeClr val="tx1"/>
            </a:solidFill>
          </a:ln>
        </p:spPr>
      </p:pic>
      <p:sp>
        <p:nvSpPr>
          <p:cNvPr id="54" name="TextBox 53">
            <a:extLst>
              <a:ext uri="{FF2B5EF4-FFF2-40B4-BE49-F238E27FC236}">
                <a16:creationId xmlns:a16="http://schemas.microsoft.com/office/drawing/2014/main" id="{47F82242-66DE-4616-A1C9-94B8B3B32D7A}"/>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a:solidFill>
                  <a:prstClr val="black"/>
                </a:solidFill>
                <a:cs typeface="Arial"/>
                <a:sym typeface="Arial"/>
              </a:rPr>
              <a:t>Scott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C9FC34D-355C-449C-98D0-D4338332D346}"/>
                  </a:ext>
                </a:extLst>
              </p:cNvPr>
              <p:cNvSpPr txBox="1"/>
              <p:nvPr/>
            </p:nvSpPr>
            <p:spPr>
              <a:xfrm>
                <a:off x="3829028" y="3715505"/>
                <a:ext cx="9175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dirty="0">
                              <a:latin typeface="Cambria Math" panose="02040503050406030204" pitchFamily="18" charset="0"/>
                            </a:rPr>
                            <m:t>𝑥</m:t>
                          </m:r>
                        </m:e>
                        <m:sub>
                          <m:r>
                            <a:rPr lang="en-US" sz="2400" i="1">
                              <a:latin typeface="Cambria Math" panose="02040503050406030204" pitchFamily="18" charset="0"/>
                            </a:rPr>
                            <m:t>1</m:t>
                          </m:r>
                        </m:sub>
                      </m:sSub>
                      <m:r>
                        <a:rPr lang="en-US" sz="2400" b="0" i="1" smtClean="0">
                          <a:latin typeface="Cambria Math" panose="02040503050406030204" pitchFamily="18" charset="0"/>
                        </a:rPr>
                        <m:t>]</m:t>
                      </m:r>
                    </m:oMath>
                  </m:oMathPara>
                </a14:m>
                <a:endParaRPr lang="en-US" sz="2400" dirty="0"/>
              </a:p>
            </p:txBody>
          </p:sp>
        </mc:Choice>
        <mc:Fallback xmlns="">
          <p:sp>
            <p:nvSpPr>
              <p:cNvPr id="44" name="TextBox 43">
                <a:extLst>
                  <a:ext uri="{FF2B5EF4-FFF2-40B4-BE49-F238E27FC236}">
                    <a16:creationId xmlns:a16="http://schemas.microsoft.com/office/drawing/2014/main" id="{2C9FC34D-355C-449C-98D0-D4338332D346}"/>
                  </a:ext>
                </a:extLst>
              </p:cNvPr>
              <p:cNvSpPr txBox="1">
                <a:spLocks noRot="1" noChangeAspect="1" noMove="1" noResize="1" noEditPoints="1" noAdjustHandles="1" noChangeArrowheads="1" noChangeShapeType="1" noTextEdit="1"/>
              </p:cNvSpPr>
              <p:nvPr/>
            </p:nvSpPr>
            <p:spPr>
              <a:xfrm>
                <a:off x="3829028" y="3715505"/>
                <a:ext cx="917556" cy="369332"/>
              </a:xfrm>
              <a:prstGeom prst="rect">
                <a:avLst/>
              </a:prstGeom>
              <a:blipFill>
                <a:blip r:embed="rId5"/>
                <a:stretch>
                  <a:fillRect l="-11258" r="-69536"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1FA98B0-3CFF-47B3-9A51-C4F07E83AE8D}"/>
                  </a:ext>
                </a:extLst>
              </p:cNvPr>
              <p:cNvSpPr txBox="1"/>
              <p:nvPr/>
            </p:nvSpPr>
            <p:spPr>
              <a:xfrm>
                <a:off x="6220601" y="3715552"/>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a:p>
            </p:txBody>
          </p:sp>
        </mc:Choice>
        <mc:Fallback xmlns="">
          <p:sp>
            <p:nvSpPr>
              <p:cNvPr id="56" name="TextBox 55">
                <a:extLst>
                  <a:ext uri="{FF2B5EF4-FFF2-40B4-BE49-F238E27FC236}">
                    <a16:creationId xmlns:a16="http://schemas.microsoft.com/office/drawing/2014/main" id="{31FA98B0-3CFF-47B3-9A51-C4F07E83AE8D}"/>
                  </a:ext>
                </a:extLst>
              </p:cNvPr>
              <p:cNvSpPr txBox="1">
                <a:spLocks noRot="1" noChangeAspect="1" noMove="1" noResize="1" noEditPoints="1" noAdjustHandles="1" noChangeArrowheads="1" noChangeShapeType="1" noTextEdit="1"/>
              </p:cNvSpPr>
              <p:nvPr/>
            </p:nvSpPr>
            <p:spPr>
              <a:xfrm>
                <a:off x="6220601" y="3715552"/>
                <a:ext cx="769147" cy="369332"/>
              </a:xfrm>
              <a:prstGeom prst="rect">
                <a:avLst/>
              </a:prstGeom>
              <a:blipFill>
                <a:blip r:embed="rId6"/>
                <a:stretch>
                  <a:fillRect l="-7087" r="-7874"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7115A92-57E9-4784-99DC-5B655744A775}"/>
                  </a:ext>
                </a:extLst>
              </p:cNvPr>
              <p:cNvSpPr txBox="1"/>
              <p:nvPr/>
            </p:nvSpPr>
            <p:spPr>
              <a:xfrm>
                <a:off x="7346928" y="3715504"/>
                <a:ext cx="9175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dirty="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dirty="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oMath>
                  </m:oMathPara>
                </a14:m>
                <a:endParaRPr lang="en-US" sz="2400" dirty="0"/>
              </a:p>
            </p:txBody>
          </p:sp>
        </mc:Choice>
        <mc:Fallback xmlns="">
          <p:sp>
            <p:nvSpPr>
              <p:cNvPr id="59" name="TextBox 58">
                <a:extLst>
                  <a:ext uri="{FF2B5EF4-FFF2-40B4-BE49-F238E27FC236}">
                    <a16:creationId xmlns:a16="http://schemas.microsoft.com/office/drawing/2014/main" id="{E7115A92-57E9-4784-99DC-5B655744A775}"/>
                  </a:ext>
                </a:extLst>
              </p:cNvPr>
              <p:cNvSpPr txBox="1">
                <a:spLocks noRot="1" noChangeAspect="1" noMove="1" noResize="1" noEditPoints="1" noAdjustHandles="1" noChangeArrowheads="1" noChangeShapeType="1" noTextEdit="1"/>
              </p:cNvSpPr>
              <p:nvPr/>
            </p:nvSpPr>
            <p:spPr>
              <a:xfrm>
                <a:off x="7346928" y="3715504"/>
                <a:ext cx="917556" cy="369332"/>
              </a:xfrm>
              <a:prstGeom prst="rect">
                <a:avLst/>
              </a:prstGeom>
              <a:blipFill>
                <a:blip r:embed="rId7"/>
                <a:stretch>
                  <a:fillRect l="-11258" r="-114570"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E00606BD-886C-4405-9614-C9BF9C20D37C}"/>
                  </a:ext>
                </a:extLst>
              </p:cNvPr>
              <p:cNvSpPr txBox="1"/>
              <p:nvPr/>
            </p:nvSpPr>
            <p:spPr>
              <a:xfrm>
                <a:off x="9480528" y="3712928"/>
                <a:ext cx="9175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i="1" dirty="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dirty="0">
                              <a:latin typeface="Cambria Math" panose="02040503050406030204" pitchFamily="18" charset="0"/>
                            </a:rPr>
                            <m:t>𝑥</m:t>
                          </m:r>
                        </m:e>
                        <m:sub>
                          <m:r>
                            <a:rPr lang="en-US" sz="2400" b="0" i="1" smtClean="0">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dirty="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oMath>
                  </m:oMathPara>
                </a14:m>
                <a:endParaRPr lang="en-US" sz="2400" dirty="0"/>
              </a:p>
            </p:txBody>
          </p:sp>
        </mc:Choice>
        <mc:Fallback xmlns="">
          <p:sp>
            <p:nvSpPr>
              <p:cNvPr id="67" name="TextBox 66">
                <a:extLst>
                  <a:ext uri="{FF2B5EF4-FFF2-40B4-BE49-F238E27FC236}">
                    <a16:creationId xmlns:a16="http://schemas.microsoft.com/office/drawing/2014/main" id="{E00606BD-886C-4405-9614-C9BF9C20D37C}"/>
                  </a:ext>
                </a:extLst>
              </p:cNvPr>
              <p:cNvSpPr txBox="1">
                <a:spLocks noRot="1" noChangeAspect="1" noMove="1" noResize="1" noEditPoints="1" noAdjustHandles="1" noChangeArrowheads="1" noChangeShapeType="1" noTextEdit="1"/>
              </p:cNvSpPr>
              <p:nvPr/>
            </p:nvSpPr>
            <p:spPr>
              <a:xfrm>
                <a:off x="9480528" y="3712928"/>
                <a:ext cx="917556" cy="369332"/>
              </a:xfrm>
              <a:prstGeom prst="rect">
                <a:avLst/>
              </a:prstGeom>
              <a:blipFill>
                <a:blip r:embed="rId8"/>
                <a:stretch>
                  <a:fillRect l="-11258" r="-158940"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7E24A2D-9E0E-4954-A6F9-0A9642401895}"/>
                  </a:ext>
                </a:extLst>
              </p:cNvPr>
              <p:cNvSpPr txBox="1"/>
              <p:nvPr/>
            </p:nvSpPr>
            <p:spPr>
              <a:xfrm>
                <a:off x="1236140" y="4800601"/>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b="0" i="1" dirty="0" smtClean="0">
                              <a:latin typeface="Cambria Math" panose="02040503050406030204" pitchFamily="18" charset="0"/>
                              <a:ea typeface="Cambria Math" panose="02040503050406030204" pitchFamily="18" charset="0"/>
                            </a:rPr>
                            <m:t>0</m:t>
                          </m:r>
                        </m:sub>
                      </m:sSub>
                    </m:oMath>
                  </m:oMathPara>
                </a14:m>
                <a:endParaRPr lang="en-US" sz="2400" dirty="0"/>
              </a:p>
            </p:txBody>
          </p:sp>
        </mc:Choice>
        <mc:Fallback xmlns="">
          <p:sp>
            <p:nvSpPr>
              <p:cNvPr id="68" name="TextBox 67">
                <a:extLst>
                  <a:ext uri="{FF2B5EF4-FFF2-40B4-BE49-F238E27FC236}">
                    <a16:creationId xmlns:a16="http://schemas.microsoft.com/office/drawing/2014/main" id="{67E24A2D-9E0E-4954-A6F9-0A9642401895}"/>
                  </a:ext>
                </a:extLst>
              </p:cNvPr>
              <p:cNvSpPr txBox="1">
                <a:spLocks noRot="1" noChangeAspect="1" noMove="1" noResize="1" noEditPoints="1" noAdjustHandles="1" noChangeArrowheads="1" noChangeShapeType="1" noTextEdit="1"/>
              </p:cNvSpPr>
              <p:nvPr/>
            </p:nvSpPr>
            <p:spPr>
              <a:xfrm>
                <a:off x="1236140" y="4800601"/>
                <a:ext cx="769147" cy="369332"/>
              </a:xfrm>
              <a:prstGeom prst="rect">
                <a:avLst/>
              </a:prstGeom>
              <a:blipFill>
                <a:blip r:embed="rId9"/>
                <a:stretch>
                  <a:fillRect b="-33333"/>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6CF973E7-4165-4F96-8EED-5B4DF949044C}"/>
              </a:ext>
            </a:extLst>
          </p:cNvPr>
          <p:cNvSpPr>
            <a:spLocks noGrp="1"/>
          </p:cNvSpPr>
          <p:nvPr>
            <p:ph type="title"/>
          </p:nvPr>
        </p:nvSpPr>
        <p:spPr/>
        <p:txBody>
          <a:bodyPr>
            <a:normAutofit fontScale="90000"/>
          </a:bodyPr>
          <a:lstStyle/>
          <a:p>
            <a:r>
              <a:rPr lang="en-US" dirty="0"/>
              <a:t>How exactly can we estimate feature importance?</a:t>
            </a:r>
            <a:br>
              <a:rPr lang="en-US" dirty="0"/>
            </a:br>
            <a:r>
              <a:rPr lang="en-US" dirty="0"/>
              <a:t>— </a:t>
            </a:r>
            <a:r>
              <a:rPr lang="en-US" dirty="0" err="1"/>
              <a:t>SHapley</a:t>
            </a:r>
            <a:r>
              <a:rPr lang="en-US" dirty="0"/>
              <a:t> Additive </a:t>
            </a:r>
            <a:r>
              <a:rPr lang="en-US" dirty="0" err="1"/>
              <a:t>exPlanation</a:t>
            </a:r>
            <a:r>
              <a:rPr lang="en-US" dirty="0"/>
              <a:t> (SHAP) values</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48BC1B8-5D9B-44AC-8083-307879C017E1}"/>
                  </a:ext>
                </a:extLst>
              </p:cNvPr>
              <p:cNvSpPr txBox="1"/>
              <p:nvPr/>
            </p:nvSpPr>
            <p:spPr>
              <a:xfrm>
                <a:off x="233846" y="3718345"/>
                <a:ext cx="9175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69" name="TextBox 68">
                <a:extLst>
                  <a:ext uri="{FF2B5EF4-FFF2-40B4-BE49-F238E27FC236}">
                    <a16:creationId xmlns:a16="http://schemas.microsoft.com/office/drawing/2014/main" id="{048BC1B8-5D9B-44AC-8083-307879C017E1}"/>
                  </a:ext>
                </a:extLst>
              </p:cNvPr>
              <p:cNvSpPr txBox="1">
                <a:spLocks noRot="1" noChangeAspect="1" noMove="1" noResize="1" noEditPoints="1" noAdjustHandles="1" noChangeArrowheads="1" noChangeShapeType="1" noTextEdit="1"/>
              </p:cNvSpPr>
              <p:nvPr/>
            </p:nvSpPr>
            <p:spPr>
              <a:xfrm>
                <a:off x="233846" y="3718345"/>
                <a:ext cx="917556" cy="369332"/>
              </a:xfrm>
              <a:prstGeom prst="rect">
                <a:avLst/>
              </a:prstGeom>
              <a:blipFill>
                <a:blip r:embed="rId10"/>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AA73C710-B9B1-4E1E-AC54-73CBD588B06C}"/>
                  </a:ext>
                </a:extLst>
              </p:cNvPr>
              <p:cNvSpPr txBox="1"/>
              <p:nvPr/>
            </p:nvSpPr>
            <p:spPr>
              <a:xfrm>
                <a:off x="2165328" y="3713610"/>
                <a:ext cx="9175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a:p>
            </p:txBody>
          </p:sp>
        </mc:Choice>
        <mc:Fallback xmlns="">
          <p:sp>
            <p:nvSpPr>
              <p:cNvPr id="70" name="TextBox 69">
                <a:extLst>
                  <a:ext uri="{FF2B5EF4-FFF2-40B4-BE49-F238E27FC236}">
                    <a16:creationId xmlns:a16="http://schemas.microsoft.com/office/drawing/2014/main" id="{AA73C710-B9B1-4E1E-AC54-73CBD588B06C}"/>
                  </a:ext>
                </a:extLst>
              </p:cNvPr>
              <p:cNvSpPr txBox="1">
                <a:spLocks noRot="1" noChangeAspect="1" noMove="1" noResize="1" noEditPoints="1" noAdjustHandles="1" noChangeArrowheads="1" noChangeShapeType="1" noTextEdit="1"/>
              </p:cNvSpPr>
              <p:nvPr/>
            </p:nvSpPr>
            <p:spPr>
              <a:xfrm>
                <a:off x="2165328" y="3713610"/>
                <a:ext cx="917556" cy="369332"/>
              </a:xfrm>
              <a:prstGeom prst="rect">
                <a:avLst/>
              </a:prstGeom>
              <a:blipFill>
                <a:blip r:embed="rId11"/>
                <a:stretch>
                  <a:fillRect l="-11258" r="-27152"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46796EE0-CBB8-4B6E-A975-A25474BFA943}"/>
                  </a:ext>
                </a:extLst>
              </p:cNvPr>
              <p:cNvSpPr txBox="1"/>
              <p:nvPr/>
            </p:nvSpPr>
            <p:spPr>
              <a:xfrm>
                <a:off x="3208042" y="5015902"/>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b="0" i="1" dirty="0" smtClean="0">
                              <a:latin typeface="Cambria Math" panose="02040503050406030204" pitchFamily="18" charset="0"/>
                              <a:ea typeface="Cambria Math" panose="02040503050406030204" pitchFamily="18" charset="0"/>
                            </a:rPr>
                            <m:t>1</m:t>
                          </m:r>
                        </m:sub>
                      </m:sSub>
                    </m:oMath>
                  </m:oMathPara>
                </a14:m>
                <a:endParaRPr lang="en-US" sz="2400" dirty="0"/>
              </a:p>
            </p:txBody>
          </p:sp>
        </mc:Choice>
        <mc:Fallback xmlns="">
          <p:sp>
            <p:nvSpPr>
              <p:cNvPr id="71" name="TextBox 70">
                <a:extLst>
                  <a:ext uri="{FF2B5EF4-FFF2-40B4-BE49-F238E27FC236}">
                    <a16:creationId xmlns:a16="http://schemas.microsoft.com/office/drawing/2014/main" id="{46796EE0-CBB8-4B6E-A975-A25474BFA943}"/>
                  </a:ext>
                </a:extLst>
              </p:cNvPr>
              <p:cNvSpPr txBox="1">
                <a:spLocks noRot="1" noChangeAspect="1" noMove="1" noResize="1" noEditPoints="1" noAdjustHandles="1" noChangeArrowheads="1" noChangeShapeType="1" noTextEdit="1"/>
              </p:cNvSpPr>
              <p:nvPr/>
            </p:nvSpPr>
            <p:spPr>
              <a:xfrm>
                <a:off x="3208042" y="5015902"/>
                <a:ext cx="769147" cy="369332"/>
              </a:xfrm>
              <a:prstGeom prst="rect">
                <a:avLst/>
              </a:prstGeom>
              <a:blipFill>
                <a:blip r:embed="rId12"/>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0397C110-77F6-411A-9F35-128C859460F3}"/>
                  </a:ext>
                </a:extLst>
              </p:cNvPr>
              <p:cNvSpPr txBox="1"/>
              <p:nvPr/>
            </p:nvSpPr>
            <p:spPr>
              <a:xfrm>
                <a:off x="5926478" y="4764962"/>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b="0" i="1" dirty="0" smtClean="0">
                              <a:latin typeface="Cambria Math" panose="02040503050406030204" pitchFamily="18" charset="0"/>
                              <a:ea typeface="Cambria Math" panose="02040503050406030204" pitchFamily="18" charset="0"/>
                            </a:rPr>
                            <m:t>2</m:t>
                          </m:r>
                        </m:sub>
                      </m:sSub>
                    </m:oMath>
                  </m:oMathPara>
                </a14:m>
                <a:endParaRPr lang="en-US" sz="2400" dirty="0"/>
              </a:p>
            </p:txBody>
          </p:sp>
        </mc:Choice>
        <mc:Fallback xmlns="">
          <p:sp>
            <p:nvSpPr>
              <p:cNvPr id="72" name="TextBox 71">
                <a:extLst>
                  <a:ext uri="{FF2B5EF4-FFF2-40B4-BE49-F238E27FC236}">
                    <a16:creationId xmlns:a16="http://schemas.microsoft.com/office/drawing/2014/main" id="{0397C110-77F6-411A-9F35-128C859460F3}"/>
                  </a:ext>
                </a:extLst>
              </p:cNvPr>
              <p:cNvSpPr txBox="1">
                <a:spLocks noRot="1" noChangeAspect="1" noMove="1" noResize="1" noEditPoints="1" noAdjustHandles="1" noChangeArrowheads="1" noChangeShapeType="1" noTextEdit="1"/>
              </p:cNvSpPr>
              <p:nvPr/>
            </p:nvSpPr>
            <p:spPr>
              <a:xfrm>
                <a:off x="5926478" y="4764962"/>
                <a:ext cx="769147" cy="369332"/>
              </a:xfrm>
              <a:prstGeom prst="rect">
                <a:avLst/>
              </a:prstGeom>
              <a:blipFill>
                <a:blip r:embed="rId13"/>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9377692-6E4D-4CF2-BB8D-A71BC9649211}"/>
                  </a:ext>
                </a:extLst>
              </p:cNvPr>
              <p:cNvSpPr txBox="1"/>
              <p:nvPr/>
            </p:nvSpPr>
            <p:spPr>
              <a:xfrm>
                <a:off x="9037555" y="4511919"/>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b="0" i="1" dirty="0" smtClean="0">
                              <a:latin typeface="Cambria Math" panose="02040503050406030204" pitchFamily="18" charset="0"/>
                              <a:ea typeface="Cambria Math" panose="02040503050406030204" pitchFamily="18" charset="0"/>
                            </a:rPr>
                            <m:t>3</m:t>
                          </m:r>
                        </m:sub>
                      </m:sSub>
                    </m:oMath>
                  </m:oMathPara>
                </a14:m>
                <a:endParaRPr lang="en-US" sz="2400" dirty="0"/>
              </a:p>
            </p:txBody>
          </p:sp>
        </mc:Choice>
        <mc:Fallback xmlns="">
          <p:sp>
            <p:nvSpPr>
              <p:cNvPr id="73" name="TextBox 72">
                <a:extLst>
                  <a:ext uri="{FF2B5EF4-FFF2-40B4-BE49-F238E27FC236}">
                    <a16:creationId xmlns:a16="http://schemas.microsoft.com/office/drawing/2014/main" id="{49377692-6E4D-4CF2-BB8D-A71BC9649211}"/>
                  </a:ext>
                </a:extLst>
              </p:cNvPr>
              <p:cNvSpPr txBox="1">
                <a:spLocks noRot="1" noChangeAspect="1" noMove="1" noResize="1" noEditPoints="1" noAdjustHandles="1" noChangeArrowheads="1" noChangeShapeType="1" noTextEdit="1"/>
              </p:cNvSpPr>
              <p:nvPr/>
            </p:nvSpPr>
            <p:spPr>
              <a:xfrm>
                <a:off x="9037555" y="4511919"/>
                <a:ext cx="769147" cy="369332"/>
              </a:xfrm>
              <a:prstGeom prst="rect">
                <a:avLst/>
              </a:prstGeom>
              <a:blipFill>
                <a:blip r:embed="rId14"/>
                <a:stretch>
                  <a:fillRect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E2AB467-E501-42C2-8AAF-BFAC6316B5DF}"/>
                  </a:ext>
                </a:extLst>
              </p:cNvPr>
              <p:cNvSpPr txBox="1"/>
              <p:nvPr/>
            </p:nvSpPr>
            <p:spPr>
              <a:xfrm>
                <a:off x="8109383" y="5133806"/>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b="0" i="1" dirty="0" smtClean="0">
                              <a:latin typeface="Cambria Math" panose="02040503050406030204" pitchFamily="18" charset="0"/>
                              <a:ea typeface="Cambria Math" panose="02040503050406030204" pitchFamily="18" charset="0"/>
                            </a:rPr>
                            <m:t>4</m:t>
                          </m:r>
                        </m:sub>
                      </m:sSub>
                    </m:oMath>
                  </m:oMathPara>
                </a14:m>
                <a:endParaRPr lang="en-US" sz="2400" dirty="0"/>
              </a:p>
            </p:txBody>
          </p:sp>
        </mc:Choice>
        <mc:Fallback xmlns="">
          <p:sp>
            <p:nvSpPr>
              <p:cNvPr id="74" name="TextBox 73">
                <a:extLst>
                  <a:ext uri="{FF2B5EF4-FFF2-40B4-BE49-F238E27FC236}">
                    <a16:creationId xmlns:a16="http://schemas.microsoft.com/office/drawing/2014/main" id="{EE2AB467-E501-42C2-8AAF-BFAC6316B5DF}"/>
                  </a:ext>
                </a:extLst>
              </p:cNvPr>
              <p:cNvSpPr txBox="1">
                <a:spLocks noRot="1" noChangeAspect="1" noMove="1" noResize="1" noEditPoints="1" noAdjustHandles="1" noChangeArrowheads="1" noChangeShapeType="1" noTextEdit="1"/>
              </p:cNvSpPr>
              <p:nvPr/>
            </p:nvSpPr>
            <p:spPr>
              <a:xfrm>
                <a:off x="8109383" y="5133806"/>
                <a:ext cx="769147" cy="369332"/>
              </a:xfrm>
              <a:prstGeom prst="rect">
                <a:avLst/>
              </a:prstGeom>
              <a:blipFill>
                <a:blip r:embed="rId15"/>
                <a:stretch>
                  <a:fillRect b="-32787"/>
                </a:stretch>
              </a:blipFill>
            </p:spPr>
            <p:txBody>
              <a:bodyPr/>
              <a:lstStyle/>
              <a:p>
                <a:r>
                  <a:rPr lang="en-US">
                    <a:noFill/>
                  </a:rPr>
                  <a:t> </a:t>
                </a:r>
              </a:p>
            </p:txBody>
          </p:sp>
        </mc:Fallback>
      </mc:AlternateContent>
    </p:spTree>
    <p:extLst>
      <p:ext uri="{BB962C8B-B14F-4D97-AF65-F5344CB8AC3E}">
        <p14:creationId xmlns:p14="http://schemas.microsoft.com/office/powerpoint/2010/main" val="3670906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subTnLst>
                                    <p:set>
                                      <p:cBhvr override="childStyle">
                                        <p:cTn dur="1" fill="hold" display="0" masterRel="nextClick" afterEffect="1"/>
                                        <p:tgtEl>
                                          <p:spTgt spid="44"/>
                                        </p:tgtEl>
                                        <p:attrNameLst>
                                          <p:attrName>style.visibility</p:attrName>
                                        </p:attrNameLst>
                                      </p:cBhvr>
                                      <p:to>
                                        <p:strVal val="hidden"/>
                                      </p:to>
                                    </p:set>
                                  </p:sub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par>
                                <p:cTn id="35" presetID="10"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44" presetID="10" presetClass="entr" presetSubtype="0" fill="hold"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 presetClass="exit" presetSubtype="0" fill="hold" grpId="1"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4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500"/>
                                        <p:tgtEl>
                                          <p:spTgt spid="65"/>
                                        </p:tgtEl>
                                      </p:cBhvr>
                                    </p:animEffect>
                                  </p:childTnLst>
                                </p:cTn>
                              </p:par>
                              <p:par>
                                <p:cTn id="70" presetID="1" presetClass="exit" presetSubtype="0" fill="hold" grpId="1" nodeType="withEffect">
                                  <p:stCondLst>
                                    <p:cond delay="0"/>
                                  </p:stCondLst>
                                  <p:childTnLst>
                                    <p:set>
                                      <p:cBhvr>
                                        <p:cTn id="71" dur="1" fill="hold">
                                          <p:stCondLst>
                                            <p:cond delay="0"/>
                                          </p:stCondLst>
                                        </p:cTn>
                                        <p:tgtEl>
                                          <p:spTgt spid="52"/>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55"/>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57"/>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67"/>
                                        </p:tgtEl>
                                        <p:attrNameLst>
                                          <p:attrName>style.visibility</p:attrName>
                                        </p:attrNameLst>
                                      </p:cBhvr>
                                      <p:to>
                                        <p:strVal val="visible"/>
                                      </p:to>
                                    </p:set>
                                    <p:animEffect transition="in" filter="fade">
                                      <p:cBhvr>
                                        <p:cTn id="78" dur="500"/>
                                        <p:tgtEl>
                                          <p:spTgt spid="67"/>
                                        </p:tgtEl>
                                      </p:cBhvr>
                                    </p:animEffect>
                                  </p:childTnLst>
                                  <p:subTnLst>
                                    <p:set>
                                      <p:cBhvr override="childStyle">
                                        <p:cTn dur="1" fill="hold" display="0" masterRel="nextClick" afterEffect="1"/>
                                        <p:tgtEl>
                                          <p:spTgt spid="67"/>
                                        </p:tgtEl>
                                        <p:attrNameLst>
                                          <p:attrName>style.visibility</p:attrName>
                                        </p:attrNameLst>
                                      </p:cBhvr>
                                      <p:to>
                                        <p:strVal val="hidden"/>
                                      </p:to>
                                    </p:set>
                                  </p:sub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3"/>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65"/>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fade">
                                      <p:cBhvr>
                                        <p:cTn id="89" dur="500"/>
                                        <p:tgtEl>
                                          <p:spTgt spid="64"/>
                                        </p:tgtEl>
                                      </p:cBhvr>
                                    </p:animEffect>
                                  </p:childTnLst>
                                </p:cTn>
                              </p:par>
                              <p:par>
                                <p:cTn id="90" presetID="10" presetClass="entr" presetSubtype="0" fill="hold"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500"/>
                                        <p:tgtEl>
                                          <p:spTgt spid="62"/>
                                        </p:tgtEl>
                                      </p:cBhvr>
                                    </p:animEffect>
                                  </p:childTnLst>
                                </p:cTn>
                              </p:par>
                              <p:par>
                                <p:cTn id="93" presetID="10" presetClass="entr" presetSubtype="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500"/>
                                        <p:tgtEl>
                                          <p:spTgt spid="6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fade">
                                      <p:cBhvr>
                                        <p:cTn id="101" dur="500"/>
                                        <p:tgtEl>
                                          <p:spTgt spid="5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4"/>
                                        </p:tgtEl>
                                        <p:attrNameLst>
                                          <p:attrName>style.visibility</p:attrName>
                                        </p:attrNameLst>
                                      </p:cBhvr>
                                      <p:to>
                                        <p:strVal val="visible"/>
                                      </p:to>
                                    </p:set>
                                    <p:animEffect transition="in" filter="fade">
                                      <p:cBhvr>
                                        <p:cTn id="10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8" grpId="1"/>
      <p:bldP spid="42" grpId="0"/>
      <p:bldP spid="49" grpId="0"/>
      <p:bldP spid="49" grpId="1"/>
      <p:bldP spid="52" grpId="0"/>
      <p:bldP spid="52" grpId="1"/>
      <p:bldP spid="53" grpId="0"/>
      <p:bldP spid="53" grpId="1"/>
      <p:bldP spid="57" grpId="0"/>
      <p:bldP spid="57" grpId="1"/>
      <p:bldP spid="64" grpId="0"/>
      <p:bldP spid="65" grpId="0"/>
      <p:bldP spid="65" grpId="1"/>
      <p:bldP spid="66" grpId="0"/>
      <p:bldP spid="44" grpId="0"/>
      <p:bldP spid="56" grpId="0"/>
      <p:bldP spid="59" grpId="0"/>
      <p:bldP spid="67" grpId="0"/>
      <p:bldP spid="71" grpId="0"/>
      <p:bldP spid="72" grpId="0"/>
      <p:bldP spid="73" grpId="0"/>
      <p:bldP spid="7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a:off x="265176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448056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85800"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90599" y="4160520"/>
            <a:ext cx="0" cy="320040"/>
          </a:xfrm>
          <a:prstGeom prst="straightConnector1">
            <a:avLst/>
          </a:prstGeom>
          <a:ln w="222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 y="1685453"/>
            <a:ext cx="12191999" cy="461665"/>
          </a:xfrm>
          <a:prstGeom prst="rect">
            <a:avLst/>
          </a:prstGeom>
          <a:noFill/>
        </p:spPr>
        <p:txBody>
          <a:bodyPr wrap="square" rtlCol="0">
            <a:spAutoFit/>
          </a:bodyPr>
          <a:lstStyle/>
          <a:p>
            <a:pPr algn="ctr" defTabSz="914377"/>
            <a:r>
              <a:rPr lang="en-US" sz="2400" b="1" dirty="0">
                <a:solidFill>
                  <a:prstClr val="black"/>
                </a:solidFill>
                <a:latin typeface="Calibri" panose="020F0502020204030204"/>
              </a:rPr>
              <a:t>The order matters!</a:t>
            </a:r>
          </a:p>
        </p:txBody>
      </p:sp>
      <p:sp>
        <p:nvSpPr>
          <p:cNvPr id="2" name="Rectangle 1"/>
          <p:cNvSpPr/>
          <p:nvPr/>
        </p:nvSpPr>
        <p:spPr>
          <a:xfrm>
            <a:off x="1932658" y="2154668"/>
            <a:ext cx="8326703" cy="461665"/>
          </a:xfrm>
          <a:prstGeom prst="rect">
            <a:avLst/>
          </a:prstGeom>
        </p:spPr>
        <p:txBody>
          <a:bodyPr wrap="none">
            <a:spAutoFit/>
          </a:bodyPr>
          <a:lstStyle/>
          <a:p>
            <a:pPr algn="ctr" defTabSz="914377"/>
            <a:r>
              <a:rPr lang="en-US" sz="2400" b="1" dirty="0">
                <a:solidFill>
                  <a:prstClr val="black"/>
                </a:solidFill>
                <a:latin typeface="Calibri" panose="020F0502020204030204"/>
              </a:rPr>
              <a:t>SHAP values result from averaging over all N! possible orderings</a:t>
            </a:r>
          </a:p>
        </p:txBody>
      </p:sp>
      <p:sp>
        <p:nvSpPr>
          <p:cNvPr id="30" name="Rectangle 29">
            <a:extLst>
              <a:ext uri="{FF2B5EF4-FFF2-40B4-BE49-F238E27FC236}">
                <a16:creationId xmlns:a16="http://schemas.microsoft.com/office/drawing/2014/main" id="{BE993D2E-D16C-456F-BA37-9DE3D9AC7C03}"/>
              </a:ext>
            </a:extLst>
          </p:cNvPr>
          <p:cNvSpPr/>
          <p:nvPr/>
        </p:nvSpPr>
        <p:spPr>
          <a:xfrm>
            <a:off x="662941" y="3001357"/>
            <a:ext cx="11010899" cy="461665"/>
          </a:xfrm>
          <a:prstGeom prst="rect">
            <a:avLst/>
          </a:prstGeom>
        </p:spPr>
        <p:txBody>
          <a:bodyPr wrap="square">
            <a:spAutoFit/>
          </a:bodyPr>
          <a:lstStyle/>
          <a:p>
            <a:pPr algn="ctr" defTabSz="914377"/>
            <a:r>
              <a:rPr lang="en-US" sz="2400" b="1" dirty="0">
                <a:solidFill>
                  <a:srgbClr val="C00000"/>
                </a:solidFill>
                <a:latin typeface="Calibri" panose="020F0502020204030204"/>
              </a:rPr>
              <a:t>We need to develop efficient methods to estimate or compute exact SHAP values.</a:t>
            </a:r>
          </a:p>
        </p:txBody>
      </p:sp>
      <p:pic>
        <p:nvPicPr>
          <p:cNvPr id="38" name="Picture 37">
            <a:extLst>
              <a:ext uri="{FF2B5EF4-FFF2-40B4-BE49-F238E27FC236}">
                <a16:creationId xmlns:a16="http://schemas.microsoft.com/office/drawing/2014/main" id="{99FEE507-1608-4DFF-86F3-BABFC2784CE7}"/>
              </a:ext>
            </a:extLst>
          </p:cNvPr>
          <p:cNvPicPr>
            <a:picLocks noChangeAspect="1"/>
          </p:cNvPicPr>
          <p:nvPr/>
        </p:nvPicPr>
        <p:blipFill rotWithShape="1">
          <a:blip r:embed="rId3">
            <a:extLst>
              <a:ext uri="{28A0092B-C50C-407E-A947-70E740481C1C}">
                <a14:useLocalDpi xmlns:a14="http://schemas.microsoft.com/office/drawing/2010/main" val="0"/>
              </a:ext>
            </a:extLst>
          </a:blip>
          <a:srcRect l="51205" t="6542" r="30106" b="56126"/>
          <a:stretch/>
        </p:blipFill>
        <p:spPr>
          <a:xfrm>
            <a:off x="11307280" y="60240"/>
            <a:ext cx="823977" cy="1097281"/>
          </a:xfrm>
          <a:prstGeom prst="rect">
            <a:avLst/>
          </a:prstGeom>
          <a:ln w="22225">
            <a:solidFill>
              <a:schemeClr val="tx1"/>
            </a:solidFill>
          </a:ln>
        </p:spPr>
      </p:pic>
      <p:sp>
        <p:nvSpPr>
          <p:cNvPr id="40" name="TextBox 39">
            <a:extLst>
              <a:ext uri="{FF2B5EF4-FFF2-40B4-BE49-F238E27FC236}">
                <a16:creationId xmlns:a16="http://schemas.microsoft.com/office/drawing/2014/main" id="{E346D33B-5305-4466-B1C2-4FFF4C49ABE5}"/>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a:solidFill>
                  <a:prstClr val="black"/>
                </a:solidFill>
                <a:cs typeface="Arial"/>
                <a:sym typeface="Arial"/>
              </a:rPr>
              <a:t>Scott</a:t>
            </a:r>
          </a:p>
        </p:txBody>
      </p:sp>
      <p:sp>
        <p:nvSpPr>
          <p:cNvPr id="5" name="Title 4">
            <a:extLst>
              <a:ext uri="{FF2B5EF4-FFF2-40B4-BE49-F238E27FC236}">
                <a16:creationId xmlns:a16="http://schemas.microsoft.com/office/drawing/2014/main" id="{2625B266-26CE-4CAB-AD01-F09A4E67736F}"/>
              </a:ext>
            </a:extLst>
          </p:cNvPr>
          <p:cNvSpPr>
            <a:spLocks noGrp="1"/>
          </p:cNvSpPr>
          <p:nvPr>
            <p:ph type="title"/>
          </p:nvPr>
        </p:nvSpPr>
        <p:spPr/>
        <p:txBody>
          <a:bodyPr>
            <a:normAutofit fontScale="90000"/>
          </a:bodyPr>
          <a:lstStyle/>
          <a:p>
            <a:r>
              <a:rPr lang="en-US" dirty="0"/>
              <a:t>How exactly can we estimate feature importance?</a:t>
            </a:r>
            <a:br>
              <a:rPr lang="en-US" dirty="0"/>
            </a:br>
            <a:r>
              <a:rPr lang="en-US" dirty="0"/>
              <a:t>— </a:t>
            </a:r>
            <a:r>
              <a:rPr lang="en-US" dirty="0" err="1"/>
              <a:t>SHapley</a:t>
            </a:r>
            <a:r>
              <a:rPr lang="en-US" dirty="0"/>
              <a:t> Additive </a:t>
            </a:r>
            <a:r>
              <a:rPr lang="en-US" dirty="0" err="1"/>
              <a:t>exPlanation</a:t>
            </a:r>
            <a:r>
              <a:rPr lang="en-US" dirty="0"/>
              <a:t> (SHAP) values</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4F5A7FB-16FC-46B6-93F3-3F8E71E11423}"/>
                  </a:ext>
                </a:extLst>
              </p:cNvPr>
              <p:cNvSpPr txBox="1"/>
              <p:nvPr/>
            </p:nvSpPr>
            <p:spPr>
              <a:xfrm>
                <a:off x="233846" y="3718345"/>
                <a:ext cx="9175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0</m:t>
                      </m:r>
                    </m:oMath>
                  </m:oMathPara>
                </a14:m>
                <a:endParaRPr lang="en-US" sz="2400" dirty="0"/>
              </a:p>
            </p:txBody>
          </p:sp>
        </mc:Choice>
        <mc:Fallback xmlns="">
          <p:sp>
            <p:nvSpPr>
              <p:cNvPr id="37" name="TextBox 36">
                <a:extLst>
                  <a:ext uri="{FF2B5EF4-FFF2-40B4-BE49-F238E27FC236}">
                    <a16:creationId xmlns:a16="http://schemas.microsoft.com/office/drawing/2014/main" id="{94F5A7FB-16FC-46B6-93F3-3F8E71E11423}"/>
                  </a:ext>
                </a:extLst>
              </p:cNvPr>
              <p:cNvSpPr txBox="1">
                <a:spLocks noRot="1" noChangeAspect="1" noMove="1" noResize="1" noEditPoints="1" noAdjustHandles="1" noChangeArrowheads="1" noChangeShapeType="1" noTextEdit="1"/>
              </p:cNvSpPr>
              <p:nvPr/>
            </p:nvSpPr>
            <p:spPr>
              <a:xfrm>
                <a:off x="233846" y="3718345"/>
                <a:ext cx="917556" cy="369332"/>
              </a:xfrm>
              <a:prstGeom prst="rect">
                <a:avLst/>
              </a:prstGeom>
              <a:blipFill>
                <a:blip r:embed="rId4"/>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E1283E4-9D56-429F-8885-35BCFF9CFD8A}"/>
                  </a:ext>
                </a:extLst>
              </p:cNvPr>
              <p:cNvSpPr txBox="1"/>
              <p:nvPr/>
            </p:nvSpPr>
            <p:spPr>
              <a:xfrm>
                <a:off x="6220601" y="3715552"/>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a:p>
            </p:txBody>
          </p:sp>
        </mc:Choice>
        <mc:Fallback xmlns="">
          <p:sp>
            <p:nvSpPr>
              <p:cNvPr id="41" name="TextBox 40">
                <a:extLst>
                  <a:ext uri="{FF2B5EF4-FFF2-40B4-BE49-F238E27FC236}">
                    <a16:creationId xmlns:a16="http://schemas.microsoft.com/office/drawing/2014/main" id="{5E1283E4-9D56-429F-8885-35BCFF9CFD8A}"/>
                  </a:ext>
                </a:extLst>
              </p:cNvPr>
              <p:cNvSpPr txBox="1">
                <a:spLocks noRot="1" noChangeAspect="1" noMove="1" noResize="1" noEditPoints="1" noAdjustHandles="1" noChangeArrowheads="1" noChangeShapeType="1" noTextEdit="1"/>
              </p:cNvSpPr>
              <p:nvPr/>
            </p:nvSpPr>
            <p:spPr>
              <a:xfrm>
                <a:off x="6220601" y="3715552"/>
                <a:ext cx="769147" cy="369332"/>
              </a:xfrm>
              <a:prstGeom prst="rect">
                <a:avLst/>
              </a:prstGeom>
              <a:blipFill>
                <a:blip r:embed="rId5"/>
                <a:stretch>
                  <a:fillRect l="-7087" r="-7874"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AEF53B6-498A-4317-99D5-1AD5EA460605}"/>
                  </a:ext>
                </a:extLst>
              </p:cNvPr>
              <p:cNvSpPr txBox="1"/>
              <p:nvPr/>
            </p:nvSpPr>
            <p:spPr>
              <a:xfrm>
                <a:off x="2165328" y="3713610"/>
                <a:ext cx="9175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m:t>
                      </m:r>
                    </m:oMath>
                  </m:oMathPara>
                </a14:m>
                <a:endParaRPr lang="en-US" sz="2400" dirty="0"/>
              </a:p>
            </p:txBody>
          </p:sp>
        </mc:Choice>
        <mc:Fallback xmlns="">
          <p:sp>
            <p:nvSpPr>
              <p:cNvPr id="42" name="TextBox 41">
                <a:extLst>
                  <a:ext uri="{FF2B5EF4-FFF2-40B4-BE49-F238E27FC236}">
                    <a16:creationId xmlns:a16="http://schemas.microsoft.com/office/drawing/2014/main" id="{0AEF53B6-498A-4317-99D5-1AD5EA460605}"/>
                  </a:ext>
                </a:extLst>
              </p:cNvPr>
              <p:cNvSpPr txBox="1">
                <a:spLocks noRot="1" noChangeAspect="1" noMove="1" noResize="1" noEditPoints="1" noAdjustHandles="1" noChangeArrowheads="1" noChangeShapeType="1" noTextEdit="1"/>
              </p:cNvSpPr>
              <p:nvPr/>
            </p:nvSpPr>
            <p:spPr>
              <a:xfrm>
                <a:off x="2165328" y="3713610"/>
                <a:ext cx="917556" cy="369332"/>
              </a:xfrm>
              <a:prstGeom prst="rect">
                <a:avLst/>
              </a:prstGeom>
              <a:blipFill>
                <a:blip r:embed="rId6"/>
                <a:stretch>
                  <a:fillRect l="-11258" r="-27152" b="-34426"/>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48B3BBFD-2F70-4E39-A990-E609E081D186}"/>
              </a:ext>
            </a:extLst>
          </p:cNvPr>
          <p:cNvSpPr/>
          <p:nvPr/>
        </p:nvSpPr>
        <p:spPr>
          <a:xfrm>
            <a:off x="8259077" y="5197377"/>
            <a:ext cx="703049" cy="384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1351">
              <a:solidFill>
                <a:prstClr val="white"/>
              </a:solidFill>
              <a:latin typeface="Calibri" panose="020F0502020204030204"/>
            </a:endParaRPr>
          </a:p>
        </p:txBody>
      </p:sp>
      <p:cxnSp>
        <p:nvCxnSpPr>
          <p:cNvPr id="46" name="Straight Arrow Connector 45">
            <a:extLst>
              <a:ext uri="{FF2B5EF4-FFF2-40B4-BE49-F238E27FC236}">
                <a16:creationId xmlns:a16="http://schemas.microsoft.com/office/drawing/2014/main" id="{58937954-0E4B-4B48-9C7C-01C635F13A5B}"/>
              </a:ext>
            </a:extLst>
          </p:cNvPr>
          <p:cNvCxnSpPr/>
          <p:nvPr/>
        </p:nvCxnSpPr>
        <p:spPr>
          <a:xfrm>
            <a:off x="701039" y="4724400"/>
            <a:ext cx="1966349"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579171F-F30E-4D13-ACE6-63AAA09929B1}"/>
              </a:ext>
            </a:extLst>
          </p:cNvPr>
          <p:cNvCxnSpPr/>
          <p:nvPr/>
        </p:nvCxnSpPr>
        <p:spPr>
          <a:xfrm>
            <a:off x="2651760" y="4932897"/>
            <a:ext cx="187452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C4AF334-7567-4AD6-8B34-DF0DDF11C781}"/>
              </a:ext>
            </a:extLst>
          </p:cNvPr>
          <p:cNvSpPr txBox="1"/>
          <p:nvPr/>
        </p:nvSpPr>
        <p:spPr>
          <a:xfrm>
            <a:off x="931726" y="5134294"/>
            <a:ext cx="1340752" cy="461665"/>
          </a:xfrm>
          <a:prstGeom prst="rect">
            <a:avLst/>
          </a:prstGeom>
          <a:noFill/>
        </p:spPr>
        <p:txBody>
          <a:bodyPr wrap="none" rtlCol="0">
            <a:spAutoFit/>
          </a:bodyPr>
          <a:lstStyle/>
          <a:p>
            <a:pPr defTabSz="914377"/>
            <a:r>
              <a:rPr lang="en-US" sz="2400" dirty="0">
                <a:solidFill>
                  <a:srgbClr val="1D88E5"/>
                </a:solidFill>
                <a:latin typeface="Calibri" panose="020F0502020204030204"/>
              </a:rPr>
              <a:t>Base rate</a:t>
            </a:r>
          </a:p>
        </p:txBody>
      </p:sp>
      <p:sp>
        <p:nvSpPr>
          <p:cNvPr id="49" name="TextBox 48">
            <a:extLst>
              <a:ext uri="{FF2B5EF4-FFF2-40B4-BE49-F238E27FC236}">
                <a16:creationId xmlns:a16="http://schemas.microsoft.com/office/drawing/2014/main" id="{D1BF6B85-094A-4B0E-BBD0-D26118564D65}"/>
              </a:ext>
            </a:extLst>
          </p:cNvPr>
          <p:cNvSpPr txBox="1"/>
          <p:nvPr/>
        </p:nvSpPr>
        <p:spPr>
          <a:xfrm>
            <a:off x="2910094" y="5354798"/>
            <a:ext cx="1260923" cy="461665"/>
          </a:xfrm>
          <a:prstGeom prst="rect">
            <a:avLst/>
          </a:prstGeom>
          <a:noFill/>
        </p:spPr>
        <p:txBody>
          <a:bodyPr wrap="none" rtlCol="0">
            <a:spAutoFit/>
          </a:bodyPr>
          <a:lstStyle/>
          <a:p>
            <a:pPr defTabSz="914377"/>
            <a:r>
              <a:rPr lang="en-US" sz="2400" dirty="0">
                <a:solidFill>
                  <a:srgbClr val="1D88E5"/>
                </a:solidFill>
                <a:latin typeface="Calibri" panose="020F0502020204030204"/>
              </a:rPr>
              <a:t>Age = 20</a:t>
            </a:r>
          </a:p>
        </p:txBody>
      </p:sp>
      <p:cxnSp>
        <p:nvCxnSpPr>
          <p:cNvPr id="51" name="Straight Arrow Connector 50">
            <a:extLst>
              <a:ext uri="{FF2B5EF4-FFF2-40B4-BE49-F238E27FC236}">
                <a16:creationId xmlns:a16="http://schemas.microsoft.com/office/drawing/2014/main" id="{BC7477AE-41E8-4B76-9F51-200CFA387C97}"/>
              </a:ext>
            </a:extLst>
          </p:cNvPr>
          <p:cNvCxnSpPr/>
          <p:nvPr/>
        </p:nvCxnSpPr>
        <p:spPr>
          <a:xfrm>
            <a:off x="4526280" y="4724400"/>
            <a:ext cx="384048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78AD262-7E65-45A1-97F3-DD9BB35706A5}"/>
              </a:ext>
            </a:extLst>
          </p:cNvPr>
          <p:cNvCxnSpPr/>
          <p:nvPr/>
        </p:nvCxnSpPr>
        <p:spPr>
          <a:xfrm>
            <a:off x="8366760" y="4953217"/>
            <a:ext cx="2087880" cy="0"/>
          </a:xfrm>
          <a:prstGeom prst="straightConnector1">
            <a:avLst/>
          </a:prstGeom>
          <a:ln w="44450">
            <a:solidFill>
              <a:srgbClr val="1D88E5"/>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E893A1F-979C-4CFC-9CCC-C0944FA39706}"/>
              </a:ext>
            </a:extLst>
          </p:cNvPr>
          <p:cNvSpPr txBox="1"/>
          <p:nvPr/>
        </p:nvSpPr>
        <p:spPr>
          <a:xfrm>
            <a:off x="5489558" y="5090972"/>
            <a:ext cx="1498359" cy="461665"/>
          </a:xfrm>
          <a:prstGeom prst="rect">
            <a:avLst/>
          </a:prstGeom>
          <a:noFill/>
        </p:spPr>
        <p:txBody>
          <a:bodyPr wrap="none" rtlCol="0">
            <a:spAutoFit/>
          </a:bodyPr>
          <a:lstStyle/>
          <a:p>
            <a:pPr defTabSz="914377"/>
            <a:r>
              <a:rPr lang="en-US" sz="2400" dirty="0">
                <a:solidFill>
                  <a:srgbClr val="1D88E5"/>
                </a:solidFill>
                <a:latin typeface="Calibri" panose="020F0502020204030204"/>
              </a:rPr>
              <a:t>Day trader</a:t>
            </a:r>
          </a:p>
        </p:txBody>
      </p:sp>
      <p:sp>
        <p:nvSpPr>
          <p:cNvPr id="54" name="TextBox 53">
            <a:extLst>
              <a:ext uri="{FF2B5EF4-FFF2-40B4-BE49-F238E27FC236}">
                <a16:creationId xmlns:a16="http://schemas.microsoft.com/office/drawing/2014/main" id="{31755AD9-0749-4D34-806B-A643876A9CFC}"/>
              </a:ext>
            </a:extLst>
          </p:cNvPr>
          <p:cNvSpPr txBox="1"/>
          <p:nvPr/>
        </p:nvSpPr>
        <p:spPr>
          <a:xfrm>
            <a:off x="8724872" y="4966544"/>
            <a:ext cx="2492349" cy="461665"/>
          </a:xfrm>
          <a:prstGeom prst="rect">
            <a:avLst/>
          </a:prstGeom>
          <a:noFill/>
        </p:spPr>
        <p:txBody>
          <a:bodyPr wrap="none" rtlCol="0">
            <a:spAutoFit/>
          </a:bodyPr>
          <a:lstStyle/>
          <a:p>
            <a:pPr defTabSz="914377"/>
            <a:r>
              <a:rPr lang="en-US" sz="2400" dirty="0">
                <a:solidFill>
                  <a:srgbClr val="1D88E5"/>
                </a:solidFill>
                <a:latin typeface="Calibri" panose="020F0502020204030204"/>
              </a:rPr>
              <a:t>Open accounts = 1</a:t>
            </a:r>
          </a:p>
        </p:txBody>
      </p:sp>
      <p:cxnSp>
        <p:nvCxnSpPr>
          <p:cNvPr id="55" name="Straight Arrow Connector 54">
            <a:extLst>
              <a:ext uri="{FF2B5EF4-FFF2-40B4-BE49-F238E27FC236}">
                <a16:creationId xmlns:a16="http://schemas.microsoft.com/office/drawing/2014/main" id="{A20E36A3-C679-4B1E-B33D-421750FC9427}"/>
              </a:ext>
            </a:extLst>
          </p:cNvPr>
          <p:cNvCxnSpPr/>
          <p:nvPr/>
        </p:nvCxnSpPr>
        <p:spPr>
          <a:xfrm flipH="1">
            <a:off x="6614160" y="5610914"/>
            <a:ext cx="3840480" cy="0"/>
          </a:xfrm>
          <a:prstGeom prst="straightConnector1">
            <a:avLst/>
          </a:prstGeom>
          <a:ln w="44450">
            <a:solidFill>
              <a:srgbClr val="F7004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F109C52-6D64-40AA-8464-AE542B4C72B7}"/>
                  </a:ext>
                </a:extLst>
              </p:cNvPr>
              <p:cNvSpPr txBox="1"/>
              <p:nvPr/>
            </p:nvSpPr>
            <p:spPr>
              <a:xfrm>
                <a:off x="1236140" y="4800601"/>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b="0" i="1" dirty="0" smtClean="0">
                              <a:latin typeface="Cambria Math" panose="02040503050406030204" pitchFamily="18" charset="0"/>
                              <a:ea typeface="Cambria Math" panose="02040503050406030204" pitchFamily="18" charset="0"/>
                            </a:rPr>
                            <m:t>0</m:t>
                          </m:r>
                        </m:sub>
                      </m:sSub>
                    </m:oMath>
                  </m:oMathPara>
                </a14:m>
                <a:endParaRPr lang="en-US" sz="2400" dirty="0"/>
              </a:p>
            </p:txBody>
          </p:sp>
        </mc:Choice>
        <mc:Fallback xmlns="">
          <p:sp>
            <p:nvSpPr>
              <p:cNvPr id="57" name="TextBox 56">
                <a:extLst>
                  <a:ext uri="{FF2B5EF4-FFF2-40B4-BE49-F238E27FC236}">
                    <a16:creationId xmlns:a16="http://schemas.microsoft.com/office/drawing/2014/main" id="{CF109C52-6D64-40AA-8464-AE542B4C72B7}"/>
                  </a:ext>
                </a:extLst>
              </p:cNvPr>
              <p:cNvSpPr txBox="1">
                <a:spLocks noRot="1" noChangeAspect="1" noMove="1" noResize="1" noEditPoints="1" noAdjustHandles="1" noChangeArrowheads="1" noChangeShapeType="1" noTextEdit="1"/>
              </p:cNvSpPr>
              <p:nvPr/>
            </p:nvSpPr>
            <p:spPr>
              <a:xfrm>
                <a:off x="1236140" y="4800601"/>
                <a:ext cx="769147" cy="369332"/>
              </a:xfrm>
              <a:prstGeom prst="rect">
                <a:avLst/>
              </a:prstGeom>
              <a:blipFill>
                <a:blip r:embed="rId7"/>
                <a:stretch>
                  <a:fillRect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E0442BC1-47FE-4E6F-8D25-924523E0B295}"/>
                  </a:ext>
                </a:extLst>
              </p:cNvPr>
              <p:cNvSpPr txBox="1"/>
              <p:nvPr/>
            </p:nvSpPr>
            <p:spPr>
              <a:xfrm>
                <a:off x="3208042" y="5015902"/>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b="0" i="1" dirty="0" smtClean="0">
                              <a:latin typeface="Cambria Math" panose="02040503050406030204" pitchFamily="18" charset="0"/>
                              <a:ea typeface="Cambria Math" panose="02040503050406030204" pitchFamily="18" charset="0"/>
                            </a:rPr>
                            <m:t>1</m:t>
                          </m:r>
                        </m:sub>
                      </m:sSub>
                    </m:oMath>
                  </m:oMathPara>
                </a14:m>
                <a:endParaRPr lang="en-US" sz="2400" dirty="0"/>
              </a:p>
            </p:txBody>
          </p:sp>
        </mc:Choice>
        <mc:Fallback xmlns="">
          <p:sp>
            <p:nvSpPr>
              <p:cNvPr id="58" name="TextBox 57">
                <a:extLst>
                  <a:ext uri="{FF2B5EF4-FFF2-40B4-BE49-F238E27FC236}">
                    <a16:creationId xmlns:a16="http://schemas.microsoft.com/office/drawing/2014/main" id="{E0442BC1-47FE-4E6F-8D25-924523E0B295}"/>
                  </a:ext>
                </a:extLst>
              </p:cNvPr>
              <p:cNvSpPr txBox="1">
                <a:spLocks noRot="1" noChangeAspect="1" noMove="1" noResize="1" noEditPoints="1" noAdjustHandles="1" noChangeArrowheads="1" noChangeShapeType="1" noTextEdit="1"/>
              </p:cNvSpPr>
              <p:nvPr/>
            </p:nvSpPr>
            <p:spPr>
              <a:xfrm>
                <a:off x="3208042" y="5015902"/>
                <a:ext cx="769147" cy="369332"/>
              </a:xfrm>
              <a:prstGeom prst="rect">
                <a:avLst/>
              </a:prstGeom>
              <a:blipFill>
                <a:blip r:embed="rId8"/>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93A8DF90-95E7-4419-9D3A-01E173C577D4}"/>
                  </a:ext>
                </a:extLst>
              </p:cNvPr>
              <p:cNvSpPr txBox="1"/>
              <p:nvPr/>
            </p:nvSpPr>
            <p:spPr>
              <a:xfrm>
                <a:off x="5926478" y="4764962"/>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b="0" i="1" dirty="0" smtClean="0">
                              <a:latin typeface="Cambria Math" panose="02040503050406030204" pitchFamily="18" charset="0"/>
                              <a:ea typeface="Cambria Math" panose="02040503050406030204" pitchFamily="18" charset="0"/>
                            </a:rPr>
                            <m:t>2</m:t>
                          </m:r>
                        </m:sub>
                      </m:sSub>
                    </m:oMath>
                  </m:oMathPara>
                </a14:m>
                <a:endParaRPr lang="en-US" sz="2400" dirty="0"/>
              </a:p>
            </p:txBody>
          </p:sp>
        </mc:Choice>
        <mc:Fallback xmlns="">
          <p:sp>
            <p:nvSpPr>
              <p:cNvPr id="59" name="TextBox 58">
                <a:extLst>
                  <a:ext uri="{FF2B5EF4-FFF2-40B4-BE49-F238E27FC236}">
                    <a16:creationId xmlns:a16="http://schemas.microsoft.com/office/drawing/2014/main" id="{93A8DF90-95E7-4419-9D3A-01E173C577D4}"/>
                  </a:ext>
                </a:extLst>
              </p:cNvPr>
              <p:cNvSpPr txBox="1">
                <a:spLocks noRot="1" noChangeAspect="1" noMove="1" noResize="1" noEditPoints="1" noAdjustHandles="1" noChangeArrowheads="1" noChangeShapeType="1" noTextEdit="1"/>
              </p:cNvSpPr>
              <p:nvPr/>
            </p:nvSpPr>
            <p:spPr>
              <a:xfrm>
                <a:off x="5926478" y="4764962"/>
                <a:ext cx="769147" cy="369332"/>
              </a:xfrm>
              <a:prstGeom prst="rect">
                <a:avLst/>
              </a:prstGeom>
              <a:blipFill>
                <a:blip r:embed="rId9"/>
                <a:stretch>
                  <a:fillRect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EA899C7-2CB8-469A-BEF6-F29DB9A2074D}"/>
                  </a:ext>
                </a:extLst>
              </p:cNvPr>
              <p:cNvSpPr txBox="1"/>
              <p:nvPr/>
            </p:nvSpPr>
            <p:spPr>
              <a:xfrm>
                <a:off x="9037555" y="4511919"/>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b="0" i="1" dirty="0" smtClean="0">
                              <a:latin typeface="Cambria Math" panose="02040503050406030204" pitchFamily="18" charset="0"/>
                              <a:ea typeface="Cambria Math" panose="02040503050406030204" pitchFamily="18" charset="0"/>
                            </a:rPr>
                            <m:t>3</m:t>
                          </m:r>
                        </m:sub>
                      </m:sSub>
                    </m:oMath>
                  </m:oMathPara>
                </a14:m>
                <a:endParaRPr lang="en-US" sz="2400" dirty="0"/>
              </a:p>
            </p:txBody>
          </p:sp>
        </mc:Choice>
        <mc:Fallback xmlns="">
          <p:sp>
            <p:nvSpPr>
              <p:cNvPr id="60" name="TextBox 59">
                <a:extLst>
                  <a:ext uri="{FF2B5EF4-FFF2-40B4-BE49-F238E27FC236}">
                    <a16:creationId xmlns:a16="http://schemas.microsoft.com/office/drawing/2014/main" id="{8EA899C7-2CB8-469A-BEF6-F29DB9A2074D}"/>
                  </a:ext>
                </a:extLst>
              </p:cNvPr>
              <p:cNvSpPr txBox="1">
                <a:spLocks noRot="1" noChangeAspect="1" noMove="1" noResize="1" noEditPoints="1" noAdjustHandles="1" noChangeArrowheads="1" noChangeShapeType="1" noTextEdit="1"/>
              </p:cNvSpPr>
              <p:nvPr/>
            </p:nvSpPr>
            <p:spPr>
              <a:xfrm>
                <a:off x="9037555" y="4511919"/>
                <a:ext cx="769147" cy="369332"/>
              </a:xfrm>
              <a:prstGeom prst="rect">
                <a:avLst/>
              </a:prstGeom>
              <a:blipFill>
                <a:blip r:embed="rId10"/>
                <a:stretch>
                  <a:fillRect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1AFCF46-E10B-4232-9D45-07B4BCBF1E7C}"/>
                  </a:ext>
                </a:extLst>
              </p:cNvPr>
              <p:cNvSpPr txBox="1"/>
              <p:nvPr/>
            </p:nvSpPr>
            <p:spPr>
              <a:xfrm>
                <a:off x="8109383" y="5133806"/>
                <a:ext cx="7691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b="0" i="1" dirty="0" smtClean="0">
                              <a:latin typeface="Cambria Math" panose="02040503050406030204" pitchFamily="18" charset="0"/>
                              <a:ea typeface="Cambria Math" panose="02040503050406030204" pitchFamily="18" charset="0"/>
                            </a:rPr>
                            <m:t>4</m:t>
                          </m:r>
                        </m:sub>
                      </m:sSub>
                    </m:oMath>
                  </m:oMathPara>
                </a14:m>
                <a:endParaRPr lang="en-US" sz="2400" dirty="0"/>
              </a:p>
            </p:txBody>
          </p:sp>
        </mc:Choice>
        <mc:Fallback xmlns="">
          <p:sp>
            <p:nvSpPr>
              <p:cNvPr id="64" name="TextBox 63">
                <a:extLst>
                  <a:ext uri="{FF2B5EF4-FFF2-40B4-BE49-F238E27FC236}">
                    <a16:creationId xmlns:a16="http://schemas.microsoft.com/office/drawing/2014/main" id="{D1AFCF46-E10B-4232-9D45-07B4BCBF1E7C}"/>
                  </a:ext>
                </a:extLst>
              </p:cNvPr>
              <p:cNvSpPr txBox="1">
                <a:spLocks noRot="1" noChangeAspect="1" noMove="1" noResize="1" noEditPoints="1" noAdjustHandles="1" noChangeArrowheads="1" noChangeShapeType="1" noTextEdit="1"/>
              </p:cNvSpPr>
              <p:nvPr/>
            </p:nvSpPr>
            <p:spPr>
              <a:xfrm>
                <a:off x="8109383" y="5133806"/>
                <a:ext cx="769147" cy="369332"/>
              </a:xfrm>
              <a:prstGeom prst="rect">
                <a:avLst/>
              </a:prstGeom>
              <a:blipFill>
                <a:blip r:embed="rId11"/>
                <a:stretch>
                  <a:fillRect b="-32787"/>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E072E3C8-BB36-42E0-8A5E-1F71E31B62F3}"/>
              </a:ext>
            </a:extLst>
          </p:cNvPr>
          <p:cNvSpPr txBox="1"/>
          <p:nvPr/>
        </p:nvSpPr>
        <p:spPr>
          <a:xfrm>
            <a:off x="7895993" y="5639373"/>
            <a:ext cx="1196161" cy="461665"/>
          </a:xfrm>
          <a:prstGeom prst="rect">
            <a:avLst/>
          </a:prstGeom>
          <a:noFill/>
        </p:spPr>
        <p:txBody>
          <a:bodyPr wrap="none" rtlCol="0">
            <a:spAutoFit/>
          </a:bodyPr>
          <a:lstStyle/>
          <a:p>
            <a:pPr defTabSz="914377"/>
            <a:r>
              <a:rPr lang="en-US" sz="2400" dirty="0">
                <a:solidFill>
                  <a:srgbClr val="F7004B"/>
                </a:solidFill>
                <a:latin typeface="Calibri" panose="020F0502020204030204"/>
              </a:rPr>
              <a:t>Married</a:t>
            </a:r>
          </a:p>
        </p:txBody>
      </p:sp>
      <p:sp>
        <p:nvSpPr>
          <p:cNvPr id="33" name="TextBox 32">
            <a:extLst>
              <a:ext uri="{FF2B5EF4-FFF2-40B4-BE49-F238E27FC236}">
                <a16:creationId xmlns:a16="http://schemas.microsoft.com/office/drawing/2014/main" id="{2C7F3AC0-D143-4405-83E4-A5980B35803B}"/>
              </a:ext>
            </a:extLst>
          </p:cNvPr>
          <p:cNvSpPr txBox="1"/>
          <p:nvPr/>
        </p:nvSpPr>
        <p:spPr>
          <a:xfrm>
            <a:off x="-18411" y="6273225"/>
            <a:ext cx="10797422" cy="584775"/>
          </a:xfrm>
          <a:prstGeom prst="rect">
            <a:avLst/>
          </a:prstGeom>
          <a:noFill/>
          <a:ln w="22225">
            <a:solidFill>
              <a:schemeClr val="tx1"/>
            </a:solidFill>
          </a:ln>
        </p:spPr>
        <p:txBody>
          <a:bodyPr wrap="square" rtlCol="0">
            <a:spAutoFit/>
          </a:bodyPr>
          <a:lstStyle/>
          <a:p>
            <a:r>
              <a:rPr lang="en-US" sz="1600" dirty="0"/>
              <a:t>Scott Lundberg and Su-In Lee. </a:t>
            </a:r>
            <a:r>
              <a:rPr lang="en-US" sz="1600" b="1" dirty="0"/>
              <a:t>A Unified Approach to Interpreting Model Predictions</a:t>
            </a:r>
            <a:r>
              <a:rPr lang="en-US" sz="1600" dirty="0"/>
              <a:t>. </a:t>
            </a:r>
            <a:r>
              <a:rPr lang="en-US" sz="1600" i="1" dirty="0"/>
              <a:t>NIPS (2017)</a:t>
            </a:r>
            <a:r>
              <a:rPr lang="en-US" sz="1600" dirty="0"/>
              <a:t>  </a:t>
            </a:r>
            <a:r>
              <a:rPr lang="en-US" sz="1600" b="1" dirty="0"/>
              <a:t>Oral presentation (top 1%) </a:t>
            </a:r>
            <a:r>
              <a:rPr lang="en-US" sz="1600" i="1" dirty="0"/>
              <a:t>NIPS workshop on Interpretable ML (2016) –</a:t>
            </a:r>
            <a:r>
              <a:rPr lang="en-US" sz="1600" dirty="0"/>
              <a:t> </a:t>
            </a:r>
            <a:r>
              <a:rPr lang="en-US" sz="1600" b="1" dirty="0"/>
              <a:t>Best paper award</a:t>
            </a:r>
            <a:endParaRPr lang="en-US" sz="1600" b="1" i="1" dirty="0"/>
          </a:p>
        </p:txBody>
      </p:sp>
      <p:sp>
        <p:nvSpPr>
          <p:cNvPr id="4" name="Rectangle 3">
            <a:extLst>
              <a:ext uri="{FF2B5EF4-FFF2-40B4-BE49-F238E27FC236}">
                <a16:creationId xmlns:a16="http://schemas.microsoft.com/office/drawing/2014/main" id="{B1A93D72-4CD0-43DF-8DE4-8CC19B2D7A0F}"/>
              </a:ext>
            </a:extLst>
          </p:cNvPr>
          <p:cNvSpPr/>
          <p:nvPr/>
        </p:nvSpPr>
        <p:spPr>
          <a:xfrm>
            <a:off x="1123970" y="2604514"/>
            <a:ext cx="10202398" cy="461665"/>
          </a:xfrm>
          <a:prstGeom prst="rect">
            <a:avLst/>
          </a:prstGeom>
        </p:spPr>
        <p:txBody>
          <a:bodyPr wrap="square">
            <a:spAutoFit/>
          </a:bodyPr>
          <a:lstStyle/>
          <a:p>
            <a:pPr algn="ctr" defTabSz="914377"/>
            <a:r>
              <a:rPr lang="en-US" sz="2400" b="1" dirty="0">
                <a:solidFill>
                  <a:prstClr val="black"/>
                </a:solidFill>
              </a:rPr>
              <a:t>They are the only solution that satisfies three important properties</a:t>
            </a:r>
          </a:p>
        </p:txBody>
      </p:sp>
    </p:spTree>
    <p:extLst>
      <p:ext uri="{BB962C8B-B14F-4D97-AF65-F5344CB8AC3E}">
        <p14:creationId xmlns:p14="http://schemas.microsoft.com/office/powerpoint/2010/main" val="422703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33"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A6F64-D669-402B-B705-A163F0E45A68}"/>
              </a:ext>
            </a:extLst>
          </p:cNvPr>
          <p:cNvSpPr>
            <a:spLocks noGrp="1"/>
          </p:cNvSpPr>
          <p:nvPr>
            <p:ph type="title"/>
          </p:nvPr>
        </p:nvSpPr>
        <p:spPr>
          <a:xfrm>
            <a:off x="379562" y="198154"/>
            <a:ext cx="11691884" cy="1325563"/>
          </a:xfrm>
        </p:spPr>
        <p:txBody>
          <a:bodyPr>
            <a:noAutofit/>
          </a:bodyPr>
          <a:lstStyle/>
          <a:p>
            <a:r>
              <a:rPr lang="en-US" sz="3600" dirty="0"/>
              <a:t>Prescience efficiently computes SHAP values on a prediction made on a single time point for a particular patient.</a:t>
            </a:r>
          </a:p>
        </p:txBody>
      </p:sp>
      <p:sp>
        <p:nvSpPr>
          <p:cNvPr id="3" name="Content Placeholder 2">
            <a:extLst>
              <a:ext uri="{FF2B5EF4-FFF2-40B4-BE49-F238E27FC236}">
                <a16:creationId xmlns:a16="http://schemas.microsoft.com/office/drawing/2014/main" id="{98BBACE7-A7F0-44DC-85DB-7B07714214F4}"/>
              </a:ext>
            </a:extLst>
          </p:cNvPr>
          <p:cNvSpPr>
            <a:spLocks noGrp="1"/>
          </p:cNvSpPr>
          <p:nvPr>
            <p:ph idx="1"/>
          </p:nvPr>
        </p:nvSpPr>
        <p:spPr>
          <a:xfrm>
            <a:off x="379562" y="1825625"/>
            <a:ext cx="11438626" cy="815975"/>
          </a:xfrm>
        </p:spPr>
        <p:txBody>
          <a:bodyPr/>
          <a:lstStyle/>
          <a:p>
            <a:endParaRPr lang="en-US" dirty="0"/>
          </a:p>
        </p:txBody>
      </p:sp>
      <p:pic>
        <p:nvPicPr>
          <p:cNvPr id="4" name="Picture 3">
            <a:extLst>
              <a:ext uri="{FF2B5EF4-FFF2-40B4-BE49-F238E27FC236}">
                <a16:creationId xmlns:a16="http://schemas.microsoft.com/office/drawing/2014/main" id="{94208D40-714C-4F1D-BC5E-3A849587DAD4}"/>
              </a:ext>
            </a:extLst>
          </p:cNvPr>
          <p:cNvPicPr>
            <a:picLocks noChangeAspect="1"/>
          </p:cNvPicPr>
          <p:nvPr/>
        </p:nvPicPr>
        <p:blipFill rotWithShape="1">
          <a:blip r:embed="rId3"/>
          <a:srcRect b="62418"/>
          <a:stretch/>
        </p:blipFill>
        <p:spPr>
          <a:xfrm>
            <a:off x="0" y="1818157"/>
            <a:ext cx="12192000" cy="1720266"/>
          </a:xfrm>
          <a:prstGeom prst="rect">
            <a:avLst/>
          </a:prstGeom>
        </p:spPr>
      </p:pic>
      <p:pic>
        <p:nvPicPr>
          <p:cNvPr id="5" name="Picture 4">
            <a:extLst>
              <a:ext uri="{FF2B5EF4-FFF2-40B4-BE49-F238E27FC236}">
                <a16:creationId xmlns:a16="http://schemas.microsoft.com/office/drawing/2014/main" id="{7A49ADCC-AE0A-471D-94BD-579CEAF79F68}"/>
              </a:ext>
            </a:extLst>
          </p:cNvPr>
          <p:cNvPicPr>
            <a:picLocks noChangeAspect="1"/>
          </p:cNvPicPr>
          <p:nvPr/>
        </p:nvPicPr>
        <p:blipFill rotWithShape="1">
          <a:blip r:embed="rId3"/>
          <a:srcRect t="39027"/>
          <a:stretch/>
        </p:blipFill>
        <p:spPr>
          <a:xfrm>
            <a:off x="2" y="3879574"/>
            <a:ext cx="12192000" cy="2790940"/>
          </a:xfrm>
          <a:prstGeom prst="rect">
            <a:avLst/>
          </a:prstGeom>
        </p:spPr>
      </p:pic>
      <p:sp>
        <p:nvSpPr>
          <p:cNvPr id="6" name="Slide Number Placeholder 5">
            <a:extLst>
              <a:ext uri="{FF2B5EF4-FFF2-40B4-BE49-F238E27FC236}">
                <a16:creationId xmlns:a16="http://schemas.microsoft.com/office/drawing/2014/main" id="{BE7616A5-526A-4A7B-84AE-B6C199FFF485}"/>
              </a:ext>
            </a:extLst>
          </p:cNvPr>
          <p:cNvSpPr>
            <a:spLocks noGrp="1"/>
          </p:cNvSpPr>
          <p:nvPr>
            <p:ph type="sldNum" sz="quarter" idx="12"/>
          </p:nvPr>
        </p:nvSpPr>
        <p:spPr/>
        <p:txBody>
          <a:bodyPr/>
          <a:lstStyle/>
          <a:p>
            <a:fld id="{76658A31-00D4-4EFC-96AA-E8BB8AAE03A4}" type="slidenum">
              <a:rPr lang="en-US" smtClean="0"/>
              <a:t>15</a:t>
            </a:fld>
            <a:endParaRPr lang="en-US"/>
          </a:p>
        </p:txBody>
      </p:sp>
      <p:pic>
        <p:nvPicPr>
          <p:cNvPr id="7" name="Picture 6">
            <a:extLst>
              <a:ext uri="{FF2B5EF4-FFF2-40B4-BE49-F238E27FC236}">
                <a16:creationId xmlns:a16="http://schemas.microsoft.com/office/drawing/2014/main" id="{B7EF1185-78BB-4CFF-859B-F97412465F3E}"/>
              </a:ext>
            </a:extLst>
          </p:cNvPr>
          <p:cNvPicPr>
            <a:picLocks noChangeAspect="1"/>
          </p:cNvPicPr>
          <p:nvPr/>
        </p:nvPicPr>
        <p:blipFill rotWithShape="1">
          <a:blip r:embed="rId4">
            <a:extLst>
              <a:ext uri="{28A0092B-C50C-407E-A947-70E740481C1C}">
                <a14:useLocalDpi xmlns:a14="http://schemas.microsoft.com/office/drawing/2010/main" val="0"/>
              </a:ext>
            </a:extLst>
          </a:blip>
          <a:srcRect l="51205" t="6542" r="30106" b="56126"/>
          <a:stretch/>
        </p:blipFill>
        <p:spPr>
          <a:xfrm>
            <a:off x="11307280" y="60240"/>
            <a:ext cx="823977" cy="1097281"/>
          </a:xfrm>
          <a:prstGeom prst="rect">
            <a:avLst/>
          </a:prstGeom>
          <a:ln w="22225">
            <a:solidFill>
              <a:schemeClr val="tx1"/>
            </a:solidFill>
          </a:ln>
        </p:spPr>
      </p:pic>
      <p:sp>
        <p:nvSpPr>
          <p:cNvPr id="8" name="TextBox 7">
            <a:extLst>
              <a:ext uri="{FF2B5EF4-FFF2-40B4-BE49-F238E27FC236}">
                <a16:creationId xmlns:a16="http://schemas.microsoft.com/office/drawing/2014/main" id="{0572A2C9-5B24-4D0B-A6AF-9BC4CE906E67}"/>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a:solidFill>
                  <a:prstClr val="black"/>
                </a:solidFill>
                <a:cs typeface="Arial"/>
                <a:sym typeface="Arial"/>
              </a:rPr>
              <a:t>Scott</a:t>
            </a:r>
          </a:p>
        </p:txBody>
      </p:sp>
      <p:sp>
        <p:nvSpPr>
          <p:cNvPr id="9" name="Rectangle 8">
            <a:extLst>
              <a:ext uri="{FF2B5EF4-FFF2-40B4-BE49-F238E27FC236}">
                <a16:creationId xmlns:a16="http://schemas.microsoft.com/office/drawing/2014/main" id="{E8C5ADF1-FAB9-450E-883D-A670247637CC}"/>
              </a:ext>
            </a:extLst>
          </p:cNvPr>
          <p:cNvSpPr/>
          <p:nvPr/>
        </p:nvSpPr>
        <p:spPr>
          <a:xfrm>
            <a:off x="50800" y="1873250"/>
            <a:ext cx="24765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94679F-4D0D-4006-9E79-125DA94CCDEE}"/>
              </a:ext>
            </a:extLst>
          </p:cNvPr>
          <p:cNvSpPr/>
          <p:nvPr/>
        </p:nvSpPr>
        <p:spPr>
          <a:xfrm>
            <a:off x="76200" y="3824909"/>
            <a:ext cx="400050" cy="323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14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049D254-58E2-4676-A234-4E29F6B7C318}"/>
              </a:ext>
            </a:extLst>
          </p:cNvPr>
          <p:cNvGrpSpPr/>
          <p:nvPr/>
        </p:nvGrpSpPr>
        <p:grpSpPr>
          <a:xfrm>
            <a:off x="6321496" y="1691377"/>
            <a:ext cx="5791200" cy="5102261"/>
            <a:chOff x="6321496" y="1691377"/>
            <a:chExt cx="5791200" cy="5102261"/>
          </a:xfrm>
        </p:grpSpPr>
        <p:pic>
          <p:nvPicPr>
            <p:cNvPr id="4" name="Picture 3">
              <a:extLst>
                <a:ext uri="{FF2B5EF4-FFF2-40B4-BE49-F238E27FC236}">
                  <a16:creationId xmlns:a16="http://schemas.microsoft.com/office/drawing/2014/main" id="{D24040AE-D44B-41FF-A46A-3B5FF33A39DF}"/>
                </a:ext>
              </a:extLst>
            </p:cNvPr>
            <p:cNvPicPr>
              <a:picLocks noChangeAspect="1"/>
            </p:cNvPicPr>
            <p:nvPr/>
          </p:nvPicPr>
          <p:blipFill rotWithShape="1">
            <a:blip r:embed="rId3"/>
            <a:srcRect l="52500"/>
            <a:stretch/>
          </p:blipFill>
          <p:spPr>
            <a:xfrm>
              <a:off x="6321496" y="1691377"/>
              <a:ext cx="5791200" cy="5102261"/>
            </a:xfrm>
            <a:prstGeom prst="rect">
              <a:avLst/>
            </a:prstGeom>
          </p:spPr>
        </p:pic>
        <p:pic>
          <p:nvPicPr>
            <p:cNvPr id="17" name="Picture 16">
              <a:extLst>
                <a:ext uri="{FF2B5EF4-FFF2-40B4-BE49-F238E27FC236}">
                  <a16:creationId xmlns:a16="http://schemas.microsoft.com/office/drawing/2014/main" id="{0793D501-28BB-40AC-9C46-646EC74293C1}"/>
                </a:ext>
              </a:extLst>
            </p:cNvPr>
            <p:cNvPicPr>
              <a:picLocks noChangeAspect="1"/>
            </p:cNvPicPr>
            <p:nvPr/>
          </p:nvPicPr>
          <p:blipFill rotWithShape="1">
            <a:blip r:embed="rId4"/>
            <a:srcRect l="71700" t="68278" r="2939" b="20212"/>
            <a:stretch/>
          </p:blipFill>
          <p:spPr>
            <a:xfrm>
              <a:off x="8664299" y="5166623"/>
              <a:ext cx="3097396" cy="586835"/>
            </a:xfrm>
            <a:prstGeom prst="rect">
              <a:avLst/>
            </a:prstGeom>
          </p:spPr>
        </p:pic>
      </p:grpSp>
      <p:sp>
        <p:nvSpPr>
          <p:cNvPr id="2" name="Title 1">
            <a:extLst>
              <a:ext uri="{FF2B5EF4-FFF2-40B4-BE49-F238E27FC236}">
                <a16:creationId xmlns:a16="http://schemas.microsoft.com/office/drawing/2014/main" id="{4CEA6F64-D669-402B-B705-A163F0E45A68}"/>
              </a:ext>
            </a:extLst>
          </p:cNvPr>
          <p:cNvSpPr>
            <a:spLocks noGrp="1"/>
          </p:cNvSpPr>
          <p:nvPr>
            <p:ph type="title"/>
          </p:nvPr>
        </p:nvSpPr>
        <p:spPr>
          <a:xfrm>
            <a:off x="379561" y="198154"/>
            <a:ext cx="9225615" cy="1325563"/>
          </a:xfrm>
        </p:spPr>
        <p:txBody>
          <a:bodyPr>
            <a:noAutofit/>
          </a:bodyPr>
          <a:lstStyle/>
          <a:p>
            <a:r>
              <a:rPr lang="en-US" dirty="0"/>
              <a:t>Prescience improves anesthesiologist’s ability to predict hypoxemia</a:t>
            </a:r>
          </a:p>
        </p:txBody>
      </p:sp>
      <p:cxnSp>
        <p:nvCxnSpPr>
          <p:cNvPr id="5" name="Straight Arrow Connector 4">
            <a:extLst>
              <a:ext uri="{FF2B5EF4-FFF2-40B4-BE49-F238E27FC236}">
                <a16:creationId xmlns:a16="http://schemas.microsoft.com/office/drawing/2014/main" id="{805E921E-3239-4612-9A25-151A164624D1}"/>
              </a:ext>
            </a:extLst>
          </p:cNvPr>
          <p:cNvCxnSpPr>
            <a:cxnSpLocks/>
          </p:cNvCxnSpPr>
          <p:nvPr/>
        </p:nvCxnSpPr>
        <p:spPr>
          <a:xfrm flipH="1">
            <a:off x="7075899" y="4949845"/>
            <a:ext cx="420624" cy="0"/>
          </a:xfrm>
          <a:prstGeom prst="straightConnector1">
            <a:avLst/>
          </a:prstGeom>
          <a:ln w="19050">
            <a:solidFill>
              <a:srgbClr val="FF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4142242-0B6B-46FA-BB57-D8583D269E9A}"/>
              </a:ext>
            </a:extLst>
          </p:cNvPr>
          <p:cNvCxnSpPr>
            <a:cxnSpLocks/>
          </p:cNvCxnSpPr>
          <p:nvPr/>
        </p:nvCxnSpPr>
        <p:spPr>
          <a:xfrm>
            <a:off x="7481690" y="4945053"/>
            <a:ext cx="0" cy="1243584"/>
          </a:xfrm>
          <a:prstGeom prst="straightConnector1">
            <a:avLst/>
          </a:prstGeom>
          <a:ln w="19050">
            <a:solidFill>
              <a:srgbClr val="FF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F7F752C-5B82-4EA0-AD98-949F0D325250}"/>
              </a:ext>
            </a:extLst>
          </p:cNvPr>
          <p:cNvCxnSpPr>
            <a:cxnSpLocks/>
          </p:cNvCxnSpPr>
          <p:nvPr/>
        </p:nvCxnSpPr>
        <p:spPr>
          <a:xfrm flipH="1">
            <a:off x="7075899" y="5627423"/>
            <a:ext cx="420624" cy="0"/>
          </a:xfrm>
          <a:prstGeom prst="straightConnector1">
            <a:avLst/>
          </a:prstGeom>
          <a:ln w="19050">
            <a:solidFill>
              <a:srgbClr val="FF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 name="Speech Bubble: Rectangle 21">
            <a:extLst>
              <a:ext uri="{FF2B5EF4-FFF2-40B4-BE49-F238E27FC236}">
                <a16:creationId xmlns:a16="http://schemas.microsoft.com/office/drawing/2014/main" id="{804F4E92-7BF1-4766-99DB-4E5249E1866D}"/>
              </a:ext>
            </a:extLst>
          </p:cNvPr>
          <p:cNvSpPr/>
          <p:nvPr/>
        </p:nvSpPr>
        <p:spPr>
          <a:xfrm>
            <a:off x="8504032" y="3908516"/>
            <a:ext cx="3456264" cy="1194681"/>
          </a:xfrm>
          <a:prstGeom prst="wedgeRectCallout">
            <a:avLst>
              <a:gd name="adj1" fmla="val -78154"/>
              <a:gd name="adj2" fmla="val 75163"/>
            </a:avLst>
          </a:prstGeom>
          <a:solidFill>
            <a:schemeClr val="bg1"/>
          </a:solidFill>
          <a:ln w="317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anesthesiologists currently anticipate 15% of events, then with Prescience assistance they could anticipate 31% of events </a:t>
            </a:r>
          </a:p>
        </p:txBody>
      </p:sp>
      <p:sp>
        <p:nvSpPr>
          <p:cNvPr id="9" name="Rectangle 8"/>
          <p:cNvSpPr/>
          <p:nvPr/>
        </p:nvSpPr>
        <p:spPr>
          <a:xfrm>
            <a:off x="6132783" y="1672871"/>
            <a:ext cx="464604" cy="5886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BD6A238-3F90-4B36-B792-BCA42C55BD6B}"/>
              </a:ext>
            </a:extLst>
          </p:cNvPr>
          <p:cNvSpPr>
            <a:spLocks noGrp="1"/>
          </p:cNvSpPr>
          <p:nvPr>
            <p:ph type="sldNum" sz="quarter" idx="12"/>
          </p:nvPr>
        </p:nvSpPr>
        <p:spPr/>
        <p:txBody>
          <a:bodyPr/>
          <a:lstStyle/>
          <a:p>
            <a:fld id="{76658A31-00D4-4EFC-96AA-E8BB8AAE03A4}" type="slidenum">
              <a:rPr lang="en-US" smtClean="0"/>
              <a:t>16</a:t>
            </a:fld>
            <a:endParaRPr lang="en-US"/>
          </a:p>
        </p:txBody>
      </p:sp>
      <p:pic>
        <p:nvPicPr>
          <p:cNvPr id="19" name="Picture 18">
            <a:extLst>
              <a:ext uri="{FF2B5EF4-FFF2-40B4-BE49-F238E27FC236}">
                <a16:creationId xmlns:a16="http://schemas.microsoft.com/office/drawing/2014/main" id="{66863310-90DD-4ABD-85FC-DB67167858BA}"/>
              </a:ext>
            </a:extLst>
          </p:cNvPr>
          <p:cNvPicPr>
            <a:picLocks noChangeAspect="1"/>
          </p:cNvPicPr>
          <p:nvPr/>
        </p:nvPicPr>
        <p:blipFill rotWithShape="1">
          <a:blip r:embed="rId5">
            <a:extLst>
              <a:ext uri="{28A0092B-C50C-407E-A947-70E740481C1C}">
                <a14:useLocalDpi xmlns:a14="http://schemas.microsoft.com/office/drawing/2010/main" val="0"/>
              </a:ext>
            </a:extLst>
          </a:blip>
          <a:srcRect l="51205" t="6542" r="30106" b="56126"/>
          <a:stretch/>
        </p:blipFill>
        <p:spPr>
          <a:xfrm>
            <a:off x="11307280" y="60240"/>
            <a:ext cx="823977" cy="1097281"/>
          </a:xfrm>
          <a:prstGeom prst="rect">
            <a:avLst/>
          </a:prstGeom>
          <a:ln w="22225">
            <a:solidFill>
              <a:schemeClr val="tx1"/>
            </a:solidFill>
          </a:ln>
        </p:spPr>
      </p:pic>
      <p:sp>
        <p:nvSpPr>
          <p:cNvPr id="20" name="TextBox 19">
            <a:extLst>
              <a:ext uri="{FF2B5EF4-FFF2-40B4-BE49-F238E27FC236}">
                <a16:creationId xmlns:a16="http://schemas.microsoft.com/office/drawing/2014/main" id="{8928CBF0-8354-4255-B7A3-BF684EFDDB62}"/>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a:solidFill>
                  <a:prstClr val="black"/>
                </a:solidFill>
                <a:cs typeface="Arial"/>
                <a:sym typeface="Arial"/>
              </a:rPr>
              <a:t>Scott</a:t>
            </a:r>
          </a:p>
        </p:txBody>
      </p:sp>
      <p:sp>
        <p:nvSpPr>
          <p:cNvPr id="10" name="Content Placeholder 9"/>
          <p:cNvSpPr>
            <a:spLocks noGrp="1"/>
          </p:cNvSpPr>
          <p:nvPr>
            <p:ph idx="1"/>
          </p:nvPr>
        </p:nvSpPr>
        <p:spPr>
          <a:xfrm>
            <a:off x="379562" y="1825626"/>
            <a:ext cx="5941934" cy="2389323"/>
          </a:xfrm>
        </p:spPr>
        <p:txBody>
          <a:bodyPr>
            <a:normAutofit fontScale="77500" lnSpcReduction="20000"/>
          </a:bodyPr>
          <a:lstStyle/>
          <a:p>
            <a:pPr>
              <a:lnSpc>
                <a:spcPct val="120000"/>
              </a:lnSpc>
            </a:pPr>
            <a:r>
              <a:rPr lang="en-US" dirty="0"/>
              <a:t>We replayed prerecorded surgery data in a web-based visualization to 5 anesthesiologists.</a:t>
            </a:r>
          </a:p>
          <a:p>
            <a:pPr>
              <a:lnSpc>
                <a:spcPct val="120000"/>
              </a:lnSpc>
            </a:pPr>
            <a:r>
              <a:rPr lang="en-US" dirty="0"/>
              <a:t>Each anesthesiologist provided a relative risk of hypoxemia for ~270 cases </a:t>
            </a:r>
            <a:r>
              <a:rPr lang="en-US" b="1" dirty="0">
                <a:solidFill>
                  <a:srgbClr val="00FF00"/>
                </a:solidFill>
              </a:rPr>
              <a:t>without</a:t>
            </a:r>
            <a:r>
              <a:rPr lang="en-US" dirty="0"/>
              <a:t> or </a:t>
            </a:r>
            <a:r>
              <a:rPr lang="en-US" b="1" dirty="0">
                <a:solidFill>
                  <a:srgbClr val="000099"/>
                </a:solidFill>
              </a:rPr>
              <a:t>with</a:t>
            </a:r>
            <a:r>
              <a:rPr lang="en-US" dirty="0"/>
              <a:t> the aid of Prescience.</a:t>
            </a:r>
          </a:p>
        </p:txBody>
      </p:sp>
      <p:grpSp>
        <p:nvGrpSpPr>
          <p:cNvPr id="14" name="Group 13">
            <a:extLst>
              <a:ext uri="{FF2B5EF4-FFF2-40B4-BE49-F238E27FC236}">
                <a16:creationId xmlns:a16="http://schemas.microsoft.com/office/drawing/2014/main" id="{69ACF87C-6FDF-4CC5-BAD3-DF37A36601EB}"/>
              </a:ext>
            </a:extLst>
          </p:cNvPr>
          <p:cNvGrpSpPr/>
          <p:nvPr/>
        </p:nvGrpSpPr>
        <p:grpSpPr>
          <a:xfrm>
            <a:off x="1172081" y="4214944"/>
            <a:ext cx="4354646" cy="2486297"/>
            <a:chOff x="1149221" y="4275904"/>
            <a:chExt cx="4354646" cy="2486297"/>
          </a:xfrm>
        </p:grpSpPr>
        <p:pic>
          <p:nvPicPr>
            <p:cNvPr id="11" name="Picture 10">
              <a:extLst>
                <a:ext uri="{FF2B5EF4-FFF2-40B4-BE49-F238E27FC236}">
                  <a16:creationId xmlns:a16="http://schemas.microsoft.com/office/drawing/2014/main" id="{D0E78438-4B30-4919-B5C7-8C5A7B71FAF2}"/>
                </a:ext>
              </a:extLst>
            </p:cNvPr>
            <p:cNvPicPr>
              <a:picLocks noChangeAspect="1"/>
            </p:cNvPicPr>
            <p:nvPr/>
          </p:nvPicPr>
          <p:blipFill>
            <a:blip r:embed="rId6"/>
            <a:stretch>
              <a:fillRect/>
            </a:stretch>
          </p:blipFill>
          <p:spPr>
            <a:xfrm>
              <a:off x="1149221" y="4275904"/>
              <a:ext cx="4354646" cy="2486297"/>
            </a:xfrm>
            <a:prstGeom prst="rect">
              <a:avLst/>
            </a:prstGeom>
          </p:spPr>
        </p:pic>
        <p:pic>
          <p:nvPicPr>
            <p:cNvPr id="23" name="Picture 22">
              <a:extLst>
                <a:ext uri="{FF2B5EF4-FFF2-40B4-BE49-F238E27FC236}">
                  <a16:creationId xmlns:a16="http://schemas.microsoft.com/office/drawing/2014/main" id="{B5F21AAF-986C-4944-92BC-88CEF6694A82}"/>
                </a:ext>
              </a:extLst>
            </p:cNvPr>
            <p:cNvPicPr>
              <a:picLocks noChangeAspect="1"/>
            </p:cNvPicPr>
            <p:nvPr/>
          </p:nvPicPr>
          <p:blipFill rotWithShape="1">
            <a:blip r:embed="rId7"/>
            <a:srcRect l="8567" t="1855" b="63724"/>
            <a:stretch/>
          </p:blipFill>
          <p:spPr>
            <a:xfrm>
              <a:off x="1781626" y="5331091"/>
              <a:ext cx="2639213" cy="373021"/>
            </a:xfrm>
            <a:prstGeom prst="rect">
              <a:avLst/>
            </a:prstGeom>
          </p:spPr>
        </p:pic>
      </p:grpSp>
      <p:sp>
        <p:nvSpPr>
          <p:cNvPr id="12" name="Rectangle 11">
            <a:extLst>
              <a:ext uri="{FF2B5EF4-FFF2-40B4-BE49-F238E27FC236}">
                <a16:creationId xmlns:a16="http://schemas.microsoft.com/office/drawing/2014/main" id="{7BA02A1F-E2DD-437E-A8B7-76524F5F027B}"/>
              </a:ext>
            </a:extLst>
          </p:cNvPr>
          <p:cNvSpPr/>
          <p:nvPr/>
        </p:nvSpPr>
        <p:spPr>
          <a:xfrm>
            <a:off x="1076600" y="4127859"/>
            <a:ext cx="4572000" cy="1088576"/>
          </a:xfrm>
          <a:prstGeom prst="rect">
            <a:avLst/>
          </a:prstGeom>
          <a:noFill/>
          <a:ln w="22225">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805014-489C-4C90-B736-93184A1A8FBB}"/>
              </a:ext>
            </a:extLst>
          </p:cNvPr>
          <p:cNvSpPr/>
          <p:nvPr/>
        </p:nvSpPr>
        <p:spPr>
          <a:xfrm>
            <a:off x="1145234" y="4058190"/>
            <a:ext cx="4655766" cy="2674488"/>
          </a:xfrm>
          <a:prstGeom prst="rect">
            <a:avLst/>
          </a:prstGeom>
          <a:noFill/>
          <a:ln w="22225">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05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right)">
                                      <p:cBhvr>
                                        <p:cTn id="26" dur="500"/>
                                        <p:tgtEl>
                                          <p:spTgt spid="5"/>
                                        </p:tgtEl>
                                      </p:cBhvr>
                                    </p:animEffect>
                                  </p:childTnLst>
                                </p:cTn>
                              </p:par>
                              <p:par>
                                <p:cTn id="27" presetID="22" presetClass="entr" presetSubtype="2"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right)">
                                      <p:cBhvr>
                                        <p:cTn id="29" dur="500"/>
                                        <p:tgtEl>
                                          <p:spTgt spid="7"/>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uiExpand="1" build="p"/>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66775-CF6F-4DC9-9F2F-B64689A13A71}"/>
              </a:ext>
            </a:extLst>
          </p:cNvPr>
          <p:cNvSpPr>
            <a:spLocks noGrp="1"/>
          </p:cNvSpPr>
          <p:nvPr>
            <p:ph type="title"/>
          </p:nvPr>
        </p:nvSpPr>
        <p:spPr>
          <a:xfrm>
            <a:off x="379561" y="198154"/>
            <a:ext cx="10569385" cy="1325563"/>
          </a:xfrm>
        </p:spPr>
        <p:txBody>
          <a:bodyPr>
            <a:normAutofit fontScale="90000"/>
          </a:bodyPr>
          <a:lstStyle/>
          <a:p>
            <a:r>
              <a:rPr lang="en-US" dirty="0"/>
              <a:t>Prescience improves anesthesiologist’s ability to predict hypoxemia</a:t>
            </a:r>
          </a:p>
        </p:txBody>
      </p:sp>
      <p:pic>
        <p:nvPicPr>
          <p:cNvPr id="5" name="Picture 4">
            <a:extLst>
              <a:ext uri="{FF2B5EF4-FFF2-40B4-BE49-F238E27FC236}">
                <a16:creationId xmlns:a16="http://schemas.microsoft.com/office/drawing/2014/main" id="{62C75D95-CD25-48F9-9BC2-5D647DCC80CB}"/>
              </a:ext>
            </a:extLst>
          </p:cNvPr>
          <p:cNvPicPr>
            <a:picLocks noChangeAspect="1"/>
          </p:cNvPicPr>
          <p:nvPr/>
        </p:nvPicPr>
        <p:blipFill rotWithShape="1">
          <a:blip r:embed="rId3"/>
          <a:srcRect l="52322"/>
          <a:stretch/>
        </p:blipFill>
        <p:spPr>
          <a:xfrm>
            <a:off x="6297382" y="1685601"/>
            <a:ext cx="5823182" cy="5098294"/>
          </a:xfrm>
          <a:prstGeom prst="rect">
            <a:avLst/>
          </a:prstGeom>
        </p:spPr>
      </p:pic>
      <p:sp>
        <p:nvSpPr>
          <p:cNvPr id="6" name="Rectangle 5"/>
          <p:cNvSpPr/>
          <p:nvPr/>
        </p:nvSpPr>
        <p:spPr>
          <a:xfrm>
            <a:off x="6163757" y="1641892"/>
            <a:ext cx="464604" cy="5886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Content Placeholder 9"/>
          <p:cNvSpPr>
            <a:spLocks noGrp="1"/>
          </p:cNvSpPr>
          <p:nvPr>
            <p:ph idx="1"/>
          </p:nvPr>
        </p:nvSpPr>
        <p:spPr>
          <a:xfrm>
            <a:off x="379562" y="1825626"/>
            <a:ext cx="5596695" cy="1692274"/>
          </a:xfrm>
        </p:spPr>
        <p:txBody>
          <a:bodyPr>
            <a:normAutofit/>
          </a:bodyPr>
          <a:lstStyle/>
          <a:p>
            <a:pPr>
              <a:lnSpc>
                <a:spcPct val="120000"/>
              </a:lnSpc>
            </a:pPr>
            <a:r>
              <a:rPr lang="en-US" dirty="0"/>
              <a:t>What if we just let Prescience predict the hypoxemia risk?</a:t>
            </a:r>
          </a:p>
        </p:txBody>
      </p:sp>
      <p:cxnSp>
        <p:nvCxnSpPr>
          <p:cNvPr id="15" name="Straight Arrow Connector 14">
            <a:extLst>
              <a:ext uri="{FF2B5EF4-FFF2-40B4-BE49-F238E27FC236}">
                <a16:creationId xmlns:a16="http://schemas.microsoft.com/office/drawing/2014/main" id="{A4A90290-D014-4F7A-B1A7-6EEF7455592B}"/>
              </a:ext>
            </a:extLst>
          </p:cNvPr>
          <p:cNvCxnSpPr>
            <a:cxnSpLocks/>
          </p:cNvCxnSpPr>
          <p:nvPr/>
        </p:nvCxnSpPr>
        <p:spPr>
          <a:xfrm flipH="1">
            <a:off x="7075899" y="4486260"/>
            <a:ext cx="420624" cy="0"/>
          </a:xfrm>
          <a:prstGeom prst="straightConnector1">
            <a:avLst/>
          </a:prstGeom>
          <a:ln w="19050">
            <a:solidFill>
              <a:srgbClr val="FF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EA7F79-B854-400F-942B-0A158B951A0F}"/>
              </a:ext>
            </a:extLst>
          </p:cNvPr>
          <p:cNvCxnSpPr>
            <a:cxnSpLocks/>
          </p:cNvCxnSpPr>
          <p:nvPr/>
        </p:nvCxnSpPr>
        <p:spPr>
          <a:xfrm>
            <a:off x="7481690" y="4472685"/>
            <a:ext cx="0" cy="1737360"/>
          </a:xfrm>
          <a:prstGeom prst="straightConnector1">
            <a:avLst/>
          </a:prstGeom>
          <a:ln w="19050">
            <a:solidFill>
              <a:srgbClr val="FF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212D5C0-1DD6-41F0-BA86-94C5242CB559}"/>
              </a:ext>
            </a:extLst>
          </p:cNvPr>
          <p:cNvCxnSpPr>
            <a:cxnSpLocks/>
          </p:cNvCxnSpPr>
          <p:nvPr/>
        </p:nvCxnSpPr>
        <p:spPr>
          <a:xfrm flipH="1">
            <a:off x="7075899" y="5627423"/>
            <a:ext cx="420624" cy="0"/>
          </a:xfrm>
          <a:prstGeom prst="straightConnector1">
            <a:avLst/>
          </a:prstGeom>
          <a:ln w="19050">
            <a:solidFill>
              <a:srgbClr val="FF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8" name="Speech Bubble: Rectangle 21">
            <a:extLst>
              <a:ext uri="{FF2B5EF4-FFF2-40B4-BE49-F238E27FC236}">
                <a16:creationId xmlns:a16="http://schemas.microsoft.com/office/drawing/2014/main" id="{31332084-085B-4E73-9543-1AD23165BB5E}"/>
              </a:ext>
            </a:extLst>
          </p:cNvPr>
          <p:cNvSpPr/>
          <p:nvPr/>
        </p:nvSpPr>
        <p:spPr>
          <a:xfrm>
            <a:off x="8504032" y="3908516"/>
            <a:ext cx="3456264" cy="1194681"/>
          </a:xfrm>
          <a:prstGeom prst="wedgeRectCallout">
            <a:avLst>
              <a:gd name="adj1" fmla="val -78154"/>
              <a:gd name="adj2" fmla="val 75163"/>
            </a:avLst>
          </a:prstGeom>
          <a:solidFill>
            <a:schemeClr val="bg1"/>
          </a:solidFill>
          <a:ln w="317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If anesthesiologists currently anticipate 15% of events, then </a:t>
            </a:r>
            <a:r>
              <a:rPr lang="en-US" dirty="0">
                <a:solidFill>
                  <a:srgbClr val="FF0000"/>
                </a:solidFill>
              </a:rPr>
              <a:t>Prescience alone could anticipate 43% of events </a:t>
            </a:r>
          </a:p>
        </p:txBody>
      </p:sp>
      <p:cxnSp>
        <p:nvCxnSpPr>
          <p:cNvPr id="20" name="Straight Arrow Connector 19">
            <a:extLst>
              <a:ext uri="{FF2B5EF4-FFF2-40B4-BE49-F238E27FC236}">
                <a16:creationId xmlns:a16="http://schemas.microsoft.com/office/drawing/2014/main" id="{92282819-D898-4B95-AC74-443238F4DD78}"/>
              </a:ext>
            </a:extLst>
          </p:cNvPr>
          <p:cNvCxnSpPr>
            <a:cxnSpLocks/>
          </p:cNvCxnSpPr>
          <p:nvPr/>
        </p:nvCxnSpPr>
        <p:spPr>
          <a:xfrm flipH="1">
            <a:off x="7075899" y="4975972"/>
            <a:ext cx="420624" cy="0"/>
          </a:xfrm>
          <a:prstGeom prst="straightConnector1">
            <a:avLst/>
          </a:prstGeom>
          <a:ln w="19050">
            <a:solidFill>
              <a:srgbClr val="FF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C0B8E586-3FAA-4DEC-BA79-290DC3E050E2}"/>
              </a:ext>
            </a:extLst>
          </p:cNvPr>
          <p:cNvSpPr>
            <a:spLocks noGrp="1"/>
          </p:cNvSpPr>
          <p:nvPr>
            <p:ph type="sldNum" sz="quarter" idx="12"/>
          </p:nvPr>
        </p:nvSpPr>
        <p:spPr/>
        <p:txBody>
          <a:bodyPr/>
          <a:lstStyle/>
          <a:p>
            <a:fld id="{76658A31-00D4-4EFC-96AA-E8BB8AAE03A4}" type="slidenum">
              <a:rPr lang="en-US" smtClean="0"/>
              <a:t>17</a:t>
            </a:fld>
            <a:endParaRPr lang="en-US"/>
          </a:p>
        </p:txBody>
      </p:sp>
      <p:pic>
        <p:nvPicPr>
          <p:cNvPr id="22" name="Picture 21">
            <a:extLst>
              <a:ext uri="{FF2B5EF4-FFF2-40B4-BE49-F238E27FC236}">
                <a16:creationId xmlns:a16="http://schemas.microsoft.com/office/drawing/2014/main" id="{D2F977BB-9530-450E-9670-EB00BB2D208A}"/>
              </a:ext>
            </a:extLst>
          </p:cNvPr>
          <p:cNvPicPr>
            <a:picLocks noChangeAspect="1"/>
          </p:cNvPicPr>
          <p:nvPr/>
        </p:nvPicPr>
        <p:blipFill rotWithShape="1">
          <a:blip r:embed="rId4">
            <a:extLst>
              <a:ext uri="{28A0092B-C50C-407E-A947-70E740481C1C}">
                <a14:useLocalDpi xmlns:a14="http://schemas.microsoft.com/office/drawing/2010/main" val="0"/>
              </a:ext>
            </a:extLst>
          </a:blip>
          <a:srcRect l="51205" t="6542" r="30106" b="56126"/>
          <a:stretch/>
        </p:blipFill>
        <p:spPr>
          <a:xfrm>
            <a:off x="11307280" y="60240"/>
            <a:ext cx="823977" cy="1097281"/>
          </a:xfrm>
          <a:prstGeom prst="rect">
            <a:avLst/>
          </a:prstGeom>
          <a:ln w="22225">
            <a:solidFill>
              <a:schemeClr val="tx1"/>
            </a:solidFill>
          </a:ln>
        </p:spPr>
      </p:pic>
      <p:sp>
        <p:nvSpPr>
          <p:cNvPr id="23" name="TextBox 22">
            <a:extLst>
              <a:ext uri="{FF2B5EF4-FFF2-40B4-BE49-F238E27FC236}">
                <a16:creationId xmlns:a16="http://schemas.microsoft.com/office/drawing/2014/main" id="{73EA9A61-E13B-45EF-940E-09BF991EB735}"/>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a:solidFill>
                  <a:prstClr val="black"/>
                </a:solidFill>
                <a:cs typeface="Arial"/>
                <a:sym typeface="Arial"/>
              </a:rPr>
              <a:t>Scott</a:t>
            </a:r>
          </a:p>
        </p:txBody>
      </p:sp>
      <p:grpSp>
        <p:nvGrpSpPr>
          <p:cNvPr id="26" name="Group 25">
            <a:extLst>
              <a:ext uri="{FF2B5EF4-FFF2-40B4-BE49-F238E27FC236}">
                <a16:creationId xmlns:a16="http://schemas.microsoft.com/office/drawing/2014/main" id="{FA4FC2BD-79DD-4A7F-9FDB-617C64686769}"/>
              </a:ext>
            </a:extLst>
          </p:cNvPr>
          <p:cNvGrpSpPr/>
          <p:nvPr/>
        </p:nvGrpSpPr>
        <p:grpSpPr>
          <a:xfrm>
            <a:off x="1172081" y="4214944"/>
            <a:ext cx="4354646" cy="2486297"/>
            <a:chOff x="1149221" y="4275904"/>
            <a:chExt cx="4354646" cy="2486297"/>
          </a:xfrm>
        </p:grpSpPr>
        <p:pic>
          <p:nvPicPr>
            <p:cNvPr id="27" name="Picture 26">
              <a:extLst>
                <a:ext uri="{FF2B5EF4-FFF2-40B4-BE49-F238E27FC236}">
                  <a16:creationId xmlns:a16="http://schemas.microsoft.com/office/drawing/2014/main" id="{ACDC03DD-78F9-45AF-914D-1C885D766F2E}"/>
                </a:ext>
              </a:extLst>
            </p:cNvPr>
            <p:cNvPicPr>
              <a:picLocks noChangeAspect="1"/>
            </p:cNvPicPr>
            <p:nvPr/>
          </p:nvPicPr>
          <p:blipFill>
            <a:blip r:embed="rId5"/>
            <a:stretch>
              <a:fillRect/>
            </a:stretch>
          </p:blipFill>
          <p:spPr>
            <a:xfrm>
              <a:off x="1149221" y="4275904"/>
              <a:ext cx="4354646" cy="2486297"/>
            </a:xfrm>
            <a:prstGeom prst="rect">
              <a:avLst/>
            </a:prstGeom>
          </p:spPr>
        </p:pic>
        <p:pic>
          <p:nvPicPr>
            <p:cNvPr id="28" name="Picture 27">
              <a:extLst>
                <a:ext uri="{FF2B5EF4-FFF2-40B4-BE49-F238E27FC236}">
                  <a16:creationId xmlns:a16="http://schemas.microsoft.com/office/drawing/2014/main" id="{CAA7DD97-F834-41CC-B238-CE54F708FF3E}"/>
                </a:ext>
              </a:extLst>
            </p:cNvPr>
            <p:cNvPicPr>
              <a:picLocks noChangeAspect="1"/>
            </p:cNvPicPr>
            <p:nvPr/>
          </p:nvPicPr>
          <p:blipFill rotWithShape="1">
            <a:blip r:embed="rId6"/>
            <a:srcRect l="8567" t="1855" b="63724"/>
            <a:stretch/>
          </p:blipFill>
          <p:spPr>
            <a:xfrm>
              <a:off x="1781626" y="5331091"/>
              <a:ext cx="2639213" cy="373021"/>
            </a:xfrm>
            <a:prstGeom prst="rect">
              <a:avLst/>
            </a:prstGeom>
          </p:spPr>
        </p:pic>
      </p:grpSp>
    </p:spTree>
    <p:extLst>
      <p:ext uri="{BB962C8B-B14F-4D97-AF65-F5344CB8AC3E}">
        <p14:creationId xmlns:p14="http://schemas.microsoft.com/office/powerpoint/2010/main" val="272224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500"/>
                                        <p:tgtEl>
                                          <p:spTgt spid="15"/>
                                        </p:tgtEl>
                                      </p:cBhvr>
                                    </p:animEffect>
                                  </p:childTnLst>
                                </p:cTn>
                              </p:par>
                              <p:par>
                                <p:cTn id="17" presetID="22" presetClass="entr" presetSubtype="2"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1500"/>
                            </p:stCondLst>
                            <p:childTnLst>
                              <p:par>
                                <p:cTn id="25" presetID="22" presetClass="entr" presetSubtype="2"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right)">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A8936-6A54-4D03-8EC3-3B7D6B3512E1}"/>
              </a:ext>
            </a:extLst>
          </p:cNvPr>
          <p:cNvSpPr>
            <a:spLocks noGrp="1"/>
          </p:cNvSpPr>
          <p:nvPr>
            <p:ph idx="1"/>
          </p:nvPr>
        </p:nvSpPr>
        <p:spPr>
          <a:xfrm>
            <a:off x="4156305" y="1709928"/>
            <a:ext cx="3906281" cy="1498703"/>
          </a:xfrm>
        </p:spPr>
        <p:txBody>
          <a:bodyPr>
            <a:normAutofit lnSpcReduction="10000"/>
          </a:bodyPr>
          <a:lstStyle/>
          <a:p>
            <a:pPr marL="0" indent="0">
              <a:buNone/>
            </a:pPr>
            <a:r>
              <a:rPr lang="en-US" sz="2400" b="1" dirty="0">
                <a:solidFill>
                  <a:srgbClr val="C00000"/>
                </a:solidFill>
              </a:rPr>
              <a:t>Cancer precision medicine	</a:t>
            </a:r>
            <a:r>
              <a:rPr lang="en-US" sz="2400" b="1" dirty="0">
                <a:solidFill>
                  <a:schemeClr val="bg1"/>
                </a:solidFill>
              </a:rPr>
              <a:t>a</a:t>
            </a:r>
          </a:p>
          <a:p>
            <a:r>
              <a:rPr lang="en-US" sz="2000" dirty="0"/>
              <a:t>Learn interpretable feature representations.</a:t>
            </a:r>
          </a:p>
          <a:p>
            <a:endParaRPr lang="en-US" sz="2400" dirty="0"/>
          </a:p>
        </p:txBody>
      </p:sp>
      <p:sp>
        <p:nvSpPr>
          <p:cNvPr id="10" name="Rounded Rectangle 9">
            <a:extLst>
              <a:ext uri="{FF2B5EF4-FFF2-40B4-BE49-F238E27FC236}">
                <a16:creationId xmlns:a16="http://schemas.microsoft.com/office/drawing/2014/main" id="{4D9F0EFB-3B53-43A3-9E78-F674190B45B5}"/>
              </a:ext>
            </a:extLst>
          </p:cNvPr>
          <p:cNvSpPr/>
          <p:nvPr/>
        </p:nvSpPr>
        <p:spPr>
          <a:xfrm>
            <a:off x="106908" y="1700784"/>
            <a:ext cx="3906281" cy="5054551"/>
          </a:xfrm>
          <a:prstGeom prst="roundRect">
            <a:avLst>
              <a:gd name="adj" fmla="val 0"/>
            </a:avLst>
          </a:prstGeom>
          <a:noFill/>
          <a:ln w="31750" cap="flat" cmpd="sng" algn="ctr">
            <a:solidFill>
              <a:srgbClr val="008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3" name="Content Placeholder 2">
            <a:extLst>
              <a:ext uri="{FF2B5EF4-FFF2-40B4-BE49-F238E27FC236}">
                <a16:creationId xmlns:a16="http://schemas.microsoft.com/office/drawing/2014/main" id="{A784122F-0A76-4419-83D2-F8DDFEBCDB8B}"/>
              </a:ext>
            </a:extLst>
          </p:cNvPr>
          <p:cNvSpPr txBox="1">
            <a:spLocks/>
          </p:cNvSpPr>
          <p:nvPr/>
        </p:nvSpPr>
        <p:spPr>
          <a:xfrm>
            <a:off x="128302" y="1709929"/>
            <a:ext cx="4023452" cy="1506852"/>
          </a:xfrm>
          <a:prstGeom prst="rect">
            <a:avLst/>
          </a:prstGeom>
        </p:spPr>
        <p:txBody>
          <a:bodyPr vert="horz" lIns="91440" tIns="45720" rIns="91440" bIns="45720" rtlCol="0">
            <a:normAutofit fontScale="92500" lnSpcReduction="2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600" b="1" dirty="0">
                <a:solidFill>
                  <a:srgbClr val="008000"/>
                </a:solidFill>
              </a:rPr>
              <a:t>Prediction &amp; decision support systems in hospitals</a:t>
            </a:r>
          </a:p>
          <a:p>
            <a:pPr>
              <a:lnSpc>
                <a:spcPct val="110000"/>
              </a:lnSpc>
            </a:pPr>
            <a:r>
              <a:rPr lang="en-US" sz="2200" dirty="0"/>
              <a:t>Make interpretable predictions from complex models.</a:t>
            </a:r>
          </a:p>
        </p:txBody>
      </p:sp>
      <p:sp>
        <p:nvSpPr>
          <p:cNvPr id="14" name="Content Placeholder 2">
            <a:extLst>
              <a:ext uri="{FF2B5EF4-FFF2-40B4-BE49-F238E27FC236}">
                <a16:creationId xmlns:a16="http://schemas.microsoft.com/office/drawing/2014/main" id="{DF4BAB84-AD69-4D95-9488-B09B4568F818}"/>
              </a:ext>
            </a:extLst>
          </p:cNvPr>
          <p:cNvSpPr txBox="1">
            <a:spLocks/>
          </p:cNvSpPr>
          <p:nvPr/>
        </p:nvSpPr>
        <p:spPr>
          <a:xfrm>
            <a:off x="8166448" y="1709928"/>
            <a:ext cx="3950342" cy="1478545"/>
          </a:xfrm>
          <a:prstGeom prst="rect">
            <a:avLst/>
          </a:prstGeom>
        </p:spPr>
        <p:txBody>
          <a:bodyPr vert="horz" lIns="91440" tIns="45720" rIns="91440" bIns="45720" rtlCol="0">
            <a:normAutofit lnSpcReduction="1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400" b="1" dirty="0">
                <a:solidFill>
                  <a:srgbClr val="000099"/>
                </a:solidFill>
              </a:rPr>
              <a:t>Alzheimer’s disease therapeutic target discovery</a:t>
            </a:r>
          </a:p>
          <a:p>
            <a:r>
              <a:rPr lang="en-US" sz="2000" dirty="0"/>
              <a:t>Integrate data sets for statistical power and interpretability.</a:t>
            </a:r>
            <a:endParaRPr lang="en-US" sz="2400" dirty="0"/>
          </a:p>
        </p:txBody>
      </p:sp>
      <p:sp>
        <p:nvSpPr>
          <p:cNvPr id="9" name="Rounded Rectangle 9">
            <a:extLst>
              <a:ext uri="{FF2B5EF4-FFF2-40B4-BE49-F238E27FC236}">
                <a16:creationId xmlns:a16="http://schemas.microsoft.com/office/drawing/2014/main" id="{04D8C86F-9395-41C1-BB9F-CC3884CE4D19}"/>
              </a:ext>
            </a:extLst>
          </p:cNvPr>
          <p:cNvSpPr/>
          <p:nvPr/>
        </p:nvSpPr>
        <p:spPr>
          <a:xfrm>
            <a:off x="4128007" y="1701848"/>
            <a:ext cx="3906281" cy="5054551"/>
          </a:xfrm>
          <a:prstGeom prst="roundRect">
            <a:avLst>
              <a:gd name="adj" fmla="val 0"/>
            </a:avLst>
          </a:prstGeom>
          <a:noFill/>
          <a:ln w="3175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 name="Rounded Rectangle 9">
            <a:extLst>
              <a:ext uri="{FF2B5EF4-FFF2-40B4-BE49-F238E27FC236}">
                <a16:creationId xmlns:a16="http://schemas.microsoft.com/office/drawing/2014/main" id="{53D94F13-9009-47DE-BC62-391368671968}"/>
              </a:ext>
            </a:extLst>
          </p:cNvPr>
          <p:cNvSpPr/>
          <p:nvPr/>
        </p:nvSpPr>
        <p:spPr>
          <a:xfrm>
            <a:off x="8145667" y="1696166"/>
            <a:ext cx="3906281" cy="5054551"/>
          </a:xfrm>
          <a:prstGeom prst="roundRect">
            <a:avLst>
              <a:gd name="adj" fmla="val 0"/>
            </a:avLst>
          </a:prstGeom>
          <a:noFill/>
          <a:ln w="31750" cap="flat" cmpd="sng" algn="ctr">
            <a:solidFill>
              <a:srgbClr val="000099"/>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24E7F01F-0082-493B-B9F7-7DC198FFD46A}"/>
              </a:ext>
            </a:extLst>
          </p:cNvPr>
          <p:cNvPicPr>
            <a:picLocks noChangeAspect="1"/>
          </p:cNvPicPr>
          <p:nvPr/>
        </p:nvPicPr>
        <p:blipFill>
          <a:blip r:embed="rId3"/>
          <a:stretch>
            <a:fillRect/>
          </a:stretch>
        </p:blipFill>
        <p:spPr>
          <a:xfrm>
            <a:off x="4960330" y="3603259"/>
            <a:ext cx="2198129" cy="1417712"/>
          </a:xfrm>
          <a:prstGeom prst="rect">
            <a:avLst/>
          </a:prstGeom>
        </p:spPr>
      </p:pic>
      <p:pic>
        <p:nvPicPr>
          <p:cNvPr id="5" name="Picture 4">
            <a:extLst>
              <a:ext uri="{FF2B5EF4-FFF2-40B4-BE49-F238E27FC236}">
                <a16:creationId xmlns:a16="http://schemas.microsoft.com/office/drawing/2014/main" id="{30AC12EB-4AE9-4776-B32D-D90D13F20206}"/>
              </a:ext>
            </a:extLst>
          </p:cNvPr>
          <p:cNvPicPr>
            <a:picLocks noChangeAspect="1"/>
          </p:cNvPicPr>
          <p:nvPr/>
        </p:nvPicPr>
        <p:blipFill>
          <a:blip r:embed="rId4"/>
          <a:stretch>
            <a:fillRect/>
          </a:stretch>
        </p:blipFill>
        <p:spPr>
          <a:xfrm>
            <a:off x="948902" y="3641220"/>
            <a:ext cx="2122119" cy="1339494"/>
          </a:xfrm>
          <a:prstGeom prst="rect">
            <a:avLst/>
          </a:prstGeom>
        </p:spPr>
      </p:pic>
      <p:sp>
        <p:nvSpPr>
          <p:cNvPr id="25" name="Title 1">
            <a:extLst>
              <a:ext uri="{FF2B5EF4-FFF2-40B4-BE49-F238E27FC236}">
                <a16:creationId xmlns:a16="http://schemas.microsoft.com/office/drawing/2014/main" id="{F1DEC5E7-4D48-4D75-B059-706CB2CCB1EE}"/>
              </a:ext>
            </a:extLst>
          </p:cNvPr>
          <p:cNvSpPr>
            <a:spLocks noGrp="1"/>
          </p:cNvSpPr>
          <p:nvPr>
            <p:ph type="title"/>
          </p:nvPr>
        </p:nvSpPr>
        <p:spPr>
          <a:xfrm>
            <a:off x="379561" y="198154"/>
            <a:ext cx="10974239" cy="1325563"/>
          </a:xfrm>
        </p:spPr>
        <p:txBody>
          <a:bodyPr>
            <a:noAutofit/>
          </a:bodyPr>
          <a:lstStyle/>
          <a:p>
            <a:r>
              <a:rPr lang="en-US" dirty="0"/>
              <a:t>Interpretable ML can transform important areas of medicine </a:t>
            </a:r>
          </a:p>
        </p:txBody>
      </p:sp>
      <p:grpSp>
        <p:nvGrpSpPr>
          <p:cNvPr id="7" name="Group 6">
            <a:extLst>
              <a:ext uri="{FF2B5EF4-FFF2-40B4-BE49-F238E27FC236}">
                <a16:creationId xmlns:a16="http://schemas.microsoft.com/office/drawing/2014/main" id="{4C9DFFE5-F2EF-4C6E-8E77-FD7D357202EA}"/>
              </a:ext>
            </a:extLst>
          </p:cNvPr>
          <p:cNvGrpSpPr/>
          <p:nvPr/>
        </p:nvGrpSpPr>
        <p:grpSpPr>
          <a:xfrm>
            <a:off x="208688" y="5600661"/>
            <a:ext cx="3656106" cy="1099094"/>
            <a:chOff x="227793" y="5408808"/>
            <a:chExt cx="3656106" cy="1099094"/>
          </a:xfrm>
        </p:grpSpPr>
        <p:pic>
          <p:nvPicPr>
            <p:cNvPr id="65" name="Picture 64">
              <a:extLst>
                <a:ext uri="{FF2B5EF4-FFF2-40B4-BE49-F238E27FC236}">
                  <a16:creationId xmlns:a16="http://schemas.microsoft.com/office/drawing/2014/main" id="{4470EBC3-E485-4DF1-B923-48F07571C34A}"/>
                </a:ext>
              </a:extLst>
            </p:cNvPr>
            <p:cNvPicPr>
              <a:picLocks noChangeAspect="1"/>
            </p:cNvPicPr>
            <p:nvPr/>
          </p:nvPicPr>
          <p:blipFill rotWithShape="1">
            <a:blip r:embed="rId5">
              <a:extLst>
                <a:ext uri="{28A0092B-C50C-407E-A947-70E740481C1C}">
                  <a14:useLocalDpi xmlns:a14="http://schemas.microsoft.com/office/drawing/2010/main" val="0"/>
                </a:ext>
              </a:extLst>
            </a:blip>
            <a:srcRect l="51205" t="6542" r="30106" b="56126"/>
            <a:stretch/>
          </p:blipFill>
          <p:spPr>
            <a:xfrm>
              <a:off x="227793" y="5410621"/>
              <a:ext cx="823977" cy="1097281"/>
            </a:xfrm>
            <a:prstGeom prst="rect">
              <a:avLst/>
            </a:prstGeom>
            <a:ln w="22225">
              <a:solidFill>
                <a:schemeClr val="tx1"/>
              </a:solidFill>
            </a:ln>
          </p:spPr>
        </p:pic>
        <p:pic>
          <p:nvPicPr>
            <p:cNvPr id="67" name="Picture 66">
              <a:extLst>
                <a:ext uri="{FF2B5EF4-FFF2-40B4-BE49-F238E27FC236}">
                  <a16:creationId xmlns:a16="http://schemas.microsoft.com/office/drawing/2014/main" id="{031F2DA7-A947-4B9A-86B2-D7806AFBDB07}"/>
                </a:ext>
              </a:extLst>
            </p:cNvPr>
            <p:cNvPicPr>
              <a:picLocks noChangeAspect="1"/>
            </p:cNvPicPr>
            <p:nvPr/>
          </p:nvPicPr>
          <p:blipFill rotWithShape="1">
            <a:blip r:embed="rId6">
              <a:extLst>
                <a:ext uri="{28A0092B-C50C-407E-A947-70E740481C1C}">
                  <a14:useLocalDpi xmlns:a14="http://schemas.microsoft.com/office/drawing/2010/main" val="0"/>
                </a:ext>
              </a:extLst>
            </a:blip>
            <a:srcRect l="7616" t="667" r="12102" b="25821"/>
            <a:stretch/>
          </p:blipFill>
          <p:spPr>
            <a:xfrm>
              <a:off x="2112894" y="5409714"/>
              <a:ext cx="822959" cy="1097280"/>
            </a:xfrm>
            <a:prstGeom prst="rect">
              <a:avLst/>
            </a:prstGeom>
            <a:ln w="22225">
              <a:solidFill>
                <a:schemeClr val="tx1"/>
              </a:solidFill>
            </a:ln>
          </p:spPr>
        </p:pic>
        <p:pic>
          <p:nvPicPr>
            <p:cNvPr id="68" name="Picture 67">
              <a:extLst>
                <a:ext uri="{FF2B5EF4-FFF2-40B4-BE49-F238E27FC236}">
                  <a16:creationId xmlns:a16="http://schemas.microsoft.com/office/drawing/2014/main" id="{6B6F7B8C-1FDF-4F54-8E5A-1621FBF50B7C}"/>
                </a:ext>
              </a:extLst>
            </p:cNvPr>
            <p:cNvPicPr>
              <a:picLocks noChangeAspect="1"/>
            </p:cNvPicPr>
            <p:nvPr/>
          </p:nvPicPr>
          <p:blipFill rotWithShape="1">
            <a:blip r:embed="rId7">
              <a:extLst>
                <a:ext uri="{28A0092B-C50C-407E-A947-70E740481C1C}">
                  <a14:useLocalDpi xmlns:a14="http://schemas.microsoft.com/office/drawing/2010/main" val="0"/>
                </a:ext>
              </a:extLst>
            </a:blip>
            <a:srcRect l="13466" t="3229" r="11612" b="1"/>
            <a:stretch/>
          </p:blipFill>
          <p:spPr>
            <a:xfrm>
              <a:off x="1172655" y="5410621"/>
              <a:ext cx="822959" cy="1095467"/>
            </a:xfrm>
            <a:prstGeom prst="rect">
              <a:avLst/>
            </a:prstGeom>
            <a:ln w="22225">
              <a:solidFill>
                <a:schemeClr val="tx1"/>
              </a:solidFill>
            </a:ln>
          </p:spPr>
        </p:pic>
        <p:pic>
          <p:nvPicPr>
            <p:cNvPr id="69" name="Picture 68">
              <a:extLst>
                <a:ext uri="{FF2B5EF4-FFF2-40B4-BE49-F238E27FC236}">
                  <a16:creationId xmlns:a16="http://schemas.microsoft.com/office/drawing/2014/main" id="{B9A7D880-ACD9-481E-97E9-510AEB96DBA4}"/>
                </a:ext>
              </a:extLst>
            </p:cNvPr>
            <p:cNvPicPr>
              <a:picLocks noChangeAspect="1"/>
            </p:cNvPicPr>
            <p:nvPr/>
          </p:nvPicPr>
          <p:blipFill rotWithShape="1">
            <a:blip r:embed="rId8">
              <a:extLst>
                <a:ext uri="{28A0092B-C50C-407E-A947-70E740481C1C}">
                  <a14:useLocalDpi xmlns:a14="http://schemas.microsoft.com/office/drawing/2010/main" val="0"/>
                </a:ext>
              </a:extLst>
            </a:blip>
            <a:srcRect l="11462" t="442" r="11968"/>
            <a:stretch/>
          </p:blipFill>
          <p:spPr>
            <a:xfrm>
              <a:off x="3065013" y="5408808"/>
              <a:ext cx="818886" cy="1097280"/>
            </a:xfrm>
            <a:prstGeom prst="rect">
              <a:avLst/>
            </a:prstGeom>
            <a:ln w="22225">
              <a:solidFill>
                <a:schemeClr val="tx1"/>
              </a:solidFill>
            </a:ln>
          </p:spPr>
        </p:pic>
      </p:grpSp>
      <p:grpSp>
        <p:nvGrpSpPr>
          <p:cNvPr id="16" name="Group 15">
            <a:extLst>
              <a:ext uri="{FF2B5EF4-FFF2-40B4-BE49-F238E27FC236}">
                <a16:creationId xmlns:a16="http://schemas.microsoft.com/office/drawing/2014/main" id="{8CF88836-30F7-473B-85F0-2C8D60CA92A0}"/>
              </a:ext>
            </a:extLst>
          </p:cNvPr>
          <p:cNvGrpSpPr/>
          <p:nvPr/>
        </p:nvGrpSpPr>
        <p:grpSpPr>
          <a:xfrm>
            <a:off x="4271026" y="5602877"/>
            <a:ext cx="2709267" cy="1101354"/>
            <a:chOff x="230744" y="5399664"/>
            <a:chExt cx="2709267" cy="1101354"/>
          </a:xfrm>
        </p:grpSpPr>
        <p:pic>
          <p:nvPicPr>
            <p:cNvPr id="70" name="Picture 69">
              <a:extLst>
                <a:ext uri="{FF2B5EF4-FFF2-40B4-BE49-F238E27FC236}">
                  <a16:creationId xmlns:a16="http://schemas.microsoft.com/office/drawing/2014/main" id="{A78F1111-888F-45E7-BE97-17BD523C3B11}"/>
                </a:ext>
              </a:extLst>
            </p:cNvPr>
            <p:cNvPicPr>
              <a:picLocks noChangeAspect="1"/>
            </p:cNvPicPr>
            <p:nvPr/>
          </p:nvPicPr>
          <p:blipFill rotWithShape="1">
            <a:blip r:embed="rId9">
              <a:extLst>
                <a:ext uri="{28A0092B-C50C-407E-A947-70E740481C1C}">
                  <a14:useLocalDpi xmlns:a14="http://schemas.microsoft.com/office/drawing/2010/main" val="0"/>
                </a:ext>
              </a:extLst>
            </a:blip>
            <a:srcRect l="6752" t="17557" r="7682" b="7793"/>
            <a:stretch/>
          </p:blipFill>
          <p:spPr>
            <a:xfrm>
              <a:off x="2117051" y="5405551"/>
              <a:ext cx="822960" cy="1095467"/>
            </a:xfrm>
            <a:prstGeom prst="rect">
              <a:avLst/>
            </a:prstGeom>
            <a:ln w="22225">
              <a:solidFill>
                <a:schemeClr val="tx1"/>
              </a:solidFill>
            </a:ln>
          </p:spPr>
        </p:pic>
        <p:pic>
          <p:nvPicPr>
            <p:cNvPr id="74" name="Picture 73">
              <a:extLst>
                <a:ext uri="{FF2B5EF4-FFF2-40B4-BE49-F238E27FC236}">
                  <a16:creationId xmlns:a16="http://schemas.microsoft.com/office/drawing/2014/main" id="{170BDD2C-8E4F-46BB-879E-E8CD5CBAF4F0}"/>
                </a:ext>
              </a:extLst>
            </p:cNvPr>
            <p:cNvPicPr>
              <a:picLocks noChangeAspect="1"/>
            </p:cNvPicPr>
            <p:nvPr/>
          </p:nvPicPr>
          <p:blipFill rotWithShape="1">
            <a:blip r:embed="rId10">
              <a:extLst>
                <a:ext uri="{28A0092B-C50C-407E-A947-70E740481C1C}">
                  <a14:useLocalDpi xmlns:a14="http://schemas.microsoft.com/office/drawing/2010/main" val="0"/>
                </a:ext>
              </a:extLst>
            </a:blip>
            <a:srcRect l="9469" t="7470" r="13437" b="22150"/>
            <a:stretch/>
          </p:blipFill>
          <p:spPr>
            <a:xfrm>
              <a:off x="230744" y="5399664"/>
              <a:ext cx="823978" cy="1097280"/>
            </a:xfrm>
            <a:prstGeom prst="rect">
              <a:avLst/>
            </a:prstGeom>
            <a:ln w="22225">
              <a:solidFill>
                <a:schemeClr val="tx1"/>
              </a:solidFill>
            </a:ln>
          </p:spPr>
        </p:pic>
        <p:pic>
          <p:nvPicPr>
            <p:cNvPr id="75" name="Picture 74">
              <a:extLst>
                <a:ext uri="{FF2B5EF4-FFF2-40B4-BE49-F238E27FC236}">
                  <a16:creationId xmlns:a16="http://schemas.microsoft.com/office/drawing/2014/main" id="{7AA2040E-B078-495A-929E-595ADB2BC676}"/>
                </a:ext>
              </a:extLst>
            </p:cNvPr>
            <p:cNvPicPr>
              <a:picLocks noChangeAspect="1"/>
            </p:cNvPicPr>
            <p:nvPr/>
          </p:nvPicPr>
          <p:blipFill rotWithShape="1">
            <a:blip r:embed="rId11">
              <a:extLst>
                <a:ext uri="{28A0092B-C50C-407E-A947-70E740481C1C}">
                  <a14:useLocalDpi xmlns:a14="http://schemas.microsoft.com/office/drawing/2010/main" val="0"/>
                </a:ext>
              </a:extLst>
            </a:blip>
            <a:srcRect l="3686" r="6954"/>
            <a:stretch/>
          </p:blipFill>
          <p:spPr>
            <a:xfrm>
              <a:off x="1173091" y="5399664"/>
              <a:ext cx="822086" cy="1097280"/>
            </a:xfrm>
            <a:prstGeom prst="rect">
              <a:avLst/>
            </a:prstGeom>
            <a:ln w="22225">
              <a:solidFill>
                <a:schemeClr val="tx1"/>
              </a:solidFill>
            </a:ln>
          </p:spPr>
        </p:pic>
      </p:grpSp>
      <p:grpSp>
        <p:nvGrpSpPr>
          <p:cNvPr id="20" name="Group 19">
            <a:extLst>
              <a:ext uri="{FF2B5EF4-FFF2-40B4-BE49-F238E27FC236}">
                <a16:creationId xmlns:a16="http://schemas.microsoft.com/office/drawing/2014/main" id="{B659818C-A094-48A5-97E9-E7A21FF45FDE}"/>
              </a:ext>
            </a:extLst>
          </p:cNvPr>
          <p:cNvGrpSpPr/>
          <p:nvPr/>
        </p:nvGrpSpPr>
        <p:grpSpPr>
          <a:xfrm>
            <a:off x="8257337" y="5604709"/>
            <a:ext cx="2709216" cy="1098912"/>
            <a:chOff x="226932" y="5414103"/>
            <a:chExt cx="2709216" cy="1098912"/>
          </a:xfrm>
        </p:grpSpPr>
        <p:pic>
          <p:nvPicPr>
            <p:cNvPr id="72" name="Picture 71">
              <a:extLst>
                <a:ext uri="{FF2B5EF4-FFF2-40B4-BE49-F238E27FC236}">
                  <a16:creationId xmlns:a16="http://schemas.microsoft.com/office/drawing/2014/main" id="{AAD79DE0-D815-426E-B844-950B13DE3CF1}"/>
                </a:ext>
              </a:extLst>
            </p:cNvPr>
            <p:cNvPicPr>
              <a:picLocks noChangeAspect="1"/>
            </p:cNvPicPr>
            <p:nvPr/>
          </p:nvPicPr>
          <p:blipFill rotWithShape="1">
            <a:blip r:embed="rId12">
              <a:extLst>
                <a:ext uri="{28A0092B-C50C-407E-A947-70E740481C1C}">
                  <a14:useLocalDpi xmlns:a14="http://schemas.microsoft.com/office/drawing/2010/main" val="0"/>
                </a:ext>
              </a:extLst>
            </a:blip>
            <a:srcRect l="5591" r="19487"/>
            <a:stretch/>
          </p:blipFill>
          <p:spPr>
            <a:xfrm>
              <a:off x="1173644" y="5414103"/>
              <a:ext cx="822086" cy="1097280"/>
            </a:xfrm>
            <a:prstGeom prst="rect">
              <a:avLst/>
            </a:prstGeom>
            <a:noFill/>
            <a:ln w="22225">
              <a:solidFill>
                <a:schemeClr val="tx1"/>
              </a:solidFill>
            </a:ln>
          </p:spPr>
        </p:pic>
        <p:pic>
          <p:nvPicPr>
            <p:cNvPr id="73" name="Picture 72">
              <a:extLst>
                <a:ext uri="{FF2B5EF4-FFF2-40B4-BE49-F238E27FC236}">
                  <a16:creationId xmlns:a16="http://schemas.microsoft.com/office/drawing/2014/main" id="{EB7D4C0D-D768-43BF-9831-64CEB0BC529C}"/>
                </a:ext>
              </a:extLst>
            </p:cNvPr>
            <p:cNvPicPr>
              <a:picLocks noChangeAspect="1"/>
            </p:cNvPicPr>
            <p:nvPr/>
          </p:nvPicPr>
          <p:blipFill rotWithShape="1">
            <a:blip r:embed="rId13">
              <a:extLst>
                <a:ext uri="{28A0092B-C50C-407E-A947-70E740481C1C}">
                  <a14:useLocalDpi xmlns:a14="http://schemas.microsoft.com/office/drawing/2010/main" val="0"/>
                </a:ext>
              </a:extLst>
            </a:blip>
            <a:srcRect l="11314" r="4615" b="20929"/>
            <a:stretch/>
          </p:blipFill>
          <p:spPr>
            <a:xfrm>
              <a:off x="2113189" y="5415735"/>
              <a:ext cx="822959" cy="1097280"/>
            </a:xfrm>
            <a:prstGeom prst="rect">
              <a:avLst/>
            </a:prstGeom>
            <a:ln w="22225">
              <a:solidFill>
                <a:schemeClr val="tx1"/>
              </a:solidFill>
            </a:ln>
          </p:spPr>
        </p:pic>
        <p:pic>
          <p:nvPicPr>
            <p:cNvPr id="76" name="Picture 75">
              <a:extLst>
                <a:ext uri="{FF2B5EF4-FFF2-40B4-BE49-F238E27FC236}">
                  <a16:creationId xmlns:a16="http://schemas.microsoft.com/office/drawing/2014/main" id="{7D5D9556-156B-4D61-AE53-80CC2E1639A6}"/>
                </a:ext>
              </a:extLst>
            </p:cNvPr>
            <p:cNvPicPr>
              <a:picLocks noChangeAspect="1"/>
            </p:cNvPicPr>
            <p:nvPr/>
          </p:nvPicPr>
          <p:blipFill rotWithShape="1">
            <a:blip r:embed="rId10">
              <a:extLst>
                <a:ext uri="{28A0092B-C50C-407E-A947-70E740481C1C}">
                  <a14:useLocalDpi xmlns:a14="http://schemas.microsoft.com/office/drawing/2010/main" val="0"/>
                </a:ext>
              </a:extLst>
            </a:blip>
            <a:srcRect l="9469" t="7470" r="13437" b="22150"/>
            <a:stretch/>
          </p:blipFill>
          <p:spPr>
            <a:xfrm>
              <a:off x="226932" y="5415735"/>
              <a:ext cx="823978" cy="1097280"/>
            </a:xfrm>
            <a:prstGeom prst="rect">
              <a:avLst/>
            </a:prstGeom>
            <a:ln w="22225">
              <a:solidFill>
                <a:schemeClr val="tx1"/>
              </a:solidFill>
            </a:ln>
          </p:spPr>
        </p:pic>
      </p:grpSp>
      <p:grpSp>
        <p:nvGrpSpPr>
          <p:cNvPr id="12" name="Group 11">
            <a:extLst>
              <a:ext uri="{FF2B5EF4-FFF2-40B4-BE49-F238E27FC236}">
                <a16:creationId xmlns:a16="http://schemas.microsoft.com/office/drawing/2014/main" id="{05AD5E1A-DCA4-4A64-9D4A-1FCF22DA0B71}"/>
              </a:ext>
            </a:extLst>
          </p:cNvPr>
          <p:cNvGrpSpPr/>
          <p:nvPr/>
        </p:nvGrpSpPr>
        <p:grpSpPr>
          <a:xfrm>
            <a:off x="9100420" y="3577859"/>
            <a:ext cx="1737527" cy="1336767"/>
            <a:chOff x="9100420" y="3577688"/>
            <a:chExt cx="1737527" cy="1336767"/>
          </a:xfrm>
        </p:grpSpPr>
        <p:grpSp>
          <p:nvGrpSpPr>
            <p:cNvPr id="6" name="Group 5">
              <a:extLst>
                <a:ext uri="{FF2B5EF4-FFF2-40B4-BE49-F238E27FC236}">
                  <a16:creationId xmlns:a16="http://schemas.microsoft.com/office/drawing/2014/main" id="{B22E5608-FDA4-4A24-BDF7-C30D42BD2615}"/>
                </a:ext>
              </a:extLst>
            </p:cNvPr>
            <p:cNvGrpSpPr/>
            <p:nvPr/>
          </p:nvGrpSpPr>
          <p:grpSpPr>
            <a:xfrm>
              <a:off x="9362829" y="3959097"/>
              <a:ext cx="1192685" cy="955358"/>
              <a:chOff x="8833891" y="3999158"/>
              <a:chExt cx="1192685" cy="955358"/>
            </a:xfrm>
          </p:grpSpPr>
          <p:sp>
            <p:nvSpPr>
              <p:cNvPr id="2" name="Rectangle 1">
                <a:extLst>
                  <a:ext uri="{FF2B5EF4-FFF2-40B4-BE49-F238E27FC236}">
                    <a16:creationId xmlns:a16="http://schemas.microsoft.com/office/drawing/2014/main" id="{16EE6B81-86D2-48A7-888D-E3C4E4311BFC}"/>
                  </a:ext>
                </a:extLst>
              </p:cNvPr>
              <p:cNvSpPr/>
              <p:nvPr/>
            </p:nvSpPr>
            <p:spPr>
              <a:xfrm>
                <a:off x="8833891" y="4193962"/>
                <a:ext cx="676626" cy="588103"/>
              </a:xfrm>
              <a:prstGeom prst="rect">
                <a:avLst/>
              </a:prstGeom>
              <a:solidFill>
                <a:srgbClr val="C0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1B8C872-5414-4CA7-83F7-7C7B0AA0DEFB}"/>
                  </a:ext>
                </a:extLst>
              </p:cNvPr>
              <p:cNvSpPr/>
              <p:nvPr/>
            </p:nvSpPr>
            <p:spPr>
              <a:xfrm>
                <a:off x="9084779" y="4311320"/>
                <a:ext cx="714129" cy="643196"/>
              </a:xfrm>
              <a:prstGeom prst="rect">
                <a:avLst/>
              </a:prstGeom>
              <a:solidFill>
                <a:srgbClr val="008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C98379-3DDF-4BA8-BDA6-72F345EB7FF4}"/>
                  </a:ext>
                </a:extLst>
              </p:cNvPr>
              <p:cNvSpPr/>
              <p:nvPr/>
            </p:nvSpPr>
            <p:spPr>
              <a:xfrm>
                <a:off x="9312447" y="3999158"/>
                <a:ext cx="714129" cy="671854"/>
              </a:xfrm>
              <a:prstGeom prst="rect">
                <a:avLst/>
              </a:prstGeom>
              <a:solidFill>
                <a:srgbClr val="000099">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8EF54C56-C39E-40C8-AF11-2C575CA3E505}"/>
                </a:ext>
              </a:extLst>
            </p:cNvPr>
            <p:cNvSpPr txBox="1"/>
            <p:nvPr/>
          </p:nvSpPr>
          <p:spPr>
            <a:xfrm>
              <a:off x="9100420" y="3577688"/>
              <a:ext cx="1737527" cy="369332"/>
            </a:xfrm>
            <a:prstGeom prst="rect">
              <a:avLst/>
            </a:prstGeom>
            <a:noFill/>
          </p:spPr>
          <p:txBody>
            <a:bodyPr wrap="none" rtlCol="0">
              <a:spAutoFit/>
            </a:bodyPr>
            <a:lstStyle/>
            <a:p>
              <a:r>
                <a:rPr lang="en-US" b="1" dirty="0"/>
                <a:t>Data integration</a:t>
              </a:r>
            </a:p>
          </p:txBody>
        </p:sp>
      </p:grpSp>
      <p:grpSp>
        <p:nvGrpSpPr>
          <p:cNvPr id="23" name="Group 22">
            <a:extLst>
              <a:ext uri="{FF2B5EF4-FFF2-40B4-BE49-F238E27FC236}">
                <a16:creationId xmlns:a16="http://schemas.microsoft.com/office/drawing/2014/main" id="{40AF0E93-8C43-40AC-99C4-AB03A1128AED}"/>
              </a:ext>
            </a:extLst>
          </p:cNvPr>
          <p:cNvGrpSpPr/>
          <p:nvPr/>
        </p:nvGrpSpPr>
        <p:grpSpPr>
          <a:xfrm>
            <a:off x="398565" y="5001249"/>
            <a:ext cx="11342571" cy="643196"/>
            <a:chOff x="438157" y="5330758"/>
            <a:chExt cx="11342571" cy="643196"/>
          </a:xfrm>
        </p:grpSpPr>
        <p:sp>
          <p:nvSpPr>
            <p:cNvPr id="18" name="Arrow: Right 17">
              <a:extLst>
                <a:ext uri="{FF2B5EF4-FFF2-40B4-BE49-F238E27FC236}">
                  <a16:creationId xmlns:a16="http://schemas.microsoft.com/office/drawing/2014/main" id="{E02DCFBE-A4B5-4545-B3AC-F5989D3AF89A}"/>
                </a:ext>
              </a:extLst>
            </p:cNvPr>
            <p:cNvSpPr/>
            <p:nvPr/>
          </p:nvSpPr>
          <p:spPr>
            <a:xfrm flipH="1">
              <a:off x="438157" y="5330758"/>
              <a:ext cx="11342571" cy="643196"/>
            </a:xfrm>
            <a:prstGeom prst="rightArrow">
              <a:avLst>
                <a:gd name="adj1" fmla="val 68994"/>
                <a:gd name="adj2" fmla="val 50000"/>
              </a:avLst>
            </a:prstGeom>
            <a:gradFill>
              <a:gsLst>
                <a:gs pos="0">
                  <a:schemeClr val="accent1">
                    <a:lumMod val="5000"/>
                    <a:lumOff val="95000"/>
                  </a:schemeClr>
                </a:gs>
                <a:gs pos="100000">
                  <a:srgbClr val="FF9933"/>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69662DB-0AE6-40CC-B267-0F4B7CBBF5A8}"/>
                </a:ext>
              </a:extLst>
            </p:cNvPr>
            <p:cNvSpPr txBox="1"/>
            <p:nvPr/>
          </p:nvSpPr>
          <p:spPr>
            <a:xfrm>
              <a:off x="8399436" y="5412521"/>
              <a:ext cx="1837362" cy="461665"/>
            </a:xfrm>
            <a:prstGeom prst="rect">
              <a:avLst/>
            </a:prstGeom>
            <a:noFill/>
          </p:spPr>
          <p:txBody>
            <a:bodyPr wrap="none" rtlCol="0">
              <a:spAutoFit/>
            </a:bodyPr>
            <a:lstStyle/>
            <a:p>
              <a:r>
                <a:rPr lang="en-US" sz="2400" b="1" dirty="0"/>
                <a:t>Basic science</a:t>
              </a:r>
            </a:p>
          </p:txBody>
        </p:sp>
        <p:sp>
          <p:nvSpPr>
            <p:cNvPr id="40" name="TextBox 39">
              <a:extLst>
                <a:ext uri="{FF2B5EF4-FFF2-40B4-BE49-F238E27FC236}">
                  <a16:creationId xmlns:a16="http://schemas.microsoft.com/office/drawing/2014/main" id="{EBD04D36-A598-4C28-8DBD-B5F6940739E4}"/>
                </a:ext>
              </a:extLst>
            </p:cNvPr>
            <p:cNvSpPr txBox="1"/>
            <p:nvPr/>
          </p:nvSpPr>
          <p:spPr>
            <a:xfrm>
              <a:off x="1278407" y="5409776"/>
              <a:ext cx="2812116" cy="461665"/>
            </a:xfrm>
            <a:prstGeom prst="rect">
              <a:avLst/>
            </a:prstGeom>
            <a:noFill/>
          </p:spPr>
          <p:txBody>
            <a:bodyPr wrap="none" rtlCol="0">
              <a:spAutoFit/>
            </a:bodyPr>
            <a:lstStyle/>
            <a:p>
              <a:r>
                <a:rPr lang="en-US" sz="2400" b="1" dirty="0"/>
                <a:t>Bedside applications</a:t>
              </a:r>
            </a:p>
          </p:txBody>
        </p:sp>
      </p:grpSp>
      <p:sp>
        <p:nvSpPr>
          <p:cNvPr id="38" name="Rectangle 37">
            <a:extLst>
              <a:ext uri="{FF2B5EF4-FFF2-40B4-BE49-F238E27FC236}">
                <a16:creationId xmlns:a16="http://schemas.microsoft.com/office/drawing/2014/main" id="{1C443EBA-3A29-42CA-8624-CE7EA7422D43}"/>
              </a:ext>
            </a:extLst>
          </p:cNvPr>
          <p:cNvSpPr/>
          <p:nvPr/>
        </p:nvSpPr>
        <p:spPr>
          <a:xfrm>
            <a:off x="8053442" y="1675624"/>
            <a:ext cx="4010256" cy="5191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416599E-AAC0-43F6-97ED-B86CA5CB6728}"/>
              </a:ext>
            </a:extLst>
          </p:cNvPr>
          <p:cNvSpPr/>
          <p:nvPr/>
        </p:nvSpPr>
        <p:spPr>
          <a:xfrm>
            <a:off x="6428" y="1675624"/>
            <a:ext cx="4101894" cy="5191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A351746-74B7-44EE-9FC0-7992DF037855}"/>
              </a:ext>
            </a:extLst>
          </p:cNvPr>
          <p:cNvSpPr/>
          <p:nvPr/>
        </p:nvSpPr>
        <p:spPr>
          <a:xfrm>
            <a:off x="4113670" y="1675624"/>
            <a:ext cx="3951722" cy="5191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47CEC7-77BF-460D-A6AB-248C232683E0}"/>
              </a:ext>
            </a:extLst>
          </p:cNvPr>
          <p:cNvGrpSpPr/>
          <p:nvPr/>
        </p:nvGrpSpPr>
        <p:grpSpPr>
          <a:xfrm>
            <a:off x="166008" y="3178170"/>
            <a:ext cx="11830920" cy="1841887"/>
            <a:chOff x="184296" y="3571362"/>
            <a:chExt cx="11830920" cy="1841887"/>
          </a:xfrm>
        </p:grpSpPr>
        <p:sp>
          <p:nvSpPr>
            <p:cNvPr id="29" name="Rounded Rectangle 9">
              <a:extLst>
                <a:ext uri="{FF2B5EF4-FFF2-40B4-BE49-F238E27FC236}">
                  <a16:creationId xmlns:a16="http://schemas.microsoft.com/office/drawing/2014/main" id="{3F497D2A-8B02-4595-A6F4-C8036A4753FD}"/>
                </a:ext>
              </a:extLst>
            </p:cNvPr>
            <p:cNvSpPr/>
            <p:nvPr/>
          </p:nvSpPr>
          <p:spPr>
            <a:xfrm>
              <a:off x="184296" y="3602737"/>
              <a:ext cx="11830920" cy="1810512"/>
            </a:xfrm>
            <a:prstGeom prst="roundRect">
              <a:avLst>
                <a:gd name="adj" fmla="val 0"/>
              </a:avLst>
            </a:prstGeom>
            <a:solidFill>
              <a:srgbClr val="7030A0">
                <a:alpha val="10000"/>
              </a:srgbClr>
            </a:solidFill>
            <a:ln w="44450" cap="flat" cmpd="sng" algn="ctr">
              <a:solidFill>
                <a:srgbClr val="7030A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1CA40F0-FF31-4084-A7AA-4773F912612A}"/>
                </a:ext>
              </a:extLst>
            </p:cNvPr>
            <p:cNvSpPr txBox="1"/>
            <p:nvPr/>
          </p:nvSpPr>
          <p:spPr>
            <a:xfrm>
              <a:off x="4570276" y="3571362"/>
              <a:ext cx="3125279" cy="461665"/>
            </a:xfrm>
            <a:prstGeom prst="rect">
              <a:avLst/>
            </a:prstGeom>
            <a:noFill/>
          </p:spPr>
          <p:txBody>
            <a:bodyPr wrap="none" rtlCol="0">
              <a:spAutoFit/>
            </a:bodyPr>
            <a:lstStyle/>
            <a:p>
              <a:r>
                <a:rPr lang="en-US" sz="2400" b="1" dirty="0">
                  <a:solidFill>
                    <a:srgbClr val="7030A0"/>
                  </a:solidFill>
                </a:rPr>
                <a:t>General ML techniques</a:t>
              </a:r>
            </a:p>
          </p:txBody>
        </p:sp>
      </p:grpSp>
    </p:spTree>
    <p:extLst>
      <p:ext uri="{BB962C8B-B14F-4D97-AF65-F5344CB8AC3E}">
        <p14:creationId xmlns:p14="http://schemas.microsoft.com/office/powerpoint/2010/main" val="423310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xit" presetSubtype="0" fill="hold" grpId="0" nodeType="withEffect">
                                  <p:stCondLst>
                                    <p:cond delay="0"/>
                                  </p:stCondLst>
                                  <p:childTnLst>
                                    <p:animEffect transition="out" filter="fade">
                                      <p:cBhvr>
                                        <p:cTn id="9" dur="500"/>
                                        <p:tgtEl>
                                          <p:spTgt spid="41"/>
                                        </p:tgtEl>
                                      </p:cBhvr>
                                    </p:animEffect>
                                    <p:set>
                                      <p:cBhvr>
                                        <p:cTn id="10"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D336EA-BD58-4F16-9AB1-B4C520103D04}"/>
              </a:ext>
            </a:extLst>
          </p:cNvPr>
          <p:cNvSpPr/>
          <p:nvPr/>
        </p:nvSpPr>
        <p:spPr>
          <a:xfrm>
            <a:off x="6673851" y="2312983"/>
            <a:ext cx="1989996" cy="20771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2000" kern="1200">
              <a:solidFill>
                <a:prstClr val="white"/>
              </a:solidFill>
              <a:latin typeface="Calibri"/>
            </a:endParaRPr>
          </a:p>
        </p:txBody>
      </p:sp>
      <p:sp>
        <p:nvSpPr>
          <p:cNvPr id="5" name="Rectangle 4">
            <a:extLst>
              <a:ext uri="{FF2B5EF4-FFF2-40B4-BE49-F238E27FC236}">
                <a16:creationId xmlns:a16="http://schemas.microsoft.com/office/drawing/2014/main" id="{F39D877A-FBF5-46F1-BAC3-BDB0D624D81E}"/>
              </a:ext>
            </a:extLst>
          </p:cNvPr>
          <p:cNvSpPr/>
          <p:nvPr/>
        </p:nvSpPr>
        <p:spPr>
          <a:xfrm>
            <a:off x="6783160" y="2482072"/>
            <a:ext cx="1765021" cy="768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lnSpc>
                <a:spcPct val="90000"/>
              </a:lnSpc>
            </a:pPr>
            <a:r>
              <a:rPr lang="en-US" sz="1600" b="1" kern="1200" dirty="0">
                <a:solidFill>
                  <a:prstClr val="black"/>
                </a:solidFill>
                <a:latin typeface="Calibri"/>
              </a:rPr>
              <a:t>Prediction model </a:t>
            </a:r>
            <a:r>
              <a:rPr lang="en-US" sz="1600" kern="1200" dirty="0">
                <a:solidFill>
                  <a:prstClr val="black"/>
                </a:solidFill>
                <a:latin typeface="Calibri"/>
              </a:rPr>
              <a:t>informed by prior knowledge &amp; data</a:t>
            </a:r>
          </a:p>
        </p:txBody>
      </p:sp>
      <p:sp>
        <p:nvSpPr>
          <p:cNvPr id="6" name="Right Arrow 6">
            <a:extLst>
              <a:ext uri="{FF2B5EF4-FFF2-40B4-BE49-F238E27FC236}">
                <a16:creationId xmlns:a16="http://schemas.microsoft.com/office/drawing/2014/main" id="{E55FD0B6-2B49-45F1-9D31-C91B91AC249D}"/>
              </a:ext>
            </a:extLst>
          </p:cNvPr>
          <p:cNvSpPr/>
          <p:nvPr/>
        </p:nvSpPr>
        <p:spPr>
          <a:xfrm>
            <a:off x="6204272" y="2504055"/>
            <a:ext cx="401224" cy="851000"/>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800" kern="1200">
              <a:solidFill>
                <a:prstClr val="white"/>
              </a:solidFill>
              <a:latin typeface="Calibri"/>
            </a:endParaRPr>
          </a:p>
        </p:txBody>
      </p:sp>
      <p:sp>
        <p:nvSpPr>
          <p:cNvPr id="7" name="Right Arrow 7">
            <a:extLst>
              <a:ext uri="{FF2B5EF4-FFF2-40B4-BE49-F238E27FC236}">
                <a16:creationId xmlns:a16="http://schemas.microsoft.com/office/drawing/2014/main" id="{9E78970A-6FA8-4EBC-9F64-FBC4D03D4647}"/>
              </a:ext>
            </a:extLst>
          </p:cNvPr>
          <p:cNvSpPr/>
          <p:nvPr/>
        </p:nvSpPr>
        <p:spPr>
          <a:xfrm>
            <a:off x="8730451" y="2467068"/>
            <a:ext cx="401224" cy="851000"/>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800" kern="1200">
              <a:solidFill>
                <a:prstClr val="white"/>
              </a:solidFill>
              <a:latin typeface="Calibri"/>
            </a:endParaRPr>
          </a:p>
        </p:txBody>
      </p:sp>
      <p:sp>
        <p:nvSpPr>
          <p:cNvPr id="8" name="Rounded Rectangle 9">
            <a:extLst>
              <a:ext uri="{FF2B5EF4-FFF2-40B4-BE49-F238E27FC236}">
                <a16:creationId xmlns:a16="http://schemas.microsoft.com/office/drawing/2014/main" id="{49C59EBD-8159-4C58-B8AC-0E7428DAC98B}"/>
              </a:ext>
            </a:extLst>
          </p:cNvPr>
          <p:cNvSpPr/>
          <p:nvPr/>
        </p:nvSpPr>
        <p:spPr>
          <a:xfrm>
            <a:off x="3775129" y="1831620"/>
            <a:ext cx="2347963" cy="4335133"/>
          </a:xfrm>
          <a:prstGeom prst="roundRect">
            <a:avLst>
              <a:gd name="adj" fmla="val 0"/>
            </a:avLst>
          </a:prstGeom>
          <a:noFill/>
          <a:ln w="3175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800" kern="1200">
              <a:solidFill>
                <a:prstClr val="white"/>
              </a:solidFill>
              <a:latin typeface="Calibri"/>
            </a:endParaRPr>
          </a:p>
        </p:txBody>
      </p:sp>
      <p:sp>
        <p:nvSpPr>
          <p:cNvPr id="9" name="TextBox 8">
            <a:extLst>
              <a:ext uri="{FF2B5EF4-FFF2-40B4-BE49-F238E27FC236}">
                <a16:creationId xmlns:a16="http://schemas.microsoft.com/office/drawing/2014/main" id="{32ECC0C7-61B7-49A0-98E7-9280600F1742}"/>
              </a:ext>
            </a:extLst>
          </p:cNvPr>
          <p:cNvSpPr txBox="1"/>
          <p:nvPr/>
        </p:nvSpPr>
        <p:spPr>
          <a:xfrm>
            <a:off x="3775131" y="1895228"/>
            <a:ext cx="1283916" cy="369332"/>
          </a:xfrm>
          <a:prstGeom prst="rect">
            <a:avLst/>
          </a:prstGeom>
          <a:noFill/>
        </p:spPr>
        <p:txBody>
          <a:bodyPr wrap="square" rtlCol="0">
            <a:spAutoFit/>
          </a:bodyPr>
          <a:lstStyle/>
          <a:p>
            <a:pPr defTabSz="914354"/>
            <a:r>
              <a:rPr lang="en-US" sz="1800" b="1" kern="1200" dirty="0">
                <a:solidFill>
                  <a:prstClr val="black"/>
                </a:solidFill>
                <a:latin typeface="Calibri"/>
                <a:ea typeface="+mn-ea"/>
                <a:cs typeface="+mn-cs"/>
              </a:rPr>
              <a:t>Patient X</a:t>
            </a:r>
          </a:p>
        </p:txBody>
      </p:sp>
      <p:sp>
        <p:nvSpPr>
          <p:cNvPr id="10" name="Rounded Rectangle 15">
            <a:extLst>
              <a:ext uri="{FF2B5EF4-FFF2-40B4-BE49-F238E27FC236}">
                <a16:creationId xmlns:a16="http://schemas.microsoft.com/office/drawing/2014/main" id="{0440D442-F1E5-42E4-ACF9-A5BAA1150C9F}"/>
              </a:ext>
            </a:extLst>
          </p:cNvPr>
          <p:cNvSpPr/>
          <p:nvPr/>
        </p:nvSpPr>
        <p:spPr>
          <a:xfrm>
            <a:off x="9200236" y="1681469"/>
            <a:ext cx="2864765" cy="1748071"/>
          </a:xfrm>
          <a:prstGeom prst="roundRect">
            <a:avLst>
              <a:gd name="adj" fmla="val 0"/>
            </a:avLst>
          </a:prstGeom>
          <a:solidFill>
            <a:schemeClr val="bg1"/>
          </a:solidFill>
          <a:ln w="317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800" kern="1200">
              <a:solidFill>
                <a:prstClr val="white"/>
              </a:solidFill>
              <a:latin typeface="Calibri"/>
            </a:endParaRPr>
          </a:p>
        </p:txBody>
      </p:sp>
      <p:sp>
        <p:nvSpPr>
          <p:cNvPr id="11" name="Rectangle 10">
            <a:extLst>
              <a:ext uri="{FF2B5EF4-FFF2-40B4-BE49-F238E27FC236}">
                <a16:creationId xmlns:a16="http://schemas.microsoft.com/office/drawing/2014/main" id="{FF8D4106-2375-4E94-A375-57A8AEF40851}"/>
              </a:ext>
            </a:extLst>
          </p:cNvPr>
          <p:cNvSpPr/>
          <p:nvPr/>
        </p:nvSpPr>
        <p:spPr>
          <a:xfrm>
            <a:off x="6730885" y="3333866"/>
            <a:ext cx="1858131" cy="768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lnSpc>
                <a:spcPct val="90000"/>
              </a:lnSpc>
            </a:pPr>
            <a:r>
              <a:rPr lang="en-US" sz="1600" kern="1200" dirty="0">
                <a:solidFill>
                  <a:prstClr val="black"/>
                </a:solidFill>
                <a:latin typeface="Calibri"/>
              </a:rPr>
              <a:t>Individualized </a:t>
            </a:r>
            <a:r>
              <a:rPr lang="en-US" sz="1600" b="1" kern="1200" dirty="0">
                <a:solidFill>
                  <a:prstClr val="black"/>
                </a:solidFill>
                <a:latin typeface="Calibri"/>
              </a:rPr>
              <a:t>feature importance </a:t>
            </a:r>
            <a:r>
              <a:rPr lang="en-US" sz="1600" kern="1200" dirty="0">
                <a:solidFill>
                  <a:prstClr val="black"/>
                </a:solidFill>
                <a:latin typeface="Calibri"/>
              </a:rPr>
              <a:t>estimation</a:t>
            </a:r>
          </a:p>
        </p:txBody>
      </p:sp>
      <p:sp>
        <p:nvSpPr>
          <p:cNvPr id="12" name="TextBox 11">
            <a:extLst>
              <a:ext uri="{FF2B5EF4-FFF2-40B4-BE49-F238E27FC236}">
                <a16:creationId xmlns:a16="http://schemas.microsoft.com/office/drawing/2014/main" id="{79E4DC49-4D2C-4F3E-A24D-F973E71398FE}"/>
              </a:ext>
            </a:extLst>
          </p:cNvPr>
          <p:cNvSpPr txBox="1"/>
          <p:nvPr/>
        </p:nvSpPr>
        <p:spPr>
          <a:xfrm>
            <a:off x="6838620" y="1645375"/>
            <a:ext cx="1765384" cy="651460"/>
          </a:xfrm>
          <a:prstGeom prst="rect">
            <a:avLst/>
          </a:prstGeom>
          <a:noFill/>
        </p:spPr>
        <p:txBody>
          <a:bodyPr wrap="square" rtlCol="0">
            <a:spAutoFit/>
          </a:bodyPr>
          <a:lstStyle/>
          <a:p>
            <a:pPr algn="ctr" defTabSz="914354">
              <a:lnSpc>
                <a:spcPct val="90000"/>
              </a:lnSpc>
            </a:pPr>
            <a:r>
              <a:rPr lang="en-US" sz="2000" b="1" kern="1200" dirty="0">
                <a:solidFill>
                  <a:prstClr val="black"/>
                </a:solidFill>
                <a:latin typeface="Calibri"/>
                <a:ea typeface="+mn-ea"/>
                <a:cs typeface="+mn-cs"/>
              </a:rPr>
              <a:t>Interpretable ML syste</a:t>
            </a:r>
            <a:r>
              <a:rPr lang="en-US" sz="2000" b="1" dirty="0">
                <a:solidFill>
                  <a:prstClr val="black"/>
                </a:solidFill>
                <a:latin typeface="Calibri"/>
              </a:rPr>
              <a:t>m</a:t>
            </a:r>
            <a:endParaRPr lang="en-US" sz="2000" b="1" kern="1200" dirty="0">
              <a:solidFill>
                <a:prstClr val="black"/>
              </a:solidFill>
              <a:latin typeface="Calibri"/>
              <a:ea typeface="+mn-ea"/>
              <a:cs typeface="+mn-cs"/>
            </a:endParaRPr>
          </a:p>
        </p:txBody>
      </p:sp>
      <p:sp>
        <p:nvSpPr>
          <p:cNvPr id="13" name="AutoShape 2" descr="Image result for person cartoon">
            <a:extLst>
              <a:ext uri="{FF2B5EF4-FFF2-40B4-BE49-F238E27FC236}">
                <a16:creationId xmlns:a16="http://schemas.microsoft.com/office/drawing/2014/main" id="{6325009D-B488-4A93-97EE-2B7DDB2032A7}"/>
              </a:ext>
            </a:extLst>
          </p:cNvPr>
          <p:cNvSpPr>
            <a:spLocks noChangeAspect="1" noChangeArrowheads="1"/>
          </p:cNvSpPr>
          <p:nvPr/>
        </p:nvSpPr>
        <p:spPr bwMode="auto">
          <a:xfrm>
            <a:off x="3365921" y="2284285"/>
            <a:ext cx="335299" cy="33529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354"/>
            <a:endParaRPr lang="en-US" sz="1800" kern="1200">
              <a:solidFill>
                <a:prstClr val="black"/>
              </a:solidFill>
              <a:latin typeface="Calibri"/>
              <a:ea typeface="+mn-ea"/>
              <a:cs typeface="+mn-cs"/>
            </a:endParaRPr>
          </a:p>
        </p:txBody>
      </p:sp>
      <p:pic>
        <p:nvPicPr>
          <p:cNvPr id="14" name="Picture 9" descr="Image result for person cartoon">
            <a:extLst>
              <a:ext uri="{FF2B5EF4-FFF2-40B4-BE49-F238E27FC236}">
                <a16:creationId xmlns:a16="http://schemas.microsoft.com/office/drawing/2014/main" id="{9E422379-6D8E-4475-BF75-DD99D18FAA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1071" y="2203875"/>
            <a:ext cx="651991" cy="84333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ight Arrow 29">
            <a:extLst>
              <a:ext uri="{FF2B5EF4-FFF2-40B4-BE49-F238E27FC236}">
                <a16:creationId xmlns:a16="http://schemas.microsoft.com/office/drawing/2014/main" id="{669F1C3D-B191-4ED8-BDD2-E888F2620A1A}"/>
              </a:ext>
            </a:extLst>
          </p:cNvPr>
          <p:cNvSpPr>
            <a:spLocks/>
          </p:cNvSpPr>
          <p:nvPr/>
        </p:nvSpPr>
        <p:spPr>
          <a:xfrm rot="5400000">
            <a:off x="10384076" y="3303110"/>
            <a:ext cx="349070" cy="814659"/>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800" kern="1200">
              <a:solidFill>
                <a:prstClr val="white"/>
              </a:solidFill>
              <a:latin typeface="Calibri"/>
            </a:endParaRPr>
          </a:p>
        </p:txBody>
      </p:sp>
      <p:sp>
        <p:nvSpPr>
          <p:cNvPr id="16" name="TextBox 15">
            <a:extLst>
              <a:ext uri="{FF2B5EF4-FFF2-40B4-BE49-F238E27FC236}">
                <a16:creationId xmlns:a16="http://schemas.microsoft.com/office/drawing/2014/main" id="{E57848A8-B6DA-4E1C-AD47-25ACE7E4F512}"/>
              </a:ext>
            </a:extLst>
          </p:cNvPr>
          <p:cNvSpPr txBox="1"/>
          <p:nvPr/>
        </p:nvSpPr>
        <p:spPr>
          <a:xfrm>
            <a:off x="9224011" y="1746249"/>
            <a:ext cx="2583741" cy="595548"/>
          </a:xfrm>
          <a:prstGeom prst="rect">
            <a:avLst/>
          </a:prstGeom>
          <a:noFill/>
        </p:spPr>
        <p:txBody>
          <a:bodyPr wrap="square" rtlCol="0">
            <a:spAutoFit/>
          </a:bodyPr>
          <a:lstStyle/>
          <a:p>
            <a:pPr defTabSz="914354">
              <a:lnSpc>
                <a:spcPct val="90000"/>
              </a:lnSpc>
            </a:pPr>
            <a:r>
              <a:rPr lang="en-US" sz="1800" b="1" kern="1200" dirty="0">
                <a:solidFill>
                  <a:srgbClr val="1F497D"/>
                </a:solidFill>
                <a:latin typeface="Calibri"/>
                <a:ea typeface="+mn-ea"/>
                <a:cs typeface="+mn-cs"/>
              </a:rPr>
              <a:t>Predicted response </a:t>
            </a:r>
          </a:p>
          <a:p>
            <a:pPr defTabSz="914354">
              <a:lnSpc>
                <a:spcPct val="90000"/>
              </a:lnSpc>
            </a:pPr>
            <a:r>
              <a:rPr lang="en-US" sz="1800" b="1" kern="1200" dirty="0">
                <a:solidFill>
                  <a:srgbClr val="1F497D"/>
                </a:solidFill>
                <a:latin typeface="Calibri"/>
                <a:ea typeface="+mn-ea"/>
                <a:cs typeface="+mn-cs"/>
              </a:rPr>
              <a:t>to 160 drugs</a:t>
            </a:r>
          </a:p>
        </p:txBody>
      </p:sp>
      <p:sp>
        <p:nvSpPr>
          <p:cNvPr id="17" name="TextBox 16">
            <a:extLst>
              <a:ext uri="{FF2B5EF4-FFF2-40B4-BE49-F238E27FC236}">
                <a16:creationId xmlns:a16="http://schemas.microsoft.com/office/drawing/2014/main" id="{40975C17-C564-4AC6-BA66-D73E7DABC8DC}"/>
              </a:ext>
            </a:extLst>
          </p:cNvPr>
          <p:cNvSpPr txBox="1"/>
          <p:nvPr/>
        </p:nvSpPr>
        <p:spPr>
          <a:xfrm>
            <a:off x="9224013" y="2337183"/>
            <a:ext cx="1574803" cy="935641"/>
          </a:xfrm>
          <a:prstGeom prst="rect">
            <a:avLst/>
          </a:prstGeom>
          <a:noFill/>
        </p:spPr>
        <p:txBody>
          <a:bodyPr wrap="square" rtlCol="0">
            <a:spAutoFit/>
          </a:bodyPr>
          <a:lstStyle/>
          <a:p>
            <a:pPr defTabSz="914354">
              <a:lnSpc>
                <a:spcPct val="85000"/>
              </a:lnSpc>
            </a:pPr>
            <a:r>
              <a:rPr lang="en-US" sz="1600" kern="1200" dirty="0" err="1">
                <a:solidFill>
                  <a:prstClr val="black"/>
                </a:solidFill>
                <a:latin typeface="Calibri"/>
                <a:ea typeface="+mn-ea"/>
                <a:cs typeface="+mn-cs"/>
              </a:rPr>
              <a:t>Mitoxantrone</a:t>
            </a:r>
            <a:endParaRPr lang="en-US" sz="1600" kern="1200" dirty="0">
              <a:solidFill>
                <a:prstClr val="black"/>
              </a:solidFill>
              <a:latin typeface="Calibri"/>
              <a:ea typeface="+mn-ea"/>
              <a:cs typeface="+mn-cs"/>
            </a:endParaRPr>
          </a:p>
          <a:p>
            <a:pPr defTabSz="914354">
              <a:lnSpc>
                <a:spcPct val="85000"/>
              </a:lnSpc>
            </a:pPr>
            <a:r>
              <a:rPr lang="en-US" sz="1600" kern="1200" dirty="0" err="1">
                <a:solidFill>
                  <a:prstClr val="black"/>
                </a:solidFill>
                <a:latin typeface="Calibri"/>
                <a:ea typeface="+mn-ea"/>
                <a:cs typeface="+mn-cs"/>
              </a:rPr>
              <a:t>Sorafenib</a:t>
            </a:r>
            <a:endParaRPr lang="en-US" sz="1600" kern="1200" dirty="0">
              <a:solidFill>
                <a:prstClr val="black"/>
              </a:solidFill>
              <a:latin typeface="Calibri"/>
              <a:ea typeface="+mn-ea"/>
              <a:cs typeface="+mn-cs"/>
            </a:endParaRPr>
          </a:p>
          <a:p>
            <a:pPr defTabSz="914354">
              <a:lnSpc>
                <a:spcPct val="85000"/>
              </a:lnSpc>
            </a:pPr>
            <a:r>
              <a:rPr lang="en-US" sz="1600" kern="1200" dirty="0" err="1">
                <a:solidFill>
                  <a:prstClr val="black"/>
                </a:solidFill>
                <a:latin typeface="Calibri"/>
                <a:ea typeface="+mn-ea"/>
                <a:cs typeface="+mn-cs"/>
              </a:rPr>
              <a:t>Daunorubicin</a:t>
            </a:r>
            <a:endParaRPr lang="en-US" sz="1600" kern="1200" dirty="0">
              <a:solidFill>
                <a:prstClr val="black"/>
              </a:solidFill>
              <a:latin typeface="Calibri"/>
              <a:ea typeface="+mn-ea"/>
              <a:cs typeface="+mn-cs"/>
            </a:endParaRPr>
          </a:p>
          <a:p>
            <a:pPr defTabSz="914354">
              <a:lnSpc>
                <a:spcPct val="85000"/>
              </a:lnSpc>
            </a:pPr>
            <a:r>
              <a:rPr lang="en-US" sz="1600" kern="1200" dirty="0">
                <a:solidFill>
                  <a:prstClr val="black"/>
                </a:solidFill>
                <a:latin typeface="Calibri"/>
                <a:ea typeface="+mn-ea"/>
                <a:cs typeface="+mn-cs"/>
              </a:rPr>
              <a:t>             :</a:t>
            </a:r>
          </a:p>
        </p:txBody>
      </p:sp>
      <p:grpSp>
        <p:nvGrpSpPr>
          <p:cNvPr id="18" name="Group 17">
            <a:extLst>
              <a:ext uri="{FF2B5EF4-FFF2-40B4-BE49-F238E27FC236}">
                <a16:creationId xmlns:a16="http://schemas.microsoft.com/office/drawing/2014/main" id="{50421DC2-2E36-401F-917C-BC97E87DE4A8}"/>
              </a:ext>
            </a:extLst>
          </p:cNvPr>
          <p:cNvGrpSpPr/>
          <p:nvPr/>
        </p:nvGrpSpPr>
        <p:grpSpPr>
          <a:xfrm>
            <a:off x="9193885" y="3984631"/>
            <a:ext cx="2945099" cy="1675498"/>
            <a:chOff x="6120485" y="4496702"/>
            <a:chExt cx="2796652" cy="1523098"/>
          </a:xfrm>
        </p:grpSpPr>
        <p:sp>
          <p:nvSpPr>
            <p:cNvPr id="19" name="TextBox 18">
              <a:extLst>
                <a:ext uri="{FF2B5EF4-FFF2-40B4-BE49-F238E27FC236}">
                  <a16:creationId xmlns:a16="http://schemas.microsoft.com/office/drawing/2014/main" id="{63F44185-EBC1-402F-8D46-6441C4C0850F}"/>
                </a:ext>
              </a:extLst>
            </p:cNvPr>
            <p:cNvSpPr txBox="1"/>
            <p:nvPr/>
          </p:nvSpPr>
          <p:spPr>
            <a:xfrm>
              <a:off x="6140150" y="4543477"/>
              <a:ext cx="2555983" cy="541378"/>
            </a:xfrm>
            <a:prstGeom prst="rect">
              <a:avLst/>
            </a:prstGeom>
            <a:noFill/>
          </p:spPr>
          <p:txBody>
            <a:bodyPr wrap="square" rtlCol="0">
              <a:spAutoFit/>
            </a:bodyPr>
            <a:lstStyle/>
            <a:p>
              <a:pPr defTabSz="914354">
                <a:lnSpc>
                  <a:spcPct val="90000"/>
                </a:lnSpc>
              </a:pPr>
              <a:r>
                <a:rPr lang="en-US" sz="1800" b="1" kern="1200" dirty="0">
                  <a:solidFill>
                    <a:srgbClr val="A50021"/>
                  </a:solidFill>
                  <a:latin typeface="Calibri"/>
                  <a:ea typeface="+mn-ea"/>
                  <a:cs typeface="+mn-cs"/>
                </a:rPr>
                <a:t>Best drug combinations for patient X</a:t>
              </a:r>
            </a:p>
          </p:txBody>
        </p:sp>
        <p:sp>
          <p:nvSpPr>
            <p:cNvPr id="20" name="Rounded Rectangle 28">
              <a:extLst>
                <a:ext uri="{FF2B5EF4-FFF2-40B4-BE49-F238E27FC236}">
                  <a16:creationId xmlns:a16="http://schemas.microsoft.com/office/drawing/2014/main" id="{BC9219ED-CF67-4C3F-B024-0FD6119490D7}"/>
                </a:ext>
              </a:extLst>
            </p:cNvPr>
            <p:cNvSpPr/>
            <p:nvPr/>
          </p:nvSpPr>
          <p:spPr>
            <a:xfrm>
              <a:off x="6120485" y="4496702"/>
              <a:ext cx="2720367" cy="1523098"/>
            </a:xfrm>
            <a:prstGeom prst="roundRect">
              <a:avLst>
                <a:gd name="adj" fmla="val 0"/>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800" kern="1200">
                <a:solidFill>
                  <a:prstClr val="white"/>
                </a:solidFill>
                <a:latin typeface="Calibri"/>
              </a:endParaRPr>
            </a:p>
          </p:txBody>
        </p:sp>
        <p:sp>
          <p:nvSpPr>
            <p:cNvPr id="21" name="TextBox 20">
              <a:extLst>
                <a:ext uri="{FF2B5EF4-FFF2-40B4-BE49-F238E27FC236}">
                  <a16:creationId xmlns:a16="http://schemas.microsoft.com/office/drawing/2014/main" id="{AF02DAB3-1682-4DCF-A325-805A04BE89AC}"/>
                </a:ext>
              </a:extLst>
            </p:cNvPr>
            <p:cNvSpPr txBox="1"/>
            <p:nvPr/>
          </p:nvSpPr>
          <p:spPr>
            <a:xfrm>
              <a:off x="6285722" y="5136763"/>
              <a:ext cx="1362076" cy="807637"/>
            </a:xfrm>
            <a:prstGeom prst="rect">
              <a:avLst/>
            </a:prstGeom>
            <a:noFill/>
          </p:spPr>
          <p:txBody>
            <a:bodyPr wrap="square" rtlCol="0">
              <a:spAutoFit/>
            </a:bodyPr>
            <a:lstStyle/>
            <a:p>
              <a:pPr defTabSz="914354">
                <a:lnSpc>
                  <a:spcPct val="80000"/>
                </a:lnSpc>
              </a:pPr>
              <a:r>
                <a:rPr lang="en-US" sz="1600" kern="1200" dirty="0">
                  <a:solidFill>
                    <a:prstClr val="black"/>
                  </a:solidFill>
                  <a:latin typeface="Calibri"/>
                  <a:ea typeface="+mn-ea"/>
                  <a:cs typeface="+mn-cs"/>
                </a:rPr>
                <a:t>Mitoxantrone + Etoposide</a:t>
              </a:r>
            </a:p>
            <a:p>
              <a:pPr defTabSz="914354">
                <a:lnSpc>
                  <a:spcPct val="80000"/>
                </a:lnSpc>
              </a:pPr>
              <a:r>
                <a:rPr lang="en-US" sz="1600" kern="1200" dirty="0">
                  <a:solidFill>
                    <a:prstClr val="black"/>
                  </a:solidFill>
                  <a:latin typeface="Calibri"/>
                  <a:ea typeface="+mn-ea"/>
                  <a:cs typeface="+mn-cs"/>
                </a:rPr>
                <a:t>+ Ara-C</a:t>
              </a:r>
            </a:p>
            <a:p>
              <a:pPr defTabSz="914354">
                <a:lnSpc>
                  <a:spcPct val="80000"/>
                </a:lnSpc>
              </a:pPr>
              <a:r>
                <a:rPr lang="en-US" sz="1600" kern="1200" dirty="0">
                  <a:solidFill>
                    <a:prstClr val="black"/>
                  </a:solidFill>
                  <a:latin typeface="Calibri"/>
                  <a:ea typeface="+mn-ea"/>
                  <a:cs typeface="+mn-cs"/>
                </a:rPr>
                <a:t>            :</a:t>
              </a:r>
            </a:p>
          </p:txBody>
        </p:sp>
        <p:grpSp>
          <p:nvGrpSpPr>
            <p:cNvPr id="22" name="Group 21">
              <a:extLst>
                <a:ext uri="{FF2B5EF4-FFF2-40B4-BE49-F238E27FC236}">
                  <a16:creationId xmlns:a16="http://schemas.microsoft.com/office/drawing/2014/main" id="{45F3C0DC-0CA7-4A31-BBB6-B223D0EAB4EE}"/>
                </a:ext>
              </a:extLst>
            </p:cNvPr>
            <p:cNvGrpSpPr/>
            <p:nvPr/>
          </p:nvGrpSpPr>
          <p:grpSpPr>
            <a:xfrm>
              <a:off x="7646802" y="5074316"/>
              <a:ext cx="1270335" cy="828675"/>
              <a:chOff x="6534892" y="2427208"/>
              <a:chExt cx="1270335" cy="828675"/>
            </a:xfrm>
          </p:grpSpPr>
          <p:grpSp>
            <p:nvGrpSpPr>
              <p:cNvPr id="23" name="Group 22">
                <a:extLst>
                  <a:ext uri="{FF2B5EF4-FFF2-40B4-BE49-F238E27FC236}">
                    <a16:creationId xmlns:a16="http://schemas.microsoft.com/office/drawing/2014/main" id="{711BB2EC-D71D-4B77-B954-0AF7C08D78F9}"/>
                  </a:ext>
                </a:extLst>
              </p:cNvPr>
              <p:cNvGrpSpPr>
                <a:grpSpLocks noChangeAspect="1"/>
              </p:cNvGrpSpPr>
              <p:nvPr/>
            </p:nvGrpSpPr>
            <p:grpSpPr>
              <a:xfrm>
                <a:off x="6771117" y="2427212"/>
                <a:ext cx="806161" cy="611569"/>
                <a:chOff x="5486400" y="4313687"/>
                <a:chExt cx="1104902" cy="838200"/>
              </a:xfrm>
            </p:grpSpPr>
            <p:pic>
              <p:nvPicPr>
                <p:cNvPr id="26" name="Picture 5" descr="Image result for sigmoidal curve">
                  <a:extLst>
                    <a:ext uri="{FF2B5EF4-FFF2-40B4-BE49-F238E27FC236}">
                      <a16:creationId xmlns:a16="http://schemas.microsoft.com/office/drawing/2014/main" id="{468D1006-8F5C-43D1-ACFD-4B9F30E483F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85" t="8908" r="14465" b="5005"/>
                <a:stretch/>
              </p:blipFill>
              <p:spPr bwMode="auto">
                <a:xfrm flipH="1">
                  <a:off x="5486400" y="4427988"/>
                  <a:ext cx="914402" cy="72162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7" name="Group 26">
                  <a:extLst>
                    <a:ext uri="{FF2B5EF4-FFF2-40B4-BE49-F238E27FC236}">
                      <a16:creationId xmlns:a16="http://schemas.microsoft.com/office/drawing/2014/main" id="{6D5F6F72-698B-43DA-A772-4320CA71DB02}"/>
                    </a:ext>
                  </a:extLst>
                </p:cNvPr>
                <p:cNvGrpSpPr/>
                <p:nvPr/>
              </p:nvGrpSpPr>
              <p:grpSpPr>
                <a:xfrm>
                  <a:off x="5486400" y="4313687"/>
                  <a:ext cx="1104902" cy="838200"/>
                  <a:chOff x="4114799" y="4229100"/>
                  <a:chExt cx="1104902" cy="838200"/>
                </a:xfrm>
              </p:grpSpPr>
              <p:cxnSp>
                <p:nvCxnSpPr>
                  <p:cNvPr id="28" name="Straight Arrow Connector 27">
                    <a:extLst>
                      <a:ext uri="{FF2B5EF4-FFF2-40B4-BE49-F238E27FC236}">
                        <a16:creationId xmlns:a16="http://schemas.microsoft.com/office/drawing/2014/main" id="{0108D28B-C78E-4F60-9074-AE1E53D50D3C}"/>
                      </a:ext>
                    </a:extLst>
                  </p:cNvPr>
                  <p:cNvCxnSpPr/>
                  <p:nvPr/>
                </p:nvCxnSpPr>
                <p:spPr>
                  <a:xfrm flipV="1">
                    <a:off x="4114799" y="4229100"/>
                    <a:ext cx="0" cy="838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325B3BB-51FE-483E-A1D1-4ACE0ADECC96}"/>
                      </a:ext>
                    </a:extLst>
                  </p:cNvPr>
                  <p:cNvCxnSpPr/>
                  <p:nvPr/>
                </p:nvCxnSpPr>
                <p:spPr>
                  <a:xfrm>
                    <a:off x="4114799" y="5067300"/>
                    <a:ext cx="11049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4" name="TextBox 23">
                <a:extLst>
                  <a:ext uri="{FF2B5EF4-FFF2-40B4-BE49-F238E27FC236}">
                    <a16:creationId xmlns:a16="http://schemas.microsoft.com/office/drawing/2014/main" id="{9EF88BE5-4836-4883-B158-32B92DAF0D31}"/>
                  </a:ext>
                </a:extLst>
              </p:cNvPr>
              <p:cNvSpPr txBox="1"/>
              <p:nvPr/>
            </p:nvSpPr>
            <p:spPr>
              <a:xfrm>
                <a:off x="6600315" y="3018068"/>
                <a:ext cx="1204912" cy="237815"/>
              </a:xfrm>
              <a:prstGeom prst="rect">
                <a:avLst/>
              </a:prstGeom>
              <a:noFill/>
            </p:spPr>
            <p:txBody>
              <a:bodyPr wrap="square" rtlCol="0">
                <a:spAutoFit/>
              </a:bodyPr>
              <a:lstStyle/>
              <a:p>
                <a:pPr defTabSz="914354">
                  <a:lnSpc>
                    <a:spcPct val="90000"/>
                  </a:lnSpc>
                </a:pPr>
                <a:r>
                  <a:rPr lang="en-US" sz="1200" kern="1200">
                    <a:solidFill>
                      <a:prstClr val="black"/>
                    </a:solidFill>
                    <a:latin typeface="Calibri"/>
                    <a:ea typeface="+mn-ea"/>
                    <a:cs typeface="+mn-cs"/>
                  </a:rPr>
                  <a:t>concentration</a:t>
                </a:r>
              </a:p>
            </p:txBody>
          </p:sp>
          <p:sp>
            <p:nvSpPr>
              <p:cNvPr id="25" name="TextBox 24">
                <a:extLst>
                  <a:ext uri="{FF2B5EF4-FFF2-40B4-BE49-F238E27FC236}">
                    <a16:creationId xmlns:a16="http://schemas.microsoft.com/office/drawing/2014/main" id="{36F2336B-D1EE-4A5D-87B3-EE7C507CBBE4}"/>
                  </a:ext>
                </a:extLst>
              </p:cNvPr>
              <p:cNvSpPr txBox="1"/>
              <p:nvPr/>
            </p:nvSpPr>
            <p:spPr>
              <a:xfrm rot="16200000">
                <a:off x="6303973" y="2658127"/>
                <a:ext cx="710261" cy="248424"/>
              </a:xfrm>
              <a:prstGeom prst="rect">
                <a:avLst/>
              </a:prstGeom>
              <a:noFill/>
            </p:spPr>
            <p:txBody>
              <a:bodyPr wrap="square" rtlCol="0">
                <a:spAutoFit/>
              </a:bodyPr>
              <a:lstStyle/>
              <a:p>
                <a:pPr defTabSz="914354">
                  <a:lnSpc>
                    <a:spcPct val="90000"/>
                  </a:lnSpc>
                </a:pPr>
                <a:r>
                  <a:rPr lang="en-US" sz="1200" kern="1200">
                    <a:solidFill>
                      <a:prstClr val="black"/>
                    </a:solidFill>
                    <a:latin typeface="Calibri"/>
                    <a:ea typeface="+mn-ea"/>
                    <a:cs typeface="+mn-cs"/>
                  </a:rPr>
                  <a:t>viability</a:t>
                </a:r>
              </a:p>
            </p:txBody>
          </p:sp>
        </p:grpSp>
      </p:grpSp>
      <p:grpSp>
        <p:nvGrpSpPr>
          <p:cNvPr id="30" name="Group 29">
            <a:extLst>
              <a:ext uri="{FF2B5EF4-FFF2-40B4-BE49-F238E27FC236}">
                <a16:creationId xmlns:a16="http://schemas.microsoft.com/office/drawing/2014/main" id="{1C2E4919-1CC7-4D2B-A37D-0D47C0CE3137}"/>
              </a:ext>
            </a:extLst>
          </p:cNvPr>
          <p:cNvGrpSpPr/>
          <p:nvPr/>
        </p:nvGrpSpPr>
        <p:grpSpPr>
          <a:xfrm>
            <a:off x="10530083" y="2387415"/>
            <a:ext cx="154071" cy="845101"/>
            <a:chOff x="7488427" y="3079282"/>
            <a:chExt cx="146304" cy="768232"/>
          </a:xfrm>
        </p:grpSpPr>
        <p:sp>
          <p:nvSpPr>
            <p:cNvPr id="31" name="Rectangle 30">
              <a:extLst>
                <a:ext uri="{FF2B5EF4-FFF2-40B4-BE49-F238E27FC236}">
                  <a16:creationId xmlns:a16="http://schemas.microsoft.com/office/drawing/2014/main" id="{5078F702-C2B8-4192-8F3F-C048C583561D}"/>
                </a:ext>
              </a:extLst>
            </p:cNvPr>
            <p:cNvSpPr/>
            <p:nvPr/>
          </p:nvSpPr>
          <p:spPr>
            <a:xfrm>
              <a:off x="7488427" y="3283342"/>
              <a:ext cx="146304" cy="146304"/>
            </a:xfrm>
            <a:prstGeom prst="rect">
              <a:avLst/>
            </a:prstGeom>
            <a:solidFill>
              <a:schemeClr val="accent2">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800" kern="1200">
                <a:solidFill>
                  <a:prstClr val="white"/>
                </a:solidFill>
                <a:latin typeface="Calibri"/>
              </a:endParaRPr>
            </a:p>
          </p:txBody>
        </p:sp>
        <p:sp>
          <p:nvSpPr>
            <p:cNvPr id="32" name="Rectangle 31">
              <a:extLst>
                <a:ext uri="{FF2B5EF4-FFF2-40B4-BE49-F238E27FC236}">
                  <a16:creationId xmlns:a16="http://schemas.microsoft.com/office/drawing/2014/main" id="{72249AC1-A2B1-4784-9141-F65FB6C1DC2F}"/>
                </a:ext>
              </a:extLst>
            </p:cNvPr>
            <p:cNvSpPr/>
            <p:nvPr/>
          </p:nvSpPr>
          <p:spPr>
            <a:xfrm>
              <a:off x="7488427" y="3490839"/>
              <a:ext cx="146304" cy="146304"/>
            </a:xfrm>
            <a:prstGeom prst="rect">
              <a:avLst/>
            </a:prstGeom>
            <a:solidFill>
              <a:schemeClr val="accent2">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800" kern="1200">
                <a:solidFill>
                  <a:prstClr val="white"/>
                </a:solidFill>
                <a:latin typeface="Calibri"/>
              </a:endParaRPr>
            </a:p>
          </p:txBody>
        </p:sp>
        <p:sp>
          <p:nvSpPr>
            <p:cNvPr id="33" name="Rectangle 32">
              <a:extLst>
                <a:ext uri="{FF2B5EF4-FFF2-40B4-BE49-F238E27FC236}">
                  <a16:creationId xmlns:a16="http://schemas.microsoft.com/office/drawing/2014/main" id="{AD79C736-CB89-4CB5-8390-44FAD64CB7E8}"/>
                </a:ext>
              </a:extLst>
            </p:cNvPr>
            <p:cNvSpPr/>
            <p:nvPr/>
          </p:nvSpPr>
          <p:spPr>
            <a:xfrm>
              <a:off x="7488427" y="3701210"/>
              <a:ext cx="146304" cy="146304"/>
            </a:xfrm>
            <a:prstGeom prst="rect">
              <a:avLst/>
            </a:prstGeom>
            <a:solidFill>
              <a:schemeClr val="accent2">
                <a:lumMod val="20000"/>
                <a:lumOff val="8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800" kern="1200">
                <a:solidFill>
                  <a:prstClr val="white"/>
                </a:solidFill>
                <a:latin typeface="Calibri"/>
              </a:endParaRPr>
            </a:p>
          </p:txBody>
        </p:sp>
        <p:sp>
          <p:nvSpPr>
            <p:cNvPr id="34" name="Rectangle 33">
              <a:extLst>
                <a:ext uri="{FF2B5EF4-FFF2-40B4-BE49-F238E27FC236}">
                  <a16:creationId xmlns:a16="http://schemas.microsoft.com/office/drawing/2014/main" id="{506547B6-6A16-4A89-867A-B9D5F476F6DA}"/>
                </a:ext>
              </a:extLst>
            </p:cNvPr>
            <p:cNvSpPr/>
            <p:nvPr/>
          </p:nvSpPr>
          <p:spPr>
            <a:xfrm>
              <a:off x="7488427" y="3079282"/>
              <a:ext cx="146304" cy="146304"/>
            </a:xfrm>
            <a:prstGeom prst="rect">
              <a:avLst/>
            </a:prstGeom>
            <a:solidFill>
              <a:schemeClr val="accent2">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800" kern="1200">
                <a:solidFill>
                  <a:prstClr val="white"/>
                </a:solidFill>
                <a:latin typeface="Calibri"/>
              </a:endParaRPr>
            </a:p>
          </p:txBody>
        </p:sp>
      </p:grpSp>
      <p:grpSp>
        <p:nvGrpSpPr>
          <p:cNvPr id="35" name="Group 34">
            <a:extLst>
              <a:ext uri="{FF2B5EF4-FFF2-40B4-BE49-F238E27FC236}">
                <a16:creationId xmlns:a16="http://schemas.microsoft.com/office/drawing/2014/main" id="{CC841C24-0AF2-4B9C-877E-D7AA08CB17AF}"/>
              </a:ext>
            </a:extLst>
          </p:cNvPr>
          <p:cNvGrpSpPr/>
          <p:nvPr/>
        </p:nvGrpSpPr>
        <p:grpSpPr>
          <a:xfrm>
            <a:off x="3614948" y="1918864"/>
            <a:ext cx="2508144" cy="4232521"/>
            <a:chOff x="654471" y="2007489"/>
            <a:chExt cx="2381723" cy="3847541"/>
          </a:xfrm>
        </p:grpSpPr>
        <p:sp>
          <p:nvSpPr>
            <p:cNvPr id="36" name="TextBox 35">
              <a:extLst>
                <a:ext uri="{FF2B5EF4-FFF2-40B4-BE49-F238E27FC236}">
                  <a16:creationId xmlns:a16="http://schemas.microsoft.com/office/drawing/2014/main" id="{7B009369-FA40-427E-BBA6-4AC9E2D270CE}"/>
                </a:ext>
              </a:extLst>
            </p:cNvPr>
            <p:cNvSpPr txBox="1"/>
            <p:nvPr/>
          </p:nvSpPr>
          <p:spPr>
            <a:xfrm>
              <a:off x="1816994" y="2007489"/>
              <a:ext cx="1219200" cy="541378"/>
            </a:xfrm>
            <a:prstGeom prst="rect">
              <a:avLst/>
            </a:prstGeom>
            <a:noFill/>
          </p:spPr>
          <p:txBody>
            <a:bodyPr wrap="square" rtlCol="0">
              <a:spAutoFit/>
            </a:bodyPr>
            <a:lstStyle/>
            <a:p>
              <a:pPr algn="ctr" defTabSz="914354">
                <a:lnSpc>
                  <a:spcPct val="90000"/>
                </a:lnSpc>
              </a:pPr>
              <a:r>
                <a:rPr lang="en-US" sz="1800" b="1" kern="1200" dirty="0">
                  <a:solidFill>
                    <a:srgbClr val="004E00"/>
                  </a:solidFill>
                  <a:latin typeface="Calibri"/>
                  <a:ea typeface="+mn-ea"/>
                  <a:cs typeface="+mn-cs"/>
                </a:rPr>
                <a:t>Molecular features</a:t>
              </a:r>
            </a:p>
          </p:txBody>
        </p:sp>
        <p:sp>
          <p:nvSpPr>
            <p:cNvPr id="37" name="AutoShape 4" descr="Image result for person cartoon">
              <a:extLst>
                <a:ext uri="{FF2B5EF4-FFF2-40B4-BE49-F238E27FC236}">
                  <a16:creationId xmlns:a16="http://schemas.microsoft.com/office/drawing/2014/main" id="{25948924-3C35-4364-A6E5-35769F27BACC}"/>
                </a:ext>
              </a:extLst>
            </p:cNvPr>
            <p:cNvSpPr>
              <a:spLocks noChangeAspect="1" noChangeArrowheads="1"/>
            </p:cNvSpPr>
            <p:nvPr/>
          </p:nvSpPr>
          <p:spPr bwMode="auto">
            <a:xfrm>
              <a:off x="654471" y="2395759"/>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354"/>
              <a:endParaRPr lang="en-US" sz="1800" kern="1200">
                <a:solidFill>
                  <a:prstClr val="black"/>
                </a:solidFill>
                <a:latin typeface="Calibri"/>
                <a:ea typeface="+mn-ea"/>
                <a:cs typeface="+mn-cs"/>
              </a:endParaRPr>
            </a:p>
          </p:txBody>
        </p:sp>
        <p:sp>
          <p:nvSpPr>
            <p:cNvPr id="38" name="AutoShape 6" descr="Black Man clip art - vector clip art online, royalty free &amp; public ...">
              <a:extLst>
                <a:ext uri="{FF2B5EF4-FFF2-40B4-BE49-F238E27FC236}">
                  <a16:creationId xmlns:a16="http://schemas.microsoft.com/office/drawing/2014/main" id="{2657F883-2AB8-4D66-951C-401AE46BB55E}"/>
                </a:ext>
              </a:extLst>
            </p:cNvPr>
            <p:cNvSpPr>
              <a:spLocks noChangeAspect="1" noChangeArrowheads="1"/>
            </p:cNvSpPr>
            <p:nvPr/>
          </p:nvSpPr>
          <p:spPr bwMode="auto">
            <a:xfrm>
              <a:off x="705404" y="2585146"/>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354"/>
              <a:endParaRPr lang="en-US" sz="1800" kern="1200">
                <a:solidFill>
                  <a:prstClr val="black"/>
                </a:solidFill>
                <a:latin typeface="Calibri"/>
                <a:ea typeface="+mn-ea"/>
                <a:cs typeface="+mn-cs"/>
              </a:endParaRPr>
            </a:p>
          </p:txBody>
        </p:sp>
        <p:pic>
          <p:nvPicPr>
            <p:cNvPr id="39" name="Picture 9" descr="microarray_color">
              <a:extLst>
                <a:ext uri="{FF2B5EF4-FFF2-40B4-BE49-F238E27FC236}">
                  <a16:creationId xmlns:a16="http://schemas.microsoft.com/office/drawing/2014/main" id="{31B6256A-6275-4AFF-B561-00CA7705DB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200"/>
            <a:stretch/>
          </p:blipFill>
          <p:spPr bwMode="auto">
            <a:xfrm>
              <a:off x="1955933" y="2551587"/>
              <a:ext cx="914400" cy="703289"/>
            </a:xfrm>
            <a:prstGeom prst="rect">
              <a:avLst/>
            </a:prstGeom>
            <a:noFill/>
            <a:ln w="19050">
              <a:solidFill>
                <a:schemeClr val="tx1"/>
              </a:solidFill>
            </a:ln>
            <a:extLst>
              <a:ext uri="{909E8E84-426E-40dd-AFC4-6F175D3DCCD1}">
                <a14:hiddenFill xmlns:a14="http://schemas.microsoft.com/office/drawing/2010/main" xmlns="">
                  <a:solidFill>
                    <a:srgbClr val="FFFFFF"/>
                  </a:solidFill>
                </a14:hiddenFill>
              </a:ext>
            </a:extLst>
          </p:spPr>
        </p:pic>
        <p:sp>
          <p:nvSpPr>
            <p:cNvPr id="40" name="TextBox 39">
              <a:extLst>
                <a:ext uri="{FF2B5EF4-FFF2-40B4-BE49-F238E27FC236}">
                  <a16:creationId xmlns:a16="http://schemas.microsoft.com/office/drawing/2014/main" id="{153949A4-930B-4B2C-8CC5-47CD817C3FAE}"/>
                </a:ext>
              </a:extLst>
            </p:cNvPr>
            <p:cNvSpPr txBox="1">
              <a:spLocks noChangeArrowheads="1"/>
            </p:cNvSpPr>
            <p:nvPr/>
          </p:nvSpPr>
          <p:spPr bwMode="auto">
            <a:xfrm>
              <a:off x="1955933" y="3402116"/>
              <a:ext cx="914400" cy="671473"/>
            </a:xfrm>
            <a:prstGeom prst="rect">
              <a:avLst/>
            </a:prstGeom>
            <a:solidFill>
              <a:schemeClr val="bg1"/>
            </a:solidFill>
            <a:ln w="19050">
              <a:solidFill>
                <a:schemeClr val="tx1"/>
              </a:solidFill>
            </a:ln>
            <a:extLst/>
          </p:spPr>
          <p:txBody>
            <a:bodyPr wrap="square" lIns="45720" tIns="45718" rIns="45720" bIns="45718">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defTabSz="914354"/>
              <a:r>
                <a:rPr lang="en-US" altLang="en-US" sz="700" i="0" kern="1200" dirty="0">
                  <a:latin typeface="Calibri"/>
                  <a:cs typeface="Courier New" panose="02070309020205020404" pitchFamily="49" charset="0"/>
                </a:rPr>
                <a:t>AGCTACGTGCTACATCTATCT</a:t>
              </a:r>
              <a:r>
                <a:rPr lang="en-US" altLang="en-US" sz="700" b="1" i="0" kern="1200" dirty="0">
                  <a:solidFill>
                    <a:srgbClr val="FF0000"/>
                  </a:solidFill>
                  <a:latin typeface="Calibri"/>
                  <a:cs typeface="Courier New" panose="02070309020205020404" pitchFamily="49" charset="0"/>
                </a:rPr>
                <a:t>A</a:t>
              </a:r>
              <a:r>
                <a:rPr lang="en-US" altLang="en-US" sz="700" i="0" kern="1200" dirty="0">
                  <a:latin typeface="Calibri"/>
                  <a:cs typeface="Courier New" panose="02070309020205020404" pitchFamily="49" charset="0"/>
                </a:rPr>
                <a:t>TCTATTCTATCTAT</a:t>
              </a:r>
              <a:r>
                <a:rPr lang="en-US" altLang="en-US" sz="700" b="1" i="0" kern="1200" dirty="0">
                  <a:solidFill>
                    <a:srgbClr val="FF0000"/>
                  </a:solidFill>
                  <a:latin typeface="Calibri"/>
                  <a:cs typeface="Courier New" panose="02070309020205020404" pitchFamily="49" charset="0"/>
                </a:rPr>
                <a:t>CT</a:t>
              </a:r>
              <a:r>
                <a:rPr lang="en-US" altLang="en-US" sz="700" i="0" kern="1200" dirty="0">
                  <a:latin typeface="Calibri"/>
                  <a:cs typeface="Courier New" panose="02070309020205020404" pitchFamily="49" charset="0"/>
                </a:rPr>
                <a:t>ATCATTTCTAT</a:t>
              </a:r>
              <a:r>
                <a:rPr lang="en-US" altLang="en-US" sz="700" b="1" i="0" kern="1200" dirty="0">
                  <a:solidFill>
                    <a:srgbClr val="FF0000"/>
                  </a:solidFill>
                  <a:latin typeface="Calibri"/>
                  <a:cs typeface="Courier New" panose="02070309020205020404" pitchFamily="49" charset="0"/>
                </a:rPr>
                <a:t>C</a:t>
              </a:r>
              <a:r>
                <a:rPr lang="en-US" altLang="en-US" sz="700" i="0" kern="1200" dirty="0">
                  <a:latin typeface="Calibri"/>
                  <a:cs typeface="Courier New" panose="02070309020205020404" pitchFamily="49" charset="0"/>
                </a:rPr>
                <a:t>TATCTTCTATCTTACACCCCCAGGGCACCCCCCAAATCTTCTCTATCTAC…</a:t>
              </a:r>
            </a:p>
          </p:txBody>
        </p:sp>
        <p:pic>
          <p:nvPicPr>
            <p:cNvPr id="41" name="Picture 2" descr="http://neurology.emory.edu/ENNCF/images/Proteomicscover">
              <a:extLst>
                <a:ext uri="{FF2B5EF4-FFF2-40B4-BE49-F238E27FC236}">
                  <a16:creationId xmlns:a16="http://schemas.microsoft.com/office/drawing/2014/main" id="{C5F4E2BE-3819-4EA6-994D-502395F6006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850" r="819"/>
            <a:stretch/>
          </p:blipFill>
          <p:spPr bwMode="auto">
            <a:xfrm>
              <a:off x="1955933" y="4291858"/>
              <a:ext cx="911962" cy="703384"/>
            </a:xfrm>
            <a:prstGeom prst="rect">
              <a:avLst/>
            </a:prstGeom>
            <a:noFill/>
            <a:ln w="19050">
              <a:solidFill>
                <a:schemeClr val="tx1"/>
              </a:solidFill>
            </a:ln>
            <a:extLst>
              <a:ext uri="{909E8E84-426E-40dd-AFC4-6F175D3DCCD1}">
                <a14:hiddenFill xmlns:a14="http://schemas.microsoft.com/office/drawing/2010/main" xmlns="">
                  <a:solidFill>
                    <a:srgbClr val="FFFFFF"/>
                  </a:solidFill>
                </a14:hiddenFill>
              </a:ext>
            </a:extLst>
          </p:spPr>
        </p:pic>
        <p:pic>
          <p:nvPicPr>
            <p:cNvPr id="42" name="Picture 3">
              <a:extLst>
                <a:ext uri="{FF2B5EF4-FFF2-40B4-BE49-F238E27FC236}">
                  <a16:creationId xmlns:a16="http://schemas.microsoft.com/office/drawing/2014/main" id="{013111D7-D1E3-4834-B181-79010F5D3AD9}"/>
                </a:ext>
              </a:extLst>
            </p:cNvPr>
            <p:cNvPicPr>
              <a:picLocks noChangeAspect="1" noChangeArrowheads="1"/>
            </p:cNvPicPr>
            <p:nvPr/>
          </p:nvPicPr>
          <p:blipFill rotWithShape="1">
            <a:blip r:embed="rId7" cstate="print"/>
            <a:srcRect l="39834" t="13679" r="34339" b="54029"/>
            <a:stretch/>
          </p:blipFill>
          <p:spPr bwMode="auto">
            <a:xfrm>
              <a:off x="1955933" y="5154716"/>
              <a:ext cx="914399" cy="644790"/>
            </a:xfrm>
            <a:prstGeom prst="rect">
              <a:avLst/>
            </a:prstGeom>
            <a:noFill/>
            <a:ln w="19050">
              <a:solidFill>
                <a:schemeClr val="tx1"/>
              </a:solidFill>
              <a:miter lim="800000"/>
              <a:headEnd/>
              <a:tailEnd/>
            </a:ln>
          </p:spPr>
        </p:pic>
        <p:sp>
          <p:nvSpPr>
            <p:cNvPr id="43" name="TextBox 42">
              <a:extLst>
                <a:ext uri="{FF2B5EF4-FFF2-40B4-BE49-F238E27FC236}">
                  <a16:creationId xmlns:a16="http://schemas.microsoft.com/office/drawing/2014/main" id="{B50A4CED-805F-4AD3-B5F5-BFCFDD196920}"/>
                </a:ext>
              </a:extLst>
            </p:cNvPr>
            <p:cNvSpPr txBox="1"/>
            <p:nvPr/>
          </p:nvSpPr>
          <p:spPr>
            <a:xfrm>
              <a:off x="841358" y="2906128"/>
              <a:ext cx="1219200" cy="2948902"/>
            </a:xfrm>
            <a:prstGeom prst="rect">
              <a:avLst/>
            </a:prstGeom>
            <a:noFill/>
          </p:spPr>
          <p:txBody>
            <a:bodyPr wrap="square" rtlCol="0">
              <a:spAutoFit/>
            </a:bodyPr>
            <a:lstStyle/>
            <a:p>
              <a:pPr algn="ctr" defTabSz="914354">
                <a:lnSpc>
                  <a:spcPct val="80000"/>
                </a:lnSpc>
              </a:pPr>
              <a:r>
                <a:rPr lang="en-US" sz="1600" kern="1200" dirty="0">
                  <a:solidFill>
                    <a:prstClr val="black"/>
                  </a:solidFill>
                  <a:latin typeface="Calibri"/>
                  <a:ea typeface="+mn-ea"/>
                  <a:cs typeface="+mn-cs"/>
                </a:rPr>
                <a:t>mRNA</a:t>
              </a:r>
            </a:p>
            <a:p>
              <a:pPr algn="ctr" defTabSz="914354">
                <a:lnSpc>
                  <a:spcPct val="80000"/>
                </a:lnSpc>
              </a:pPr>
              <a:r>
                <a:rPr lang="en-US" sz="1600" kern="1200" dirty="0">
                  <a:solidFill>
                    <a:prstClr val="black"/>
                  </a:solidFill>
                  <a:latin typeface="Calibri"/>
                  <a:ea typeface="+mn-ea"/>
                  <a:cs typeface="+mn-cs"/>
                </a:rPr>
                <a:t>expression</a:t>
              </a: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r>
                <a:rPr lang="en-US" sz="1600" kern="1200" dirty="0">
                  <a:solidFill>
                    <a:prstClr val="black"/>
                  </a:solidFill>
                  <a:latin typeface="Calibri"/>
                  <a:ea typeface="+mn-ea"/>
                  <a:cs typeface="+mn-cs"/>
                </a:rPr>
                <a:t>DNA sequence</a:t>
              </a: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r>
                <a:rPr lang="en-US" sz="1600" kern="1200" dirty="0">
                  <a:solidFill>
                    <a:prstClr val="black"/>
                  </a:solidFill>
                  <a:latin typeface="Calibri"/>
                  <a:ea typeface="+mn-ea"/>
                  <a:cs typeface="+mn-cs"/>
                </a:rPr>
                <a:t>protein</a:t>
              </a:r>
            </a:p>
            <a:p>
              <a:pPr algn="ctr" defTabSz="914354">
                <a:lnSpc>
                  <a:spcPct val="80000"/>
                </a:lnSpc>
              </a:pPr>
              <a:r>
                <a:rPr lang="en-US" sz="1600" kern="1200" dirty="0">
                  <a:solidFill>
                    <a:prstClr val="black"/>
                  </a:solidFill>
                  <a:latin typeface="Calibri"/>
                  <a:ea typeface="+mn-ea"/>
                  <a:cs typeface="+mn-cs"/>
                </a:rPr>
                <a:t>expression</a:t>
              </a: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600" kern="1200" dirty="0">
                <a:solidFill>
                  <a:prstClr val="black"/>
                </a:solidFill>
                <a:latin typeface="Calibri"/>
                <a:ea typeface="+mn-ea"/>
                <a:cs typeface="+mn-cs"/>
              </a:endParaRPr>
            </a:p>
            <a:p>
              <a:pPr algn="ctr" defTabSz="914354">
                <a:lnSpc>
                  <a:spcPct val="80000"/>
                </a:lnSpc>
              </a:pPr>
              <a:endParaRPr lang="en-US" sz="1100" kern="1200" dirty="0">
                <a:solidFill>
                  <a:prstClr val="black"/>
                </a:solidFill>
                <a:latin typeface="Calibri"/>
                <a:ea typeface="+mn-ea"/>
                <a:cs typeface="+mn-cs"/>
              </a:endParaRPr>
            </a:p>
            <a:p>
              <a:pPr algn="ctr" defTabSz="914354">
                <a:lnSpc>
                  <a:spcPct val="80000"/>
                </a:lnSpc>
              </a:pPr>
              <a:r>
                <a:rPr lang="en-US" sz="1600" kern="1200" dirty="0">
                  <a:solidFill>
                    <a:prstClr val="black"/>
                  </a:solidFill>
                  <a:latin typeface="Calibri"/>
                  <a:ea typeface="+mn-ea"/>
                  <a:cs typeface="+mn-cs"/>
                </a:rPr>
                <a:t>epigenome</a:t>
              </a:r>
            </a:p>
            <a:p>
              <a:pPr algn="ctr" defTabSz="914354">
                <a:lnSpc>
                  <a:spcPct val="80000"/>
                </a:lnSpc>
              </a:pPr>
              <a:endParaRPr lang="en-US" sz="700" kern="1200" dirty="0">
                <a:solidFill>
                  <a:prstClr val="black"/>
                </a:solidFill>
                <a:latin typeface="Calibri"/>
                <a:ea typeface="+mn-ea"/>
                <a:cs typeface="+mn-cs"/>
              </a:endParaRPr>
            </a:p>
            <a:p>
              <a:pPr algn="ctr" defTabSz="914354">
                <a:lnSpc>
                  <a:spcPct val="80000"/>
                </a:lnSpc>
              </a:pPr>
              <a:endParaRPr lang="en-US" sz="700" kern="1200" dirty="0">
                <a:solidFill>
                  <a:prstClr val="black"/>
                </a:solidFill>
                <a:latin typeface="Calibri"/>
                <a:ea typeface="+mn-ea"/>
                <a:cs typeface="+mn-cs"/>
              </a:endParaRPr>
            </a:p>
            <a:p>
              <a:pPr algn="ctr" defTabSz="914354">
                <a:lnSpc>
                  <a:spcPct val="80000"/>
                </a:lnSpc>
              </a:pPr>
              <a:r>
                <a:rPr lang="en-US" sz="1600" kern="1200" dirty="0">
                  <a:solidFill>
                    <a:prstClr val="black"/>
                  </a:solidFill>
                  <a:latin typeface="Calibri"/>
                  <a:ea typeface="+mn-ea"/>
                  <a:cs typeface="+mn-cs"/>
                </a:rPr>
                <a:t>:</a:t>
              </a:r>
            </a:p>
          </p:txBody>
        </p:sp>
      </p:grpSp>
      <p:grpSp>
        <p:nvGrpSpPr>
          <p:cNvPr id="44" name="Group 43">
            <a:extLst>
              <a:ext uri="{FF2B5EF4-FFF2-40B4-BE49-F238E27FC236}">
                <a16:creationId xmlns:a16="http://schemas.microsoft.com/office/drawing/2014/main" id="{F20C498C-108B-400E-8FEA-805B3E2CC82E}"/>
              </a:ext>
            </a:extLst>
          </p:cNvPr>
          <p:cNvGrpSpPr/>
          <p:nvPr/>
        </p:nvGrpSpPr>
        <p:grpSpPr>
          <a:xfrm>
            <a:off x="10452118" y="1957284"/>
            <a:ext cx="1905801" cy="1259905"/>
            <a:chOff x="7410461" y="2649150"/>
            <a:chExt cx="1809739" cy="1145306"/>
          </a:xfrm>
        </p:grpSpPr>
        <p:sp>
          <p:nvSpPr>
            <p:cNvPr id="45" name="TextBox 44">
              <a:extLst>
                <a:ext uri="{FF2B5EF4-FFF2-40B4-BE49-F238E27FC236}">
                  <a16:creationId xmlns:a16="http://schemas.microsoft.com/office/drawing/2014/main" id="{87B5FDCC-9153-45EC-B273-EEA71FCEBE47}"/>
                </a:ext>
              </a:extLst>
            </p:cNvPr>
            <p:cNvSpPr txBox="1"/>
            <p:nvPr/>
          </p:nvSpPr>
          <p:spPr>
            <a:xfrm>
              <a:off x="7619126" y="3005472"/>
              <a:ext cx="1601074" cy="788984"/>
            </a:xfrm>
            <a:prstGeom prst="rect">
              <a:avLst/>
            </a:prstGeom>
            <a:noFill/>
          </p:spPr>
          <p:txBody>
            <a:bodyPr wrap="square" rtlCol="0">
              <a:spAutoFit/>
            </a:bodyPr>
            <a:lstStyle/>
            <a:p>
              <a:pPr defTabSz="914354">
                <a:lnSpc>
                  <a:spcPct val="90000"/>
                </a:lnSpc>
              </a:pPr>
              <a:r>
                <a:rPr lang="en-US" sz="1400" kern="1200" dirty="0">
                  <a:solidFill>
                    <a:srgbClr val="C0504D">
                      <a:lumMod val="75000"/>
                    </a:srgbClr>
                  </a:solidFill>
                  <a:latin typeface="Calibri"/>
                  <a:ea typeface="+mn-ea"/>
                  <a:cs typeface="+mn-cs"/>
                </a:rPr>
                <a:t>Topo II activated</a:t>
              </a:r>
            </a:p>
            <a:p>
              <a:pPr defTabSz="914354">
                <a:lnSpc>
                  <a:spcPct val="90000"/>
                </a:lnSpc>
              </a:pPr>
              <a:r>
                <a:rPr lang="en-US" sz="1400" kern="1200" dirty="0">
                  <a:solidFill>
                    <a:srgbClr val="C0504D">
                      <a:lumMod val="75000"/>
                    </a:srgbClr>
                  </a:solidFill>
                  <a:latin typeface="Calibri"/>
                  <a:ea typeface="+mn-ea"/>
                  <a:cs typeface="+mn-cs"/>
                </a:rPr>
                <a:t>FLT3 mutated &amp; highly expressed</a:t>
              </a:r>
            </a:p>
            <a:p>
              <a:pPr defTabSz="914354">
                <a:lnSpc>
                  <a:spcPct val="90000"/>
                </a:lnSpc>
              </a:pPr>
              <a:r>
                <a:rPr lang="en-US" sz="1400" kern="1200" dirty="0">
                  <a:solidFill>
                    <a:srgbClr val="C0504D">
                      <a:lumMod val="75000"/>
                    </a:srgbClr>
                  </a:solidFill>
                  <a:latin typeface="Calibri"/>
                  <a:ea typeface="+mn-ea"/>
                  <a:cs typeface="+mn-cs"/>
                </a:rPr>
                <a:t>              :</a:t>
              </a:r>
            </a:p>
          </p:txBody>
        </p:sp>
        <p:sp>
          <p:nvSpPr>
            <p:cNvPr id="46" name="Rectangle 45">
              <a:extLst>
                <a:ext uri="{FF2B5EF4-FFF2-40B4-BE49-F238E27FC236}">
                  <a16:creationId xmlns:a16="http://schemas.microsoft.com/office/drawing/2014/main" id="{7034EFA4-101C-468B-AC64-9E449EEE21EF}"/>
                </a:ext>
              </a:extLst>
            </p:cNvPr>
            <p:cNvSpPr/>
            <p:nvPr/>
          </p:nvSpPr>
          <p:spPr>
            <a:xfrm>
              <a:off x="7410461" y="2649150"/>
              <a:ext cx="901020" cy="335738"/>
            </a:xfrm>
            <a:prstGeom prst="rect">
              <a:avLst/>
            </a:prstGeom>
          </p:spPr>
          <p:txBody>
            <a:bodyPr wrap="none">
              <a:spAutoFit/>
            </a:bodyPr>
            <a:lstStyle/>
            <a:p>
              <a:pPr defTabSz="914354"/>
              <a:r>
                <a:rPr lang="en-US" sz="1800" b="1" kern="1200" dirty="0">
                  <a:solidFill>
                    <a:srgbClr val="C0504D">
                      <a:lumMod val="75000"/>
                    </a:srgbClr>
                  </a:solidFill>
                  <a:latin typeface="Calibri"/>
                  <a:ea typeface="+mn-ea"/>
                  <a:cs typeface="+mn-cs"/>
                </a:rPr>
                <a:t>&amp; Why?</a:t>
              </a:r>
              <a:endParaRPr lang="en-US" sz="1800" kern="1200" dirty="0">
                <a:solidFill>
                  <a:srgbClr val="C0504D">
                    <a:lumMod val="75000"/>
                  </a:srgbClr>
                </a:solidFill>
                <a:latin typeface="Calibri"/>
                <a:ea typeface="+mn-ea"/>
                <a:cs typeface="+mn-cs"/>
              </a:endParaRPr>
            </a:p>
          </p:txBody>
        </p:sp>
      </p:grpSp>
      <p:sp>
        <p:nvSpPr>
          <p:cNvPr id="47" name="Content Placeholder 2">
            <a:extLst>
              <a:ext uri="{FF2B5EF4-FFF2-40B4-BE49-F238E27FC236}">
                <a16:creationId xmlns:a16="http://schemas.microsoft.com/office/drawing/2014/main" id="{01EA9C0B-D0A6-486C-BE2F-88B84C11DD23}"/>
              </a:ext>
            </a:extLst>
          </p:cNvPr>
          <p:cNvSpPr txBox="1">
            <a:spLocks/>
          </p:cNvSpPr>
          <p:nvPr/>
        </p:nvSpPr>
        <p:spPr>
          <a:xfrm>
            <a:off x="80993" y="1912555"/>
            <a:ext cx="3648128" cy="4637115"/>
          </a:xfrm>
          <a:prstGeom prst="rect">
            <a:avLst/>
          </a:prstGeom>
        </p:spPr>
        <p:txBody>
          <a:bodyPr vert="horz" lIns="91435" tIns="45718" rIns="91435" bIns="45718" rtlCol="0">
            <a:normAutofit/>
          </a:bodyPr>
          <a:lstStyle>
            <a:lvl1pPr marL="342883" indent="-342883" algn="l" defTabSz="914354" rtl="0" eaLnBrk="1" latinLnBrk="0" hangingPunct="1">
              <a:spcBef>
                <a:spcPct val="20000"/>
              </a:spcBef>
              <a:buClr>
                <a:srgbClr val="0000CC"/>
              </a:buClr>
              <a:buFont typeface="Wingdings" pitchFamily="2" charset="2"/>
              <a:buChar char="§"/>
              <a:defRPr sz="3200" kern="1200">
                <a:solidFill>
                  <a:schemeClr val="tx1"/>
                </a:solidFill>
                <a:latin typeface="Calibri"/>
                <a:ea typeface="Tahoma" pitchFamily="34" charset="0"/>
                <a:cs typeface="Calibri"/>
              </a:defRPr>
            </a:lvl1pPr>
            <a:lvl2pPr marL="742913" indent="-285736" algn="l" defTabSz="914354" rtl="0" eaLnBrk="1" latinLnBrk="0" hangingPunct="1">
              <a:spcBef>
                <a:spcPct val="20000"/>
              </a:spcBef>
              <a:buClr>
                <a:srgbClr val="FF0000"/>
              </a:buClr>
              <a:buFont typeface="Wingdings" pitchFamily="2" charset="2"/>
              <a:buChar char="§"/>
              <a:defRPr sz="2800" kern="1200">
                <a:solidFill>
                  <a:schemeClr val="tx1"/>
                </a:solidFill>
                <a:latin typeface="Calibri"/>
                <a:ea typeface="Tahoma" pitchFamily="34" charset="0"/>
                <a:cs typeface="Calibri"/>
              </a:defRPr>
            </a:lvl2pPr>
            <a:lvl3pPr marL="1142943" indent="-228589" algn="l" defTabSz="914354" rtl="0" eaLnBrk="1" latinLnBrk="0" hangingPunct="1">
              <a:spcBef>
                <a:spcPct val="20000"/>
              </a:spcBef>
              <a:buClr>
                <a:srgbClr val="008000"/>
              </a:buClr>
              <a:buFont typeface="Wingdings" pitchFamily="2" charset="2"/>
              <a:buChar char="§"/>
              <a:defRPr sz="2400" kern="1200">
                <a:solidFill>
                  <a:schemeClr val="tx1"/>
                </a:solidFill>
                <a:latin typeface="Calibri"/>
                <a:ea typeface="Tahoma" pitchFamily="34" charset="0"/>
                <a:cs typeface="Calibri"/>
              </a:defRPr>
            </a:lvl3pPr>
            <a:lvl4pPr marL="1600120" indent="-228589" algn="l" defTabSz="914354" rtl="0" eaLnBrk="1" latinLnBrk="0" hangingPunct="1">
              <a:spcBef>
                <a:spcPct val="20000"/>
              </a:spcBef>
              <a:buClr>
                <a:srgbClr val="00B0F0"/>
              </a:buClr>
              <a:buFont typeface="Wingdings" pitchFamily="2" charset="2"/>
              <a:buChar char="§"/>
              <a:defRPr sz="2000" kern="1200">
                <a:solidFill>
                  <a:schemeClr val="tx1"/>
                </a:solidFill>
                <a:latin typeface="Calibri"/>
                <a:ea typeface="Tahoma" pitchFamily="34" charset="0"/>
                <a:cs typeface="Calibri"/>
              </a:defRPr>
            </a:lvl4pPr>
            <a:lvl5pPr marL="2057297" indent="-228589" algn="l" defTabSz="914354" rtl="0" eaLnBrk="1" latinLnBrk="0" hangingPunct="1">
              <a:spcBef>
                <a:spcPct val="20000"/>
              </a:spcBef>
              <a:buClr>
                <a:srgbClr val="7030A0"/>
              </a:buClr>
              <a:buFont typeface="Wingdings" pitchFamily="2" charset="2"/>
              <a:buChar char="§"/>
              <a:defRPr sz="2000" kern="1200">
                <a:solidFill>
                  <a:schemeClr val="tx1"/>
                </a:solidFill>
                <a:latin typeface="Calibri"/>
                <a:ea typeface="Tahoma" pitchFamily="34" charset="0"/>
                <a:cs typeface="Calibri"/>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Acute myeloid leukemia (AML)</a:t>
            </a:r>
          </a:p>
          <a:p>
            <a:pPr lvl="1"/>
            <a:r>
              <a:rPr lang="en-US" sz="2000" dirty="0"/>
              <a:t>Cancer of the blood and bone marrow cells</a:t>
            </a:r>
          </a:p>
          <a:p>
            <a:pPr lvl="1"/>
            <a:r>
              <a:rPr lang="en-US" sz="2000" dirty="0"/>
              <a:t>5 year survival rate: 26%</a:t>
            </a:r>
          </a:p>
          <a:p>
            <a:pPr lvl="1"/>
            <a:endParaRPr lang="en-US" sz="2000" dirty="0"/>
          </a:p>
          <a:p>
            <a:r>
              <a:rPr lang="en-US" sz="2400" dirty="0"/>
              <a:t>Chemotherapy </a:t>
            </a:r>
          </a:p>
          <a:p>
            <a:pPr lvl="1"/>
            <a:r>
              <a:rPr lang="en-US" sz="2000" dirty="0"/>
              <a:t>&gt;100 anti-cancer drugs (62 FDA approved)</a:t>
            </a:r>
          </a:p>
          <a:p>
            <a:pPr lvl="1"/>
            <a:r>
              <a:rPr lang="en-US" sz="2000" dirty="0"/>
              <a:t>Standard therapy is not personalized.</a:t>
            </a:r>
          </a:p>
          <a:p>
            <a:pPr lvl="1"/>
            <a:endParaRPr lang="en-US" sz="2400" dirty="0"/>
          </a:p>
        </p:txBody>
      </p:sp>
      <p:sp>
        <p:nvSpPr>
          <p:cNvPr id="57" name="Title 56">
            <a:extLst>
              <a:ext uri="{FF2B5EF4-FFF2-40B4-BE49-F238E27FC236}">
                <a16:creationId xmlns:a16="http://schemas.microsoft.com/office/drawing/2014/main" id="{2C5FCEEC-A9D9-48F1-AB40-134301BF2918}"/>
              </a:ext>
            </a:extLst>
          </p:cNvPr>
          <p:cNvSpPr>
            <a:spLocks noGrp="1"/>
          </p:cNvSpPr>
          <p:nvPr>
            <p:ph type="title"/>
          </p:nvPr>
        </p:nvSpPr>
        <p:spPr>
          <a:xfrm>
            <a:off x="385313" y="198154"/>
            <a:ext cx="11422439" cy="1325563"/>
          </a:xfrm>
        </p:spPr>
        <p:txBody>
          <a:bodyPr>
            <a:normAutofit/>
          </a:bodyPr>
          <a:lstStyle/>
          <a:p>
            <a:r>
              <a:rPr lang="en-US" sz="5400" dirty="0"/>
              <a:t>Precision medicine in cancer treatment</a:t>
            </a:r>
          </a:p>
        </p:txBody>
      </p:sp>
      <p:sp>
        <p:nvSpPr>
          <p:cNvPr id="63" name="TextBox 62">
            <a:extLst>
              <a:ext uri="{FF2B5EF4-FFF2-40B4-BE49-F238E27FC236}">
                <a16:creationId xmlns:a16="http://schemas.microsoft.com/office/drawing/2014/main" id="{B1B40500-8EFF-40F7-80BA-F3E4B5E648B1}"/>
              </a:ext>
            </a:extLst>
          </p:cNvPr>
          <p:cNvSpPr txBox="1"/>
          <p:nvPr/>
        </p:nvSpPr>
        <p:spPr>
          <a:xfrm>
            <a:off x="21258" y="6261102"/>
            <a:ext cx="2331053" cy="584775"/>
          </a:xfrm>
          <a:prstGeom prst="rect">
            <a:avLst/>
          </a:prstGeom>
          <a:noFill/>
          <a:ln w="22225">
            <a:solidFill>
              <a:sysClr val="windowText" lastClr="000000"/>
            </a:solidFill>
          </a:ln>
        </p:spPr>
        <p:txBody>
          <a:bodyPr wrap="square" rtlCol="0">
            <a:spAutoFit/>
          </a:bodyPr>
          <a:lstStyle/>
          <a:p>
            <a:pPr defTabSz="914354">
              <a:defRPr/>
            </a:pPr>
            <a:r>
              <a:rPr kumimoji="0" lang="en-US" sz="1600" b="0" i="0" u="none" strike="noStrike" kern="0" cap="none" spc="0" normalizeH="0" baseline="0" noProof="0" dirty="0">
                <a:ln>
                  <a:noFill/>
                </a:ln>
                <a:solidFill>
                  <a:prstClr val="black"/>
                </a:solidFill>
                <a:effectLst/>
                <a:uLnTx/>
                <a:uFillTx/>
                <a:cs typeface="Arial"/>
                <a:sym typeface="Arial"/>
              </a:rPr>
              <a:t>Lee*, </a:t>
            </a:r>
            <a:r>
              <a:rPr kumimoji="0" lang="en-US" sz="1600" b="0" i="0" u="none" strike="noStrike" kern="0" cap="none" spc="0" normalizeH="0" baseline="0" noProof="0" dirty="0" err="1">
                <a:ln>
                  <a:noFill/>
                </a:ln>
                <a:solidFill>
                  <a:prstClr val="black"/>
                </a:solidFill>
                <a:effectLst/>
                <a:uLnTx/>
                <a:uFillTx/>
                <a:cs typeface="Arial"/>
                <a:sym typeface="Arial"/>
              </a:rPr>
              <a:t>Celik</a:t>
            </a:r>
            <a:r>
              <a:rPr kumimoji="0" lang="en-US" sz="1600" b="0" i="0" u="none" strike="noStrike" kern="0" cap="none" spc="0" normalizeH="0" baseline="0" noProof="0" dirty="0">
                <a:ln>
                  <a:noFill/>
                </a:ln>
                <a:solidFill>
                  <a:prstClr val="black"/>
                </a:solidFill>
                <a:effectLst/>
                <a:uLnTx/>
                <a:uFillTx/>
                <a:cs typeface="Arial"/>
                <a:sym typeface="Arial"/>
              </a:rPr>
              <a:t>*, et al. </a:t>
            </a:r>
            <a:r>
              <a:rPr lang="en-US" sz="1600" kern="0" dirty="0">
                <a:solidFill>
                  <a:prstClr val="black"/>
                </a:solidFill>
                <a:cs typeface="Arial"/>
                <a:sym typeface="Arial"/>
              </a:rPr>
              <a:t>(2018)</a:t>
            </a:r>
            <a:endParaRPr kumimoji="0" lang="en-US" sz="1600" b="0" i="0" u="none" strike="noStrike" kern="0" cap="none" spc="0" normalizeH="0" baseline="0" noProof="0" dirty="0">
              <a:ln>
                <a:noFill/>
              </a:ln>
              <a:solidFill>
                <a:prstClr val="black"/>
              </a:solidFill>
              <a:effectLst/>
              <a:uLnTx/>
              <a:uFillTx/>
              <a:cs typeface="Arial"/>
              <a:sym typeface="Arial"/>
            </a:endParaRPr>
          </a:p>
          <a:p>
            <a:pPr marL="0" marR="0" lvl="0" indent="0" defTabSz="914354"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cs typeface="Arial"/>
                <a:sym typeface="Arial"/>
              </a:rPr>
              <a:t>Nature Communications</a:t>
            </a:r>
          </a:p>
        </p:txBody>
      </p:sp>
    </p:spTree>
    <p:extLst>
      <p:ext uri="{BB962C8B-B14F-4D97-AF65-F5344CB8AC3E}">
        <p14:creationId xmlns:p14="http://schemas.microsoft.com/office/powerpoint/2010/main" val="168625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animEffect transition="in" filter="fade">
                                      <p:cBhvr>
                                        <p:cTn id="7" dur="500"/>
                                        <p:tgtEl>
                                          <p:spTgt spid="4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xEl>
                                              <p:pRg st="1" end="1"/>
                                            </p:txEl>
                                          </p:spTgt>
                                        </p:tgtEl>
                                        <p:attrNameLst>
                                          <p:attrName>style.visibility</p:attrName>
                                        </p:attrNameLst>
                                      </p:cBhvr>
                                      <p:to>
                                        <p:strVal val="visible"/>
                                      </p:to>
                                    </p:set>
                                    <p:animEffect transition="in" filter="fade">
                                      <p:cBhvr>
                                        <p:cTn id="11" dur="500"/>
                                        <p:tgtEl>
                                          <p:spTgt spid="47">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7">
                                            <p:txEl>
                                              <p:pRg st="2" end="2"/>
                                            </p:txEl>
                                          </p:spTgt>
                                        </p:tgtEl>
                                        <p:attrNameLst>
                                          <p:attrName>style.visibility</p:attrName>
                                        </p:attrNameLst>
                                      </p:cBhvr>
                                      <p:to>
                                        <p:strVal val="visible"/>
                                      </p:to>
                                    </p:set>
                                    <p:animEffect transition="in" filter="fade">
                                      <p:cBhvr>
                                        <p:cTn id="14" dur="500"/>
                                        <p:tgtEl>
                                          <p:spTgt spid="47">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7">
                                            <p:txEl>
                                              <p:pRg st="4" end="4"/>
                                            </p:txEl>
                                          </p:spTgt>
                                        </p:tgtEl>
                                        <p:attrNameLst>
                                          <p:attrName>style.visibility</p:attrName>
                                        </p:attrNameLst>
                                      </p:cBhvr>
                                      <p:to>
                                        <p:strVal val="visible"/>
                                      </p:to>
                                    </p:set>
                                    <p:animEffect transition="in" filter="fade">
                                      <p:cBhvr>
                                        <p:cTn id="19" dur="500"/>
                                        <p:tgtEl>
                                          <p:spTgt spid="4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7">
                                            <p:txEl>
                                              <p:pRg st="5" end="5"/>
                                            </p:txEl>
                                          </p:spTgt>
                                        </p:tgtEl>
                                        <p:attrNameLst>
                                          <p:attrName>style.visibility</p:attrName>
                                        </p:attrNameLst>
                                      </p:cBhvr>
                                      <p:to>
                                        <p:strVal val="visible"/>
                                      </p:to>
                                    </p:set>
                                    <p:animEffect transition="in" filter="fade">
                                      <p:cBhvr>
                                        <p:cTn id="22" dur="500"/>
                                        <p:tgtEl>
                                          <p:spTgt spid="4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xEl>
                                              <p:pRg st="6" end="6"/>
                                            </p:txEl>
                                          </p:spTgt>
                                        </p:tgtEl>
                                        <p:attrNameLst>
                                          <p:attrName>style.visibility</p:attrName>
                                        </p:attrNameLst>
                                      </p:cBhvr>
                                      <p:to>
                                        <p:strVal val="visible"/>
                                      </p:to>
                                    </p:set>
                                    <p:animEffect transition="in" filter="fade">
                                      <p:cBhvr>
                                        <p:cTn id="27" dur="500"/>
                                        <p:tgtEl>
                                          <p:spTgt spid="4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4"/>
                                        </p:tgtEl>
                                        <p:attrNameLst>
                                          <p:attrName>style.visibility</p:attrName>
                                        </p:attrNameLst>
                                      </p:cBhvr>
                                      <p:to>
                                        <p:strVal val="visible"/>
                                      </p:to>
                                    </p:set>
                                    <p:animEffect transition="in" filter="fade">
                                      <p:cBhvr>
                                        <p:cTn id="74" dur="500"/>
                                        <p:tgtEl>
                                          <p:spTgt spid="4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P spid="12" grpId="0"/>
      <p:bldP spid="15" grpId="0" animBg="1"/>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138FD885-1272-47BD-A13A-8B4905AB2E8E}"/>
              </a:ext>
            </a:extLst>
          </p:cNvPr>
          <p:cNvSpPr txBox="1"/>
          <p:nvPr/>
        </p:nvSpPr>
        <p:spPr>
          <a:xfrm>
            <a:off x="9048496" y="2058363"/>
            <a:ext cx="1737137" cy="424732"/>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Outcomes Y</a:t>
            </a:r>
          </a:p>
        </p:txBody>
      </p:sp>
      <p:grpSp>
        <p:nvGrpSpPr>
          <p:cNvPr id="55" name="Group 54">
            <a:extLst>
              <a:ext uri="{FF2B5EF4-FFF2-40B4-BE49-F238E27FC236}">
                <a16:creationId xmlns:a16="http://schemas.microsoft.com/office/drawing/2014/main" id="{465F3BF9-F540-4E21-8A17-C83463938573}"/>
              </a:ext>
            </a:extLst>
          </p:cNvPr>
          <p:cNvGrpSpPr>
            <a:grpSpLocks noChangeAspect="1"/>
          </p:cNvGrpSpPr>
          <p:nvPr/>
        </p:nvGrpSpPr>
        <p:grpSpPr>
          <a:xfrm>
            <a:off x="8962351" y="2444005"/>
            <a:ext cx="1622409" cy="1370464"/>
            <a:chOff x="621496" y="5326290"/>
            <a:chExt cx="1091087" cy="921656"/>
          </a:xfrm>
        </p:grpSpPr>
        <p:sp>
          <p:nvSpPr>
            <p:cNvPr id="57" name="TextBox 56">
              <a:extLst>
                <a:ext uri="{FF2B5EF4-FFF2-40B4-BE49-F238E27FC236}">
                  <a16:creationId xmlns:a16="http://schemas.microsoft.com/office/drawing/2014/main" id="{25C71AFC-02BD-42AA-994B-AE21C2125833}"/>
                </a:ext>
              </a:extLst>
            </p:cNvPr>
            <p:cNvSpPr txBox="1"/>
            <p:nvPr/>
          </p:nvSpPr>
          <p:spPr>
            <a:xfrm>
              <a:off x="838200" y="6017576"/>
              <a:ext cx="722512" cy="230370"/>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Time</a:t>
              </a:r>
            </a:p>
          </p:txBody>
        </p:sp>
        <p:sp>
          <p:nvSpPr>
            <p:cNvPr id="58" name="TextBox 57">
              <a:extLst>
                <a:ext uri="{FF2B5EF4-FFF2-40B4-BE49-F238E27FC236}">
                  <a16:creationId xmlns:a16="http://schemas.microsoft.com/office/drawing/2014/main" id="{0BA918C2-AD34-439F-83FD-931D86FBABC7}"/>
                </a:ext>
              </a:extLst>
            </p:cNvPr>
            <p:cNvSpPr txBox="1"/>
            <p:nvPr/>
          </p:nvSpPr>
          <p:spPr>
            <a:xfrm rot="16200000">
              <a:off x="446328" y="5501458"/>
              <a:ext cx="644253" cy="293917"/>
            </a:xfrm>
            <a:prstGeom prst="rect">
              <a:avLst/>
            </a:prstGeom>
            <a:noFill/>
          </p:spPr>
          <p:txBody>
            <a:bodyPr wrap="square" rtlCol="0">
              <a:spAutoFit/>
            </a:bodyPr>
            <a:lstStyle/>
            <a:p>
              <a:pPr marL="0" marR="0" lvl="0" indent="0" defTabSz="914354" eaLnBrk="1" fontAlgn="auto" latinLnBrk="0" hangingPunct="1">
                <a:lnSpc>
                  <a:spcPct val="7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Kidney function</a:t>
              </a:r>
            </a:p>
          </p:txBody>
        </p:sp>
        <p:grpSp>
          <p:nvGrpSpPr>
            <p:cNvPr id="59" name="Group 58">
              <a:extLst>
                <a:ext uri="{FF2B5EF4-FFF2-40B4-BE49-F238E27FC236}">
                  <a16:creationId xmlns:a16="http://schemas.microsoft.com/office/drawing/2014/main" id="{C80B3651-ACD2-4051-A299-434C6D1B5047}"/>
                </a:ext>
              </a:extLst>
            </p:cNvPr>
            <p:cNvGrpSpPr>
              <a:grpSpLocks noChangeAspect="1"/>
            </p:cNvGrpSpPr>
            <p:nvPr/>
          </p:nvGrpSpPr>
          <p:grpSpPr>
            <a:xfrm>
              <a:off x="906422" y="5435085"/>
              <a:ext cx="806161" cy="611569"/>
              <a:chOff x="5486400" y="4313687"/>
              <a:chExt cx="1104902" cy="838200"/>
            </a:xfrm>
          </p:grpSpPr>
          <p:pic>
            <p:nvPicPr>
              <p:cNvPr id="60" name="Picture 5" descr="Image result for sigmoidal curve">
                <a:extLst>
                  <a:ext uri="{FF2B5EF4-FFF2-40B4-BE49-F238E27FC236}">
                    <a16:creationId xmlns:a16="http://schemas.microsoft.com/office/drawing/2014/main" id="{6A60BD9B-23A3-48BC-BAA8-1CC13466BA5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900" t="8908" r="14465" b="5005"/>
              <a:stretch/>
            </p:blipFill>
            <p:spPr bwMode="auto">
              <a:xfrm flipH="1">
                <a:off x="5486400" y="4427989"/>
                <a:ext cx="823640" cy="72162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6090BB14-37F1-4F70-9B76-5B4B16F47C1D}"/>
                  </a:ext>
                </a:extLst>
              </p:cNvPr>
              <p:cNvGrpSpPr/>
              <p:nvPr/>
            </p:nvGrpSpPr>
            <p:grpSpPr>
              <a:xfrm>
                <a:off x="5486400" y="4313687"/>
                <a:ext cx="1104902" cy="838200"/>
                <a:chOff x="4114799" y="4229100"/>
                <a:chExt cx="1104902" cy="838200"/>
              </a:xfrm>
            </p:grpSpPr>
            <p:cxnSp>
              <p:nvCxnSpPr>
                <p:cNvPr id="62" name="Straight Arrow Connector 61">
                  <a:extLst>
                    <a:ext uri="{FF2B5EF4-FFF2-40B4-BE49-F238E27FC236}">
                      <a16:creationId xmlns:a16="http://schemas.microsoft.com/office/drawing/2014/main" id="{58230338-7175-44A3-BD04-2E18599C4BB6}"/>
                    </a:ext>
                  </a:extLst>
                </p:cNvPr>
                <p:cNvCxnSpPr/>
                <p:nvPr/>
              </p:nvCxnSpPr>
              <p:spPr>
                <a:xfrm flipV="1">
                  <a:off x="4114799" y="4229100"/>
                  <a:ext cx="0" cy="838200"/>
                </a:xfrm>
                <a:prstGeom prst="straightConnector1">
                  <a:avLst/>
                </a:prstGeom>
                <a:noFill/>
                <a:ln w="12700" cap="flat" cmpd="sng" algn="ctr">
                  <a:solidFill>
                    <a:sysClr val="windowText" lastClr="000000"/>
                  </a:solidFill>
                  <a:prstDash val="solid"/>
                  <a:tailEnd type="triangle"/>
                </a:ln>
                <a:effectLst/>
              </p:spPr>
            </p:cxnSp>
            <p:cxnSp>
              <p:nvCxnSpPr>
                <p:cNvPr id="63" name="Straight Arrow Connector 62">
                  <a:extLst>
                    <a:ext uri="{FF2B5EF4-FFF2-40B4-BE49-F238E27FC236}">
                      <a16:creationId xmlns:a16="http://schemas.microsoft.com/office/drawing/2014/main" id="{720C4C04-04F6-4144-BFF3-F3CB23C4C824}"/>
                    </a:ext>
                  </a:extLst>
                </p:cNvPr>
                <p:cNvCxnSpPr/>
                <p:nvPr/>
              </p:nvCxnSpPr>
              <p:spPr>
                <a:xfrm>
                  <a:off x="4114799" y="5067300"/>
                  <a:ext cx="1104902" cy="0"/>
                </a:xfrm>
                <a:prstGeom prst="straightConnector1">
                  <a:avLst/>
                </a:prstGeom>
                <a:noFill/>
                <a:ln w="12700" cap="flat" cmpd="sng" algn="ctr">
                  <a:solidFill>
                    <a:sysClr val="windowText" lastClr="000000"/>
                  </a:solidFill>
                  <a:prstDash val="solid"/>
                  <a:tailEnd type="triangle"/>
                </a:ln>
                <a:effectLst/>
              </p:spPr>
            </p:cxnSp>
          </p:grpSp>
        </p:grpSp>
      </p:grpSp>
      <p:sp>
        <p:nvSpPr>
          <p:cNvPr id="53" name="Rounded Rectangle 9">
            <a:extLst>
              <a:ext uri="{FF2B5EF4-FFF2-40B4-BE49-F238E27FC236}">
                <a16:creationId xmlns:a16="http://schemas.microsoft.com/office/drawing/2014/main" id="{968DF052-BC4F-4EA7-8045-360AB61068E9}"/>
              </a:ext>
            </a:extLst>
          </p:cNvPr>
          <p:cNvSpPr/>
          <p:nvPr/>
        </p:nvSpPr>
        <p:spPr>
          <a:xfrm>
            <a:off x="8905336" y="1970134"/>
            <a:ext cx="2230210" cy="2029500"/>
          </a:xfrm>
          <a:prstGeom prst="roundRect">
            <a:avLst>
              <a:gd name="adj" fmla="val 0"/>
            </a:avLst>
          </a:prstGeom>
          <a:noFill/>
          <a:ln w="3175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1" name="Rounded Rectangle 9">
            <a:extLst>
              <a:ext uri="{FF2B5EF4-FFF2-40B4-BE49-F238E27FC236}">
                <a16:creationId xmlns:a16="http://schemas.microsoft.com/office/drawing/2014/main" id="{43F84555-D786-4E25-9E94-79C33CA3B5C9}"/>
              </a:ext>
            </a:extLst>
          </p:cNvPr>
          <p:cNvSpPr/>
          <p:nvPr/>
        </p:nvSpPr>
        <p:spPr>
          <a:xfrm>
            <a:off x="291815" y="1961008"/>
            <a:ext cx="3753802" cy="4147800"/>
          </a:xfrm>
          <a:prstGeom prst="roundRect">
            <a:avLst>
              <a:gd name="adj" fmla="val 0"/>
            </a:avLst>
          </a:prstGeom>
          <a:noFill/>
          <a:ln w="31750" cap="flat" cmpd="sng" algn="ctr">
            <a:solidFill>
              <a:srgbClr val="0066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42" name="TextBox 41">
            <a:extLst>
              <a:ext uri="{FF2B5EF4-FFF2-40B4-BE49-F238E27FC236}">
                <a16:creationId xmlns:a16="http://schemas.microsoft.com/office/drawing/2014/main" id="{FB4B7D0E-01DF-4D32-9CD3-00259264B8BA}"/>
              </a:ext>
            </a:extLst>
          </p:cNvPr>
          <p:cNvSpPr txBox="1"/>
          <p:nvPr/>
        </p:nvSpPr>
        <p:spPr>
          <a:xfrm>
            <a:off x="369119" y="1991171"/>
            <a:ext cx="1279148" cy="461665"/>
          </a:xfrm>
          <a:prstGeom prst="rect">
            <a:avLst/>
          </a:prstGeom>
          <a:noFill/>
        </p:spPr>
        <p:txBody>
          <a:bodyPr wrap="squar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Patient</a:t>
            </a:r>
          </a:p>
        </p:txBody>
      </p:sp>
      <p:sp>
        <p:nvSpPr>
          <p:cNvPr id="43" name="AutoShape 2" descr="Image result for person cartoon">
            <a:extLst>
              <a:ext uri="{FF2B5EF4-FFF2-40B4-BE49-F238E27FC236}">
                <a16:creationId xmlns:a16="http://schemas.microsoft.com/office/drawing/2014/main" id="{75FDAB2A-122E-46A8-AB9F-965ACCE409A8}"/>
              </a:ext>
            </a:extLst>
          </p:cNvPr>
          <p:cNvSpPr>
            <a:spLocks noChangeAspect="1" noChangeArrowheads="1"/>
          </p:cNvSpPr>
          <p:nvPr/>
        </p:nvSpPr>
        <p:spPr bwMode="auto">
          <a:xfrm>
            <a:off x="795443" y="2353883"/>
            <a:ext cx="359290" cy="35929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endParaRPr>
          </a:p>
        </p:txBody>
      </p:sp>
      <p:pic>
        <p:nvPicPr>
          <p:cNvPr id="44" name="Picture 9" descr="Image result for person cartoon">
            <a:extLst>
              <a:ext uri="{FF2B5EF4-FFF2-40B4-BE49-F238E27FC236}">
                <a16:creationId xmlns:a16="http://schemas.microsoft.com/office/drawing/2014/main" id="{3A74C265-805F-4B6B-B1B2-EBC8A8B3F81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8175" y="2410075"/>
            <a:ext cx="1139257" cy="1473603"/>
          </a:xfrm>
          <a:prstGeom prst="rect">
            <a:avLst/>
          </a:prstGeom>
          <a:noFill/>
          <a:extLst>
            <a:ext uri="{909E8E84-426E-40dd-AFC4-6F175D3DCCD1}">
              <a14:hiddenFill xmlns=""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A229156D-4CBA-420C-B6DE-F48B38E84C0C}"/>
              </a:ext>
            </a:extLst>
          </p:cNvPr>
          <p:cNvSpPr>
            <a:spLocks noChangeAspect="1"/>
          </p:cNvSpPr>
          <p:nvPr/>
        </p:nvSpPr>
        <p:spPr>
          <a:xfrm>
            <a:off x="2976704" y="4968105"/>
            <a:ext cx="779989" cy="887129"/>
          </a:xfrm>
          <a:prstGeom prst="rect">
            <a:avLst/>
          </a:prstGeom>
          <a:solidFill>
            <a:srgbClr val="C0504D">
              <a:lumMod val="60000"/>
              <a:lumOff val="40000"/>
            </a:srgbClr>
          </a:solidFill>
          <a:ln w="2540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ACFFC8E2-6D69-4F47-9339-9AD35465F252}"/>
              </a:ext>
            </a:extLst>
          </p:cNvPr>
          <p:cNvGrpSpPr/>
          <p:nvPr/>
        </p:nvGrpSpPr>
        <p:grpSpPr>
          <a:xfrm>
            <a:off x="1234701" y="2210060"/>
            <a:ext cx="2534178" cy="2607032"/>
            <a:chOff x="1234701" y="2210060"/>
            <a:chExt cx="2534178" cy="2607032"/>
          </a:xfrm>
        </p:grpSpPr>
        <p:sp>
          <p:nvSpPr>
            <p:cNvPr id="46" name="Rectangle 45">
              <a:extLst>
                <a:ext uri="{FF2B5EF4-FFF2-40B4-BE49-F238E27FC236}">
                  <a16:creationId xmlns:a16="http://schemas.microsoft.com/office/drawing/2014/main" id="{26CAA91D-AE8C-4EAC-AD13-A28C6669CCFD}"/>
                </a:ext>
              </a:extLst>
            </p:cNvPr>
            <p:cNvSpPr>
              <a:spLocks noChangeAspect="1"/>
            </p:cNvSpPr>
            <p:nvPr/>
          </p:nvSpPr>
          <p:spPr>
            <a:xfrm>
              <a:off x="2986603" y="4209324"/>
              <a:ext cx="779989" cy="52435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47" name="TextBox 46">
              <a:extLst>
                <a:ext uri="{FF2B5EF4-FFF2-40B4-BE49-F238E27FC236}">
                  <a16:creationId xmlns:a16="http://schemas.microsoft.com/office/drawing/2014/main" id="{FAF5E574-6DCD-44A1-B491-8DE2908B3C3F}"/>
                </a:ext>
              </a:extLst>
            </p:cNvPr>
            <p:cNvSpPr txBox="1"/>
            <p:nvPr/>
          </p:nvSpPr>
          <p:spPr>
            <a:xfrm>
              <a:off x="1834279" y="2210060"/>
              <a:ext cx="1700448" cy="424732"/>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Features X</a:t>
              </a:r>
            </a:p>
          </p:txBody>
        </p:sp>
        <p:sp>
          <p:nvSpPr>
            <p:cNvPr id="48" name="Rectangle 47">
              <a:extLst>
                <a:ext uri="{FF2B5EF4-FFF2-40B4-BE49-F238E27FC236}">
                  <a16:creationId xmlns:a16="http://schemas.microsoft.com/office/drawing/2014/main" id="{521C35C3-9835-43F9-A431-A52BD76A9544}"/>
                </a:ext>
              </a:extLst>
            </p:cNvPr>
            <p:cNvSpPr>
              <a:spLocks noChangeAspect="1"/>
            </p:cNvSpPr>
            <p:nvPr/>
          </p:nvSpPr>
          <p:spPr>
            <a:xfrm>
              <a:off x="2988890" y="2734318"/>
              <a:ext cx="779989" cy="524359"/>
            </a:xfrm>
            <a:prstGeom prst="rect">
              <a:avLst/>
            </a:prstGeom>
            <a:solidFill>
              <a:srgbClr val="9BBB59"/>
            </a:solidFill>
            <a:ln w="25400" cap="flat" cmpd="sng" algn="ctr">
              <a:solidFill>
                <a:srgbClr val="9BBB59">
                  <a:lumMod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49" name="TextBox 48">
              <a:extLst>
                <a:ext uri="{FF2B5EF4-FFF2-40B4-BE49-F238E27FC236}">
                  <a16:creationId xmlns:a16="http://schemas.microsoft.com/office/drawing/2014/main" id="{1B031A7F-1EAE-4DFE-9A7C-211220A56129}"/>
                </a:ext>
              </a:extLst>
            </p:cNvPr>
            <p:cNvSpPr txBox="1"/>
            <p:nvPr/>
          </p:nvSpPr>
          <p:spPr>
            <a:xfrm>
              <a:off x="1234701" y="2631878"/>
              <a:ext cx="1859547" cy="2185214"/>
            </a:xfrm>
            <a:prstGeom prst="rect">
              <a:avLst/>
            </a:prstGeom>
            <a:noFill/>
          </p:spPr>
          <p:txBody>
            <a:bodyPr wrap="squar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Demographic</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Clinical</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Laboratory</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p:txBody>
        </p:sp>
        <p:sp>
          <p:nvSpPr>
            <p:cNvPr id="80" name="Rectangle 79">
              <a:extLst>
                <a:ext uri="{FF2B5EF4-FFF2-40B4-BE49-F238E27FC236}">
                  <a16:creationId xmlns:a16="http://schemas.microsoft.com/office/drawing/2014/main" id="{7988CB08-3A93-4166-A935-1B47EC93320A}"/>
                </a:ext>
              </a:extLst>
            </p:cNvPr>
            <p:cNvSpPr>
              <a:spLocks noChangeAspect="1"/>
            </p:cNvSpPr>
            <p:nvPr/>
          </p:nvSpPr>
          <p:spPr>
            <a:xfrm>
              <a:off x="2981605" y="3450542"/>
              <a:ext cx="779989" cy="524360"/>
            </a:xfrm>
            <a:prstGeom prst="rect">
              <a:avLst/>
            </a:prstGeom>
            <a:solidFill>
              <a:schemeClr val="accent2">
                <a:lumMod val="20000"/>
                <a:lumOff val="80000"/>
              </a:schemeClr>
            </a:solidFill>
            <a:ln w="25400" cap="flat" cmpd="sng" algn="ctr">
              <a:solidFill>
                <a:schemeClr val="accent2">
                  <a:lumMod val="75000"/>
                </a:scheme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grpSp>
      <p:sp>
        <p:nvSpPr>
          <p:cNvPr id="81" name="TextBox 80">
            <a:extLst>
              <a:ext uri="{FF2B5EF4-FFF2-40B4-BE49-F238E27FC236}">
                <a16:creationId xmlns:a16="http://schemas.microsoft.com/office/drawing/2014/main" id="{86683CFE-7DD8-41FF-BCFA-1BCA2F8EC012}"/>
              </a:ext>
            </a:extLst>
          </p:cNvPr>
          <p:cNvSpPr txBox="1"/>
          <p:nvPr/>
        </p:nvSpPr>
        <p:spPr>
          <a:xfrm>
            <a:off x="1382674" y="4988004"/>
            <a:ext cx="1555138" cy="707886"/>
          </a:xfrm>
          <a:prstGeom prst="rect">
            <a:avLst/>
          </a:prstGeom>
          <a:noFill/>
        </p:spPr>
        <p:txBody>
          <a:bodyPr wrap="squar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prstClr val="black"/>
                </a:solidFill>
                <a:effectLst/>
                <a:uLnTx/>
                <a:uFillTx/>
              </a:rPr>
              <a:t>Molecular</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p:txBody>
      </p:sp>
      <p:sp>
        <p:nvSpPr>
          <p:cNvPr id="86" name="TextBox 85">
            <a:extLst>
              <a:ext uri="{FF2B5EF4-FFF2-40B4-BE49-F238E27FC236}">
                <a16:creationId xmlns:a16="http://schemas.microsoft.com/office/drawing/2014/main" id="{ACAF9CE6-BA2B-41A8-BFAC-233CEE1EA4A2}"/>
              </a:ext>
            </a:extLst>
          </p:cNvPr>
          <p:cNvSpPr txBox="1"/>
          <p:nvPr/>
        </p:nvSpPr>
        <p:spPr>
          <a:xfrm>
            <a:off x="9481499" y="6216434"/>
            <a:ext cx="1597279" cy="374307"/>
          </a:xfrm>
          <a:prstGeom prst="rect">
            <a:avLst/>
          </a:prstGeom>
          <a:noFill/>
        </p:spPr>
        <p:txBody>
          <a:bodyPr wrap="none" rtlCol="0">
            <a:spAutoFit/>
          </a:bodyPr>
          <a:lstStyle/>
          <a:p>
            <a:r>
              <a:rPr lang="en-US" sz="2000" b="1" dirty="0"/>
              <a:t>ML researcher</a:t>
            </a:r>
          </a:p>
        </p:txBody>
      </p:sp>
      <p:pic>
        <p:nvPicPr>
          <p:cNvPr id="76" name="Picture 75">
            <a:extLst>
              <a:ext uri="{FF2B5EF4-FFF2-40B4-BE49-F238E27FC236}">
                <a16:creationId xmlns:a16="http://schemas.microsoft.com/office/drawing/2014/main" id="{3BE62E3B-B1EE-49B3-8212-5514AA065AA4}"/>
              </a:ext>
            </a:extLst>
          </p:cNvPr>
          <p:cNvPicPr>
            <a:picLocks noChangeAspect="1"/>
          </p:cNvPicPr>
          <p:nvPr/>
        </p:nvPicPr>
        <p:blipFill>
          <a:blip r:embed="rId5"/>
          <a:stretch>
            <a:fillRect/>
          </a:stretch>
        </p:blipFill>
        <p:spPr>
          <a:xfrm flipH="1">
            <a:off x="9721628" y="4950634"/>
            <a:ext cx="973751" cy="1240077"/>
          </a:xfrm>
          <a:prstGeom prst="rect">
            <a:avLst/>
          </a:prstGeom>
        </p:spPr>
      </p:pic>
      <p:pic>
        <p:nvPicPr>
          <p:cNvPr id="77" name="Picture 76">
            <a:extLst>
              <a:ext uri="{FF2B5EF4-FFF2-40B4-BE49-F238E27FC236}">
                <a16:creationId xmlns:a16="http://schemas.microsoft.com/office/drawing/2014/main" id="{94B875C3-B453-41A0-900C-99FFEC5874AE}"/>
              </a:ext>
            </a:extLst>
          </p:cNvPr>
          <p:cNvPicPr>
            <a:picLocks noChangeAspect="1"/>
          </p:cNvPicPr>
          <p:nvPr/>
        </p:nvPicPr>
        <p:blipFill>
          <a:blip r:embed="rId6"/>
          <a:stretch>
            <a:fillRect/>
          </a:stretch>
        </p:blipFill>
        <p:spPr>
          <a:xfrm flipH="1">
            <a:off x="4849440" y="4976817"/>
            <a:ext cx="950605" cy="1240373"/>
          </a:xfrm>
          <a:prstGeom prst="rect">
            <a:avLst/>
          </a:prstGeom>
        </p:spPr>
      </p:pic>
      <p:pic>
        <p:nvPicPr>
          <p:cNvPr id="78" name="Picture 77">
            <a:extLst>
              <a:ext uri="{FF2B5EF4-FFF2-40B4-BE49-F238E27FC236}">
                <a16:creationId xmlns:a16="http://schemas.microsoft.com/office/drawing/2014/main" id="{BB3529A2-1B25-46C0-A1D6-8BA470844CF3}"/>
              </a:ext>
            </a:extLst>
          </p:cNvPr>
          <p:cNvPicPr>
            <a:picLocks noChangeAspect="1"/>
          </p:cNvPicPr>
          <p:nvPr/>
        </p:nvPicPr>
        <p:blipFill>
          <a:blip r:embed="rId7"/>
          <a:stretch>
            <a:fillRect/>
          </a:stretch>
        </p:blipFill>
        <p:spPr>
          <a:xfrm flipH="1">
            <a:off x="6632749" y="4972316"/>
            <a:ext cx="949352" cy="1240373"/>
          </a:xfrm>
          <a:prstGeom prst="rect">
            <a:avLst/>
          </a:prstGeom>
        </p:spPr>
      </p:pic>
      <p:sp>
        <p:nvSpPr>
          <p:cNvPr id="92" name="TextBox 91">
            <a:extLst>
              <a:ext uri="{FF2B5EF4-FFF2-40B4-BE49-F238E27FC236}">
                <a16:creationId xmlns:a16="http://schemas.microsoft.com/office/drawing/2014/main" id="{F8D3B291-6C57-4490-A89A-93035BAD6856}"/>
              </a:ext>
            </a:extLst>
          </p:cNvPr>
          <p:cNvSpPr txBox="1"/>
          <p:nvPr/>
        </p:nvSpPr>
        <p:spPr>
          <a:xfrm>
            <a:off x="6770800" y="6218015"/>
            <a:ext cx="825754" cy="374307"/>
          </a:xfrm>
          <a:prstGeom prst="rect">
            <a:avLst/>
          </a:prstGeom>
          <a:noFill/>
        </p:spPr>
        <p:txBody>
          <a:bodyPr wrap="none" rtlCol="0">
            <a:spAutoFit/>
          </a:bodyPr>
          <a:lstStyle/>
          <a:p>
            <a:r>
              <a:rPr lang="en-US" sz="2000" b="1" dirty="0"/>
              <a:t>doctor</a:t>
            </a:r>
          </a:p>
        </p:txBody>
      </p:sp>
      <p:sp>
        <p:nvSpPr>
          <p:cNvPr id="93" name="TextBox 92">
            <a:extLst>
              <a:ext uri="{FF2B5EF4-FFF2-40B4-BE49-F238E27FC236}">
                <a16:creationId xmlns:a16="http://schemas.microsoft.com/office/drawing/2014/main" id="{9A97C05B-ED10-4876-B5DB-969FB20B5652}"/>
              </a:ext>
            </a:extLst>
          </p:cNvPr>
          <p:cNvSpPr txBox="1"/>
          <p:nvPr/>
        </p:nvSpPr>
        <p:spPr>
          <a:xfrm>
            <a:off x="4890095" y="6219256"/>
            <a:ext cx="889638" cy="374307"/>
          </a:xfrm>
          <a:prstGeom prst="rect">
            <a:avLst/>
          </a:prstGeom>
          <a:noFill/>
        </p:spPr>
        <p:txBody>
          <a:bodyPr wrap="none" rtlCol="0">
            <a:spAutoFit/>
          </a:bodyPr>
          <a:lstStyle/>
          <a:p>
            <a:r>
              <a:rPr lang="en-US" sz="2000" b="1" dirty="0"/>
              <a:t>patient</a:t>
            </a:r>
          </a:p>
        </p:txBody>
      </p:sp>
      <p:grpSp>
        <p:nvGrpSpPr>
          <p:cNvPr id="91" name="Group 90">
            <a:extLst>
              <a:ext uri="{FF2B5EF4-FFF2-40B4-BE49-F238E27FC236}">
                <a16:creationId xmlns:a16="http://schemas.microsoft.com/office/drawing/2014/main" id="{79E4D993-7A5D-4911-BB07-49721F5A1A99}"/>
              </a:ext>
            </a:extLst>
          </p:cNvPr>
          <p:cNvGrpSpPr/>
          <p:nvPr/>
        </p:nvGrpSpPr>
        <p:grpSpPr>
          <a:xfrm>
            <a:off x="8811265" y="4243336"/>
            <a:ext cx="1244478" cy="881021"/>
            <a:chOff x="9234113" y="3606343"/>
            <a:chExt cx="1330265" cy="941755"/>
          </a:xfrm>
        </p:grpSpPr>
        <p:sp>
          <p:nvSpPr>
            <p:cNvPr id="87" name="Oval Callout 20">
              <a:extLst>
                <a:ext uri="{FF2B5EF4-FFF2-40B4-BE49-F238E27FC236}">
                  <a16:creationId xmlns:a16="http://schemas.microsoft.com/office/drawing/2014/main" id="{AEF0BCBE-8F3E-4CF7-AD91-150DDD85AC2D}"/>
                </a:ext>
              </a:extLst>
            </p:cNvPr>
            <p:cNvSpPr/>
            <p:nvPr/>
          </p:nvSpPr>
          <p:spPr>
            <a:xfrm>
              <a:off x="9234113" y="3606343"/>
              <a:ext cx="1327560" cy="941755"/>
            </a:xfrm>
            <a:prstGeom prst="wedgeEllipseCallout">
              <a:avLst>
                <a:gd name="adj1" fmla="val 48906"/>
                <a:gd name="adj2" fmla="val 54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6CC485AC-2342-4C5B-9B30-C21D32278E36}"/>
                </a:ext>
              </a:extLst>
            </p:cNvPr>
            <p:cNvSpPr txBox="1"/>
            <p:nvPr/>
          </p:nvSpPr>
          <p:spPr>
            <a:xfrm>
              <a:off x="9306320" y="3894128"/>
              <a:ext cx="1258058" cy="427692"/>
            </a:xfrm>
            <a:prstGeom prst="rect">
              <a:avLst/>
            </a:prstGeom>
            <a:noFill/>
          </p:spPr>
          <p:txBody>
            <a:bodyPr wrap="none" rtlCol="0">
              <a:spAutoFit/>
            </a:bodyPr>
            <a:lstStyle/>
            <a:p>
              <a:r>
                <a:rPr lang="en-US" sz="2000" b="1" dirty="0">
                  <a:solidFill>
                    <a:srgbClr val="C00000"/>
                  </a:solidFill>
                </a:rPr>
                <a:t>AI magic!</a:t>
              </a:r>
            </a:p>
          </p:txBody>
        </p:sp>
      </p:grpSp>
      <p:grpSp>
        <p:nvGrpSpPr>
          <p:cNvPr id="84" name="Group 83">
            <a:extLst>
              <a:ext uri="{FF2B5EF4-FFF2-40B4-BE49-F238E27FC236}">
                <a16:creationId xmlns:a16="http://schemas.microsoft.com/office/drawing/2014/main" id="{9E9B992E-4B38-446B-869D-3D54E4BF0C6B}"/>
              </a:ext>
            </a:extLst>
          </p:cNvPr>
          <p:cNvGrpSpPr/>
          <p:nvPr/>
        </p:nvGrpSpPr>
        <p:grpSpPr>
          <a:xfrm>
            <a:off x="7229100" y="4256221"/>
            <a:ext cx="1241945" cy="881021"/>
            <a:chOff x="9427863" y="5101793"/>
            <a:chExt cx="1327560" cy="941755"/>
          </a:xfrm>
        </p:grpSpPr>
        <p:sp>
          <p:nvSpPr>
            <p:cNvPr id="82" name="Oval Callout 6">
              <a:extLst>
                <a:ext uri="{FF2B5EF4-FFF2-40B4-BE49-F238E27FC236}">
                  <a16:creationId xmlns:a16="http://schemas.microsoft.com/office/drawing/2014/main" id="{DACB7A7C-BF18-4EE0-B342-2FAC652AC72D}"/>
                </a:ext>
              </a:extLst>
            </p:cNvPr>
            <p:cNvSpPr/>
            <p:nvPr/>
          </p:nvSpPr>
          <p:spPr>
            <a:xfrm>
              <a:off x="9427863" y="5101793"/>
              <a:ext cx="1327560" cy="941755"/>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48EB2E54-8AF9-4863-BC0F-30EB4949AF84}"/>
                </a:ext>
              </a:extLst>
            </p:cNvPr>
            <p:cNvSpPr txBox="1"/>
            <p:nvPr/>
          </p:nvSpPr>
          <p:spPr>
            <a:xfrm>
              <a:off x="9694419" y="5405054"/>
              <a:ext cx="794448" cy="369332"/>
            </a:xfrm>
            <a:prstGeom prst="rect">
              <a:avLst/>
            </a:prstGeom>
            <a:noFill/>
          </p:spPr>
          <p:txBody>
            <a:bodyPr wrap="none" rtlCol="0">
              <a:spAutoFit/>
            </a:bodyPr>
            <a:lstStyle/>
            <a:p>
              <a:r>
                <a:rPr lang="en-US" sz="1800" dirty="0"/>
                <a:t>Why?!</a:t>
              </a:r>
            </a:p>
          </p:txBody>
        </p:sp>
      </p:grpSp>
      <p:grpSp>
        <p:nvGrpSpPr>
          <p:cNvPr id="3" name="Group 2">
            <a:extLst>
              <a:ext uri="{FF2B5EF4-FFF2-40B4-BE49-F238E27FC236}">
                <a16:creationId xmlns:a16="http://schemas.microsoft.com/office/drawing/2014/main" id="{E9488562-FCA2-4FB9-B0BA-EA4AEA540D08}"/>
              </a:ext>
            </a:extLst>
          </p:cNvPr>
          <p:cNvGrpSpPr/>
          <p:nvPr/>
        </p:nvGrpSpPr>
        <p:grpSpPr>
          <a:xfrm>
            <a:off x="5600876" y="4256222"/>
            <a:ext cx="1241945" cy="881021"/>
            <a:chOff x="4285034" y="2880963"/>
            <a:chExt cx="1327560" cy="941755"/>
          </a:xfrm>
        </p:grpSpPr>
        <p:sp>
          <p:nvSpPr>
            <p:cNvPr id="79" name="Oval Callout 16">
              <a:extLst>
                <a:ext uri="{FF2B5EF4-FFF2-40B4-BE49-F238E27FC236}">
                  <a16:creationId xmlns:a16="http://schemas.microsoft.com/office/drawing/2014/main" id="{1F6F6004-65B2-41EF-92D5-63589E2C3451}"/>
                </a:ext>
              </a:extLst>
            </p:cNvPr>
            <p:cNvSpPr/>
            <p:nvPr/>
          </p:nvSpPr>
          <p:spPr>
            <a:xfrm>
              <a:off x="4285034" y="2880963"/>
              <a:ext cx="1327560" cy="941755"/>
            </a:xfrm>
            <a:prstGeom prst="wedgeEllipseCallout">
              <a:avLst>
                <a:gd name="adj1" fmla="val -44941"/>
                <a:gd name="adj2" fmla="val 4672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A4D1A915-0BD0-40D8-B0FC-1B4D6528DC52}"/>
                </a:ext>
              </a:extLst>
            </p:cNvPr>
            <p:cNvSpPr txBox="1"/>
            <p:nvPr/>
          </p:nvSpPr>
          <p:spPr>
            <a:xfrm>
              <a:off x="4551590" y="3167174"/>
              <a:ext cx="794448" cy="369332"/>
            </a:xfrm>
            <a:prstGeom prst="rect">
              <a:avLst/>
            </a:prstGeom>
            <a:noFill/>
          </p:spPr>
          <p:txBody>
            <a:bodyPr wrap="none" rtlCol="0">
              <a:spAutoFit/>
            </a:bodyPr>
            <a:lstStyle/>
            <a:p>
              <a:r>
                <a:rPr lang="en-US" sz="1800" dirty="0"/>
                <a:t>Why?!</a:t>
              </a:r>
            </a:p>
          </p:txBody>
        </p:sp>
      </p:grpSp>
      <p:sp>
        <p:nvSpPr>
          <p:cNvPr id="7" name="Title 6">
            <a:extLst>
              <a:ext uri="{FF2B5EF4-FFF2-40B4-BE49-F238E27FC236}">
                <a16:creationId xmlns:a16="http://schemas.microsoft.com/office/drawing/2014/main" id="{F6624A65-539E-41EF-9F2A-674E0553A76C}"/>
              </a:ext>
            </a:extLst>
          </p:cNvPr>
          <p:cNvSpPr>
            <a:spLocks noGrp="1"/>
          </p:cNvSpPr>
          <p:nvPr>
            <p:ph type="title"/>
          </p:nvPr>
        </p:nvSpPr>
        <p:spPr>
          <a:xfrm>
            <a:off x="379561" y="198154"/>
            <a:ext cx="11812439" cy="1325563"/>
          </a:xfrm>
        </p:spPr>
        <p:txBody>
          <a:bodyPr>
            <a:normAutofit fontScale="90000"/>
          </a:bodyPr>
          <a:lstStyle/>
          <a:p>
            <a:r>
              <a:rPr lang="en-US" sz="4800" dirty="0"/>
              <a:t>What current machine learning (ML) </a:t>
            </a:r>
            <a:r>
              <a:rPr lang="en-US" sz="4800" i="1" dirty="0">
                <a:solidFill>
                  <a:srgbClr val="C00000"/>
                </a:solidFill>
              </a:rPr>
              <a:t>can</a:t>
            </a:r>
            <a:r>
              <a:rPr lang="en-US" sz="4800" dirty="0"/>
              <a:t> do for precision medicine</a:t>
            </a:r>
          </a:p>
        </p:txBody>
      </p:sp>
      <p:sp>
        <p:nvSpPr>
          <p:cNvPr id="52" name="TextBox 51">
            <a:extLst>
              <a:ext uri="{FF2B5EF4-FFF2-40B4-BE49-F238E27FC236}">
                <a16:creationId xmlns:a16="http://schemas.microsoft.com/office/drawing/2014/main" id="{478020AD-9E32-4947-8B3C-9BD98E726002}"/>
              </a:ext>
            </a:extLst>
          </p:cNvPr>
          <p:cNvSpPr txBox="1"/>
          <p:nvPr/>
        </p:nvSpPr>
        <p:spPr>
          <a:xfrm>
            <a:off x="9732768" y="2502895"/>
            <a:ext cx="1352135" cy="480131"/>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End stage renal disease (ESRD)</a:t>
            </a:r>
          </a:p>
        </p:txBody>
      </p:sp>
      <p:sp>
        <p:nvSpPr>
          <p:cNvPr id="51" name="Rectangular Callout 109">
            <a:extLst>
              <a:ext uri="{FF2B5EF4-FFF2-40B4-BE49-F238E27FC236}">
                <a16:creationId xmlns:a16="http://schemas.microsoft.com/office/drawing/2014/main" id="{25C443C7-A715-4DCB-93A5-02886ECA8A1E}"/>
              </a:ext>
            </a:extLst>
          </p:cNvPr>
          <p:cNvSpPr/>
          <p:nvPr/>
        </p:nvSpPr>
        <p:spPr>
          <a:xfrm>
            <a:off x="10456829" y="3060468"/>
            <a:ext cx="1682391" cy="1143967"/>
          </a:xfrm>
          <a:prstGeom prst="wedgeRectCallout">
            <a:avLst>
              <a:gd name="adj1" fmla="val -36267"/>
              <a:gd name="adj2" fmla="val -61786"/>
            </a:avLst>
          </a:prstGeom>
          <a:solidFill>
            <a:sysClr val="window" lastClr="FFFFFF"/>
          </a:solidFill>
          <a:ln w="19050" cap="flat" cmpd="sng" algn="ctr">
            <a:solidFill>
              <a:sysClr val="windowText" lastClr="000000"/>
            </a:solidFill>
            <a:prstDash val="solid"/>
          </a:ln>
          <a:effectLst>
            <a:outerShdw blurRad="40000" dist="23000" dir="5400000" rotWithShape="0">
              <a:srgbClr val="000000">
                <a:alpha val="35000"/>
              </a:srgbClr>
            </a:outerShdw>
          </a:effectLst>
        </p:spPr>
        <p:txBody>
          <a:bodyPr lIns="45720" rIns="0" rtlCol="0" anchor="ct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sym typeface="Arial"/>
              </a:rPr>
              <a:t>Kidney failure –</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a:ea typeface="+mn-ea"/>
                <a:cs typeface="+mn-cs"/>
                <a:sym typeface="Arial"/>
              </a:rPr>
              <a:t>Either dialysis or transplantation is required.</a:t>
            </a:r>
            <a:endParaRPr kumimoji="0" lang="en-US" sz="1800" b="1" i="0" u="sng" strike="noStrike" kern="0" cap="none" spc="0" normalizeH="0" baseline="0" noProof="0" dirty="0">
              <a:ln>
                <a:noFill/>
              </a:ln>
              <a:solidFill>
                <a:prstClr val="black"/>
              </a:solidFill>
              <a:effectLst/>
              <a:uLnTx/>
              <a:uFillTx/>
              <a:latin typeface="Calibri"/>
              <a:ea typeface="+mn-ea"/>
              <a:cs typeface="+mn-cs"/>
              <a:sym typeface="Arial"/>
            </a:endParaRPr>
          </a:p>
        </p:txBody>
      </p:sp>
      <p:sp>
        <p:nvSpPr>
          <p:cNvPr id="56" name="Rectangular Callout 109">
            <a:extLst>
              <a:ext uri="{FF2B5EF4-FFF2-40B4-BE49-F238E27FC236}">
                <a16:creationId xmlns:a16="http://schemas.microsoft.com/office/drawing/2014/main" id="{DB0A9F5D-0289-483E-B269-CAE2745A55BD}"/>
              </a:ext>
            </a:extLst>
          </p:cNvPr>
          <p:cNvSpPr/>
          <p:nvPr/>
        </p:nvSpPr>
        <p:spPr>
          <a:xfrm>
            <a:off x="4526307" y="2141190"/>
            <a:ext cx="717050" cy="2063245"/>
          </a:xfrm>
          <a:prstGeom prst="wedgeRectCallout">
            <a:avLst>
              <a:gd name="adj1" fmla="val -168882"/>
              <a:gd name="adj2" fmla="val -36981"/>
            </a:avLst>
          </a:prstGeom>
          <a:solidFill>
            <a:schemeClr val="bg1"/>
          </a:solidFill>
          <a:ln w="19050" cap="flat" cmpd="sng" algn="ctr">
            <a:solidFill>
              <a:sysClr val="windowText" lastClr="000000"/>
            </a:solidFill>
            <a:prstDash val="solid"/>
          </a:ln>
          <a:effectLst>
            <a:outerShdw blurRad="40000" dist="23000" dir="5400000" rotWithShape="0">
              <a:srgbClr val="000000">
                <a:alpha val="35000"/>
              </a:srgbClr>
            </a:outerShdw>
          </a:effectLst>
        </p:spPr>
        <p:txBody>
          <a:bodyPr lIns="45720" rIns="0" rtlCol="0" anchor="ct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1" i="0" u="sng" strike="noStrike" kern="0" cap="none" spc="0" normalizeH="0" baseline="0" noProof="0" dirty="0">
              <a:ln>
                <a:noFill/>
              </a:ln>
              <a:solidFill>
                <a:prstClr val="black"/>
              </a:solidFill>
              <a:effectLst/>
              <a:uLnTx/>
              <a:uFillTx/>
              <a:latin typeface="Calibri"/>
              <a:ea typeface="+mn-ea"/>
              <a:cs typeface="+mn-cs"/>
              <a:sym typeface="Arial"/>
            </a:endParaRPr>
          </a:p>
        </p:txBody>
      </p:sp>
      <p:grpSp>
        <p:nvGrpSpPr>
          <p:cNvPr id="6" name="Group 5">
            <a:extLst>
              <a:ext uri="{FF2B5EF4-FFF2-40B4-BE49-F238E27FC236}">
                <a16:creationId xmlns:a16="http://schemas.microsoft.com/office/drawing/2014/main" id="{9F0D4B12-2280-449A-8879-C37BEBCEC4C7}"/>
              </a:ext>
            </a:extLst>
          </p:cNvPr>
          <p:cNvGrpSpPr/>
          <p:nvPr/>
        </p:nvGrpSpPr>
        <p:grpSpPr>
          <a:xfrm>
            <a:off x="4759496" y="1817067"/>
            <a:ext cx="3484728" cy="2264871"/>
            <a:chOff x="4729169" y="1834793"/>
            <a:chExt cx="3484728" cy="2264871"/>
          </a:xfrm>
        </p:grpSpPr>
        <p:cxnSp>
          <p:nvCxnSpPr>
            <p:cNvPr id="70" name="Straight Arrow Connector 69">
              <a:extLst>
                <a:ext uri="{FF2B5EF4-FFF2-40B4-BE49-F238E27FC236}">
                  <a16:creationId xmlns:a16="http://schemas.microsoft.com/office/drawing/2014/main" id="{477D4E8D-FCFC-43DA-B01C-3F2088B92691}"/>
                </a:ext>
              </a:extLst>
            </p:cNvPr>
            <p:cNvCxnSpPr/>
            <p:nvPr/>
          </p:nvCxnSpPr>
          <p:spPr>
            <a:xfrm>
              <a:off x="7532043" y="3217552"/>
              <a:ext cx="347472" cy="0"/>
            </a:xfrm>
            <a:prstGeom prst="straightConnector1">
              <a:avLst/>
            </a:prstGeom>
            <a:noFill/>
            <a:ln w="25400" cap="flat" cmpd="sng" algn="ctr">
              <a:solidFill>
                <a:sysClr val="windowText" lastClr="000000"/>
              </a:solidFill>
              <a:prstDash val="solid"/>
              <a:tailEnd type="triangle" w="lg" len="lg"/>
            </a:ln>
            <a:effectLst/>
          </p:spPr>
        </p:cxnSp>
        <p:sp>
          <p:nvSpPr>
            <p:cNvPr id="71" name="TextBox 70">
              <a:extLst>
                <a:ext uri="{FF2B5EF4-FFF2-40B4-BE49-F238E27FC236}">
                  <a16:creationId xmlns:a16="http://schemas.microsoft.com/office/drawing/2014/main" id="{ACEA61E6-CD2C-4AD7-B151-AA6CFAB5CD83}"/>
                </a:ext>
              </a:extLst>
            </p:cNvPr>
            <p:cNvSpPr txBox="1"/>
            <p:nvPr/>
          </p:nvSpPr>
          <p:spPr>
            <a:xfrm>
              <a:off x="5574661" y="1834793"/>
              <a:ext cx="1678666" cy="523220"/>
            </a:xfrm>
            <a:prstGeom prst="rect">
              <a:avLst/>
            </a:prstGeom>
            <a:noFill/>
          </p:spPr>
          <p:txBody>
            <a:bodyPr wrap="non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rPr>
                <a:t>ML model</a:t>
              </a:r>
            </a:p>
          </p:txBody>
        </p:sp>
        <p:sp>
          <p:nvSpPr>
            <p:cNvPr id="72" name="TextBox 71">
              <a:extLst>
                <a:ext uri="{FF2B5EF4-FFF2-40B4-BE49-F238E27FC236}">
                  <a16:creationId xmlns:a16="http://schemas.microsoft.com/office/drawing/2014/main" id="{B9A91FC9-64E0-4BE9-8721-CD45264DC30D}"/>
                </a:ext>
              </a:extLst>
            </p:cNvPr>
            <p:cNvSpPr txBox="1"/>
            <p:nvPr/>
          </p:nvSpPr>
          <p:spPr>
            <a:xfrm>
              <a:off x="7843283" y="2981279"/>
              <a:ext cx="370614" cy="523220"/>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black"/>
                  </a:solidFill>
                  <a:effectLst/>
                  <a:uLnTx/>
                  <a:uFillTx/>
                </a:rPr>
                <a:t>Y</a:t>
              </a:r>
              <a:endParaRPr kumimoji="0" lang="en-US" sz="2800" b="1" i="0" u="none" strike="noStrike" kern="0" cap="none" spc="0" normalizeH="0" baseline="0" noProof="0" dirty="0">
                <a:ln>
                  <a:noFill/>
                </a:ln>
                <a:solidFill>
                  <a:prstClr val="black"/>
                </a:solidFill>
                <a:effectLst/>
                <a:uLnTx/>
                <a:uFillTx/>
              </a:endParaRPr>
            </a:p>
          </p:txBody>
        </p:sp>
        <p:sp>
          <p:nvSpPr>
            <p:cNvPr id="73" name="TextBox 72">
              <a:extLst>
                <a:ext uri="{FF2B5EF4-FFF2-40B4-BE49-F238E27FC236}">
                  <a16:creationId xmlns:a16="http://schemas.microsoft.com/office/drawing/2014/main" id="{AA1CB5DC-3419-4372-AABE-90FE11AB0964}"/>
                </a:ext>
              </a:extLst>
            </p:cNvPr>
            <p:cNvSpPr txBox="1"/>
            <p:nvPr/>
          </p:nvSpPr>
          <p:spPr>
            <a:xfrm>
              <a:off x="5111744" y="2253005"/>
              <a:ext cx="309700" cy="1846659"/>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endParaRPr kumimoji="0" lang="en-US" b="1" i="0" u="none" strike="noStrike" kern="0" cap="none" spc="0" normalizeH="0" baseline="0" noProof="0" dirty="0">
                <a:ln>
                  <a:noFill/>
                </a:ln>
                <a:solidFill>
                  <a:prstClr val="black"/>
                </a:solidFill>
                <a:effectLst/>
                <a:uLnTx/>
                <a:uFillTx/>
              </a:endParaRPr>
            </a:p>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p:txBody>
        </p:sp>
        <p:sp>
          <p:nvSpPr>
            <p:cNvPr id="74" name="Rectangle 73">
              <a:extLst>
                <a:ext uri="{FF2B5EF4-FFF2-40B4-BE49-F238E27FC236}">
                  <a16:creationId xmlns:a16="http://schemas.microsoft.com/office/drawing/2014/main" id="{2E958937-CFDA-4EAA-A82C-459B14385FD7}"/>
                </a:ext>
              </a:extLst>
            </p:cNvPr>
            <p:cNvSpPr>
              <a:spLocks noChangeAspect="1"/>
            </p:cNvSpPr>
            <p:nvPr/>
          </p:nvSpPr>
          <p:spPr>
            <a:xfrm>
              <a:off x="5310925" y="2358013"/>
              <a:ext cx="2230210" cy="1659347"/>
            </a:xfrm>
            <a:prstGeom prst="rect">
              <a:avLst/>
            </a:prstGeom>
            <a:solidFill>
              <a:sysClr val="windowText" lastClr="000000">
                <a:lumMod val="50000"/>
                <a:lumOff val="50000"/>
              </a:sysClr>
            </a:solidFill>
            <a:ln w="25400"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75" name="TextBox 74">
              <a:extLst>
                <a:ext uri="{FF2B5EF4-FFF2-40B4-BE49-F238E27FC236}">
                  <a16:creationId xmlns:a16="http://schemas.microsoft.com/office/drawing/2014/main" id="{43AC5B73-39D9-40A9-9C5D-6AB918D8E3A7}"/>
                </a:ext>
              </a:extLst>
            </p:cNvPr>
            <p:cNvSpPr txBox="1"/>
            <p:nvPr/>
          </p:nvSpPr>
          <p:spPr>
            <a:xfrm>
              <a:off x="4729169" y="2274095"/>
              <a:ext cx="495649" cy="1815882"/>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X</a:t>
              </a:r>
              <a:r>
                <a:rPr kumimoji="0" lang="en-US" sz="2800" b="0" i="0" u="none" strike="noStrike" kern="0" cap="none" spc="0" normalizeH="0" baseline="-25000" noProof="0" dirty="0">
                  <a:ln>
                    <a:noFill/>
                  </a:ln>
                  <a:solidFill>
                    <a:prstClr val="black"/>
                  </a:solidFill>
                  <a:effectLst/>
                  <a:uLnTx/>
                  <a:uFillTx/>
                </a:rPr>
                <a:t>1</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X</a:t>
              </a:r>
              <a:r>
                <a:rPr kumimoji="0" lang="en-US" sz="2800" b="0" i="0" u="none" strike="noStrike" kern="0" cap="none" spc="0" normalizeH="0" baseline="-25000" noProof="0" dirty="0">
                  <a:ln>
                    <a:noFill/>
                  </a:ln>
                  <a:solidFill>
                    <a:prstClr val="black"/>
                  </a:solidFill>
                  <a:effectLst/>
                  <a:uLnTx/>
                  <a:uFillTx/>
                </a:rPr>
                <a:t>2</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prstClr val="black"/>
                  </a:solidFill>
                  <a:effectLst/>
                  <a:uLnTx/>
                  <a:uFillTx/>
                </a:rPr>
                <a:t>X</a:t>
              </a:r>
              <a:r>
                <a:rPr kumimoji="0" lang="en-US" sz="2800" b="0" i="0" u="none" strike="noStrike" kern="0" cap="none" spc="0" normalizeH="0" baseline="-25000" noProof="0" dirty="0" err="1">
                  <a:ln>
                    <a:noFill/>
                  </a:ln>
                  <a:solidFill>
                    <a:prstClr val="black"/>
                  </a:solidFill>
                  <a:effectLst/>
                  <a:uLnTx/>
                  <a:uFillTx/>
                </a:rPr>
                <a:t>p</a:t>
              </a:r>
              <a:endParaRPr kumimoji="0" lang="en-US" sz="2800" b="0" i="0" u="none" strike="noStrike" kern="0" cap="none" spc="0" normalizeH="0" baseline="0" noProof="0" dirty="0">
                <a:ln>
                  <a:noFill/>
                </a:ln>
                <a:solidFill>
                  <a:prstClr val="black"/>
                </a:solidFill>
                <a:effectLst/>
                <a:uLnTx/>
                <a:uFillTx/>
              </a:endParaRPr>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CC9468-EB39-42E2-AC1C-CCC88A3E4F82}"/>
                  </a:ext>
                </a:extLst>
              </p:cNvPr>
              <p:cNvSpPr txBox="1"/>
              <p:nvPr/>
            </p:nvSpPr>
            <p:spPr>
              <a:xfrm>
                <a:off x="5950285" y="2746339"/>
                <a:ext cx="96073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1" i="1" smtClean="0">
                          <a:solidFill>
                            <a:schemeClr val="bg1"/>
                          </a:solidFill>
                          <a:latin typeface="Cambria Math" panose="02040503050406030204" pitchFamily="18" charset="0"/>
                          <a:ea typeface="Cambria Math" panose="02040503050406030204" pitchFamily="18" charset="0"/>
                        </a:rPr>
                        <m:t>𝒇</m:t>
                      </m:r>
                      <m:r>
                        <a:rPr lang="en-US" sz="3600" b="1" i="1" smtClean="0">
                          <a:solidFill>
                            <a:schemeClr val="bg1"/>
                          </a:solidFill>
                          <a:latin typeface="Cambria Math" panose="02040503050406030204" pitchFamily="18" charset="0"/>
                          <a:ea typeface="Cambria Math" panose="02040503050406030204" pitchFamily="18" charset="0"/>
                        </a:rPr>
                        <m:t>(.)</m:t>
                      </m:r>
                    </m:oMath>
                  </m:oMathPara>
                </a14:m>
                <a:endParaRPr lang="en-US" sz="3600" b="1" i="1" dirty="0">
                  <a:solidFill>
                    <a:schemeClr val="bg1"/>
                  </a:solidFill>
                  <a:latin typeface="Cambria Math" panose="02040503050406030204" pitchFamily="18" charset="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03CC9468-EB39-42E2-AC1C-CCC88A3E4F82}"/>
                  </a:ext>
                </a:extLst>
              </p:cNvPr>
              <p:cNvSpPr txBox="1">
                <a:spLocks noRot="1" noChangeAspect="1" noMove="1" noResize="1" noEditPoints="1" noAdjustHandles="1" noChangeArrowheads="1" noChangeShapeType="1" noTextEdit="1"/>
              </p:cNvSpPr>
              <p:nvPr/>
            </p:nvSpPr>
            <p:spPr>
              <a:xfrm>
                <a:off x="5950285" y="2746339"/>
                <a:ext cx="960738" cy="646331"/>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787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500"/>
                                        <p:tgtEl>
                                          <p:spTgt spid="8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500"/>
                                        <p:tgtEl>
                                          <p:spTgt spid="5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fade">
                                      <p:cBhvr>
                                        <p:cTn id="51" dur="500"/>
                                        <p:tgtEl>
                                          <p:spTgt spid="7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fade">
                                      <p:cBhvr>
                                        <p:cTn id="54" dur="500"/>
                                        <p:tgtEl>
                                          <p:spTgt spid="92"/>
                                        </p:tgtEl>
                                      </p:cBhvr>
                                    </p:animEffect>
                                  </p:childTnLst>
                                </p:cTn>
                              </p:par>
                              <p:par>
                                <p:cTn id="55" presetID="10" presetClass="entr" presetSubtype="0"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500"/>
                                        <p:tgtEl>
                                          <p:spTgt spid="8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77"/>
                                        </p:tgtEl>
                                        <p:attrNameLst>
                                          <p:attrName>style.visibility</p:attrName>
                                        </p:attrNameLst>
                                      </p:cBhvr>
                                      <p:to>
                                        <p:strVal val="visible"/>
                                      </p:to>
                                    </p:set>
                                    <p:animEffect transition="in" filter="fade">
                                      <p:cBhvr>
                                        <p:cTn id="61" dur="500"/>
                                        <p:tgtEl>
                                          <p:spTgt spid="7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3"/>
                                        </p:tgtEl>
                                        <p:attrNameLst>
                                          <p:attrName>style.visibility</p:attrName>
                                        </p:attrNameLst>
                                      </p:cBhvr>
                                      <p:to>
                                        <p:strVal val="visible"/>
                                      </p:to>
                                    </p:set>
                                    <p:animEffect transition="in" filter="fade">
                                      <p:cBhvr>
                                        <p:cTn id="64" dur="500"/>
                                        <p:tgtEl>
                                          <p:spTgt spid="93"/>
                                        </p:tgtEl>
                                      </p:cBhvr>
                                    </p:animEffect>
                                  </p:childTnLst>
                                </p:cTn>
                              </p:par>
                              <p:par>
                                <p:cTn id="65" presetID="10"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par>
                                <p:cTn id="73" presetID="10" presetClass="entr" presetSubtype="0" fill="hold" nodeType="withEffect">
                                  <p:stCondLst>
                                    <p:cond delay="0"/>
                                  </p:stCondLst>
                                  <p:childTnLst>
                                    <p:set>
                                      <p:cBhvr>
                                        <p:cTn id="74" dur="1" fill="hold">
                                          <p:stCondLst>
                                            <p:cond delay="0"/>
                                          </p:stCondLst>
                                        </p:cTn>
                                        <p:tgtEl>
                                          <p:spTgt spid="76"/>
                                        </p:tgtEl>
                                        <p:attrNameLst>
                                          <p:attrName>style.visibility</p:attrName>
                                        </p:attrNameLst>
                                      </p:cBhvr>
                                      <p:to>
                                        <p:strVal val="visible"/>
                                      </p:to>
                                    </p:set>
                                    <p:animEffect transition="in" filter="fade">
                                      <p:cBhvr>
                                        <p:cTn id="75" dur="500"/>
                                        <p:tgtEl>
                                          <p:spTgt spid="7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91"/>
                                        </p:tgtEl>
                                        <p:attrNameLst>
                                          <p:attrName>style.visibility</p:attrName>
                                        </p:attrNameLst>
                                      </p:cBhvr>
                                      <p:to>
                                        <p:strVal val="visible"/>
                                      </p:to>
                                    </p:set>
                                    <p:animEffect transition="in" filter="fade">
                                      <p:cBhvr>
                                        <p:cTn id="79"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3" grpId="0" animBg="1"/>
      <p:bldP spid="50" grpId="0" animBg="1"/>
      <p:bldP spid="81" grpId="0"/>
      <p:bldP spid="86" grpId="0"/>
      <p:bldP spid="92" grpId="0"/>
      <p:bldP spid="93" grpId="0"/>
      <p:bldP spid="52" grpId="0"/>
      <p:bldP spid="51" grpId="0" animBg="1"/>
      <p:bldP spid="56" grpId="0" animBg="1"/>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B4BF3-0EA7-49AD-A2D0-B9D88862F38B}"/>
              </a:ext>
            </a:extLst>
          </p:cNvPr>
          <p:cNvSpPr>
            <a:spLocks noGrp="1"/>
          </p:cNvSpPr>
          <p:nvPr>
            <p:ph type="title"/>
          </p:nvPr>
        </p:nvSpPr>
        <p:spPr/>
        <p:txBody>
          <a:bodyPr>
            <a:normAutofit/>
          </a:bodyPr>
          <a:lstStyle/>
          <a:p>
            <a:r>
              <a:rPr lang="en-US" sz="4800" dirty="0"/>
              <a:t>Learn interpretable feature representation</a:t>
            </a:r>
          </a:p>
        </p:txBody>
      </p:sp>
      <p:sp>
        <p:nvSpPr>
          <p:cNvPr id="46" name="Rectangle 45">
            <a:extLst>
              <a:ext uri="{FF2B5EF4-FFF2-40B4-BE49-F238E27FC236}">
                <a16:creationId xmlns:a16="http://schemas.microsoft.com/office/drawing/2014/main" id="{9DCBFDBC-F5FE-4C67-895C-F559B3FE2EE1}"/>
              </a:ext>
            </a:extLst>
          </p:cNvPr>
          <p:cNvSpPr/>
          <p:nvPr/>
        </p:nvSpPr>
        <p:spPr>
          <a:xfrm>
            <a:off x="1638361" y="1575598"/>
            <a:ext cx="9160475" cy="5222789"/>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0914059-5B14-4E55-90F0-8A576F055736}"/>
              </a:ext>
            </a:extLst>
          </p:cNvPr>
          <p:cNvSpPr/>
          <p:nvPr/>
        </p:nvSpPr>
        <p:spPr>
          <a:xfrm>
            <a:off x="4944443" y="2958439"/>
            <a:ext cx="1989996" cy="2077134"/>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0" name="Right Arrow 5">
            <a:extLst>
              <a:ext uri="{FF2B5EF4-FFF2-40B4-BE49-F238E27FC236}">
                <a16:creationId xmlns:a16="http://schemas.microsoft.com/office/drawing/2014/main" id="{E22A4512-385C-4B5D-9421-1A1F2C96A981}"/>
              </a:ext>
            </a:extLst>
          </p:cNvPr>
          <p:cNvSpPr/>
          <p:nvPr/>
        </p:nvSpPr>
        <p:spPr>
          <a:xfrm>
            <a:off x="4474864" y="3149511"/>
            <a:ext cx="401224" cy="851000"/>
          </a:xfrm>
          <a:prstGeom prst="rightArrow">
            <a:avLst/>
          </a:prstGeom>
          <a:noFill/>
          <a:ln w="19050"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1" name="Right Arrow 6">
            <a:extLst>
              <a:ext uri="{FF2B5EF4-FFF2-40B4-BE49-F238E27FC236}">
                <a16:creationId xmlns:a16="http://schemas.microsoft.com/office/drawing/2014/main" id="{814C6CD3-663E-43EA-AA11-D15952604453}"/>
              </a:ext>
            </a:extLst>
          </p:cNvPr>
          <p:cNvSpPr/>
          <p:nvPr/>
        </p:nvSpPr>
        <p:spPr>
          <a:xfrm>
            <a:off x="7001043" y="3112524"/>
            <a:ext cx="401224" cy="851000"/>
          </a:xfrm>
          <a:prstGeom prst="rightArrow">
            <a:avLst/>
          </a:prstGeom>
          <a:noFill/>
          <a:ln w="19050"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2" name="Rounded Rectangle 7">
            <a:extLst>
              <a:ext uri="{FF2B5EF4-FFF2-40B4-BE49-F238E27FC236}">
                <a16:creationId xmlns:a16="http://schemas.microsoft.com/office/drawing/2014/main" id="{4673434F-065D-4CF2-8320-521CE4B1BFD4}"/>
              </a:ext>
            </a:extLst>
          </p:cNvPr>
          <p:cNvSpPr/>
          <p:nvPr/>
        </p:nvSpPr>
        <p:spPr>
          <a:xfrm>
            <a:off x="2045721" y="1831619"/>
            <a:ext cx="2347963" cy="4718049"/>
          </a:xfrm>
          <a:prstGeom prst="roundRect">
            <a:avLst>
              <a:gd name="adj" fmla="val 0"/>
            </a:avLst>
          </a:prstGeom>
          <a:noFill/>
          <a:ln w="31750" cap="flat" cmpd="sng" algn="ctr">
            <a:solidFill>
              <a:srgbClr val="0066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3" name="TextBox 52">
            <a:extLst>
              <a:ext uri="{FF2B5EF4-FFF2-40B4-BE49-F238E27FC236}">
                <a16:creationId xmlns:a16="http://schemas.microsoft.com/office/drawing/2014/main" id="{D8C751C9-0081-4CB0-8DFC-12BC7E626725}"/>
              </a:ext>
            </a:extLst>
          </p:cNvPr>
          <p:cNvSpPr txBox="1"/>
          <p:nvPr/>
        </p:nvSpPr>
        <p:spPr>
          <a:xfrm>
            <a:off x="2045723" y="1895228"/>
            <a:ext cx="1283916" cy="369332"/>
          </a:xfrm>
          <a:prstGeom prst="rect">
            <a:avLst/>
          </a:prstGeom>
          <a:noFill/>
        </p:spPr>
        <p:txBody>
          <a:bodyPr wrap="square" rtlCol="0">
            <a:spAutoFit/>
          </a:bodyPr>
          <a:lstStyle/>
          <a:p>
            <a:pPr defTabSz="914354"/>
            <a:r>
              <a:rPr lang="en-US" b="1" dirty="0">
                <a:solidFill>
                  <a:prstClr val="black"/>
                </a:solidFill>
                <a:cs typeface="Arial"/>
                <a:sym typeface="Arial"/>
              </a:rPr>
              <a:t>Patient X</a:t>
            </a:r>
          </a:p>
        </p:txBody>
      </p:sp>
      <p:sp>
        <p:nvSpPr>
          <p:cNvPr id="54" name="Rounded Rectangle 9">
            <a:extLst>
              <a:ext uri="{FF2B5EF4-FFF2-40B4-BE49-F238E27FC236}">
                <a16:creationId xmlns:a16="http://schemas.microsoft.com/office/drawing/2014/main" id="{8BBA54B3-CC74-47B1-B8C0-83AFC454D929}"/>
              </a:ext>
            </a:extLst>
          </p:cNvPr>
          <p:cNvSpPr/>
          <p:nvPr/>
        </p:nvSpPr>
        <p:spPr>
          <a:xfrm>
            <a:off x="7470828" y="2326925"/>
            <a:ext cx="2864765" cy="1748071"/>
          </a:xfrm>
          <a:prstGeom prst="roundRect">
            <a:avLst>
              <a:gd name="adj" fmla="val 0"/>
            </a:avLst>
          </a:prstGeom>
          <a:solidFill>
            <a:sysClr val="window" lastClr="FFFFFF"/>
          </a:solidFill>
          <a:ln w="31750" cap="flat" cmpd="sng" algn="ctr">
            <a:solidFill>
              <a:srgbClr val="1F497D"/>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55" name="Rectangle 54">
            <a:extLst>
              <a:ext uri="{FF2B5EF4-FFF2-40B4-BE49-F238E27FC236}">
                <a16:creationId xmlns:a16="http://schemas.microsoft.com/office/drawing/2014/main" id="{A35C32AD-02EC-43AC-8451-DE9B9E0A3A8F}"/>
              </a:ext>
            </a:extLst>
          </p:cNvPr>
          <p:cNvSpPr/>
          <p:nvPr/>
        </p:nvSpPr>
        <p:spPr>
          <a:xfrm>
            <a:off x="5001477" y="3979322"/>
            <a:ext cx="1858131" cy="768429"/>
          </a:xfrm>
          <a:prstGeom prst="rect">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sym typeface="Arial"/>
              </a:rPr>
              <a:t>Personalized </a:t>
            </a:r>
            <a:r>
              <a:rPr kumimoji="0" lang="en-US" sz="1600" b="1" i="0" u="none" strike="noStrike" kern="0" cap="none" spc="0" normalizeH="0" baseline="0" noProof="0" dirty="0">
                <a:ln>
                  <a:noFill/>
                </a:ln>
                <a:solidFill>
                  <a:prstClr val="black"/>
                </a:solidFill>
                <a:effectLst/>
                <a:uLnTx/>
                <a:uFillTx/>
                <a:latin typeface="Calibri"/>
                <a:ea typeface="+mn-ea"/>
                <a:cs typeface="+mn-cs"/>
                <a:sym typeface="Arial"/>
              </a:rPr>
              <a:t>feature importance </a:t>
            </a:r>
            <a:r>
              <a:rPr kumimoji="0" lang="en-US" sz="1600" b="0" i="0" u="none" strike="noStrike" kern="0" cap="none" spc="0" normalizeH="0" baseline="0" noProof="0" dirty="0">
                <a:ln>
                  <a:noFill/>
                </a:ln>
                <a:solidFill>
                  <a:prstClr val="black"/>
                </a:solidFill>
                <a:effectLst/>
                <a:uLnTx/>
                <a:uFillTx/>
                <a:latin typeface="Calibri"/>
                <a:ea typeface="+mn-ea"/>
                <a:cs typeface="+mn-cs"/>
                <a:sym typeface="Arial"/>
              </a:rPr>
              <a:t>estimation</a:t>
            </a:r>
          </a:p>
        </p:txBody>
      </p:sp>
      <p:sp>
        <p:nvSpPr>
          <p:cNvPr id="56" name="TextBox 55">
            <a:extLst>
              <a:ext uri="{FF2B5EF4-FFF2-40B4-BE49-F238E27FC236}">
                <a16:creationId xmlns:a16="http://schemas.microsoft.com/office/drawing/2014/main" id="{215107F7-614D-4B14-BD7A-169352909DA6}"/>
              </a:ext>
            </a:extLst>
          </p:cNvPr>
          <p:cNvSpPr txBox="1"/>
          <p:nvPr/>
        </p:nvSpPr>
        <p:spPr>
          <a:xfrm>
            <a:off x="5109212" y="2213991"/>
            <a:ext cx="1765384" cy="651460"/>
          </a:xfrm>
          <a:prstGeom prst="rect">
            <a:avLst/>
          </a:prstGeom>
          <a:noFill/>
        </p:spPr>
        <p:txBody>
          <a:bodyPr wrap="square" rtlCol="0">
            <a:spAutoFit/>
          </a:bodyPr>
          <a:lstStyle/>
          <a:p>
            <a:pPr algn="ctr" defTabSz="914354">
              <a:lnSpc>
                <a:spcPct val="90000"/>
              </a:lnSpc>
            </a:pPr>
            <a:r>
              <a:rPr lang="en-US" sz="2000" b="1" dirty="0">
                <a:solidFill>
                  <a:prstClr val="black"/>
                </a:solidFill>
                <a:cs typeface="Arial"/>
                <a:sym typeface="Arial"/>
              </a:rPr>
              <a:t>Interpretable ML system</a:t>
            </a:r>
          </a:p>
        </p:txBody>
      </p:sp>
      <p:sp>
        <p:nvSpPr>
          <p:cNvPr id="57" name="AutoShape 2" descr="Image result for person cartoon">
            <a:extLst>
              <a:ext uri="{FF2B5EF4-FFF2-40B4-BE49-F238E27FC236}">
                <a16:creationId xmlns:a16="http://schemas.microsoft.com/office/drawing/2014/main" id="{C6CCFE74-FCCC-461B-B56E-34E373C7F121}"/>
              </a:ext>
            </a:extLst>
          </p:cNvPr>
          <p:cNvSpPr>
            <a:spLocks noChangeAspect="1" noChangeArrowheads="1"/>
          </p:cNvSpPr>
          <p:nvPr/>
        </p:nvSpPr>
        <p:spPr bwMode="auto">
          <a:xfrm>
            <a:off x="1636513" y="2284285"/>
            <a:ext cx="335299" cy="33529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defTabSz="914354"/>
            <a:endParaRPr lang="en-US">
              <a:solidFill>
                <a:prstClr val="black"/>
              </a:solidFill>
              <a:cs typeface="Arial"/>
              <a:sym typeface="Arial"/>
            </a:endParaRPr>
          </a:p>
        </p:txBody>
      </p:sp>
      <p:pic>
        <p:nvPicPr>
          <p:cNvPr id="58" name="Picture 9" descr="Image result for person cartoon">
            <a:extLst>
              <a:ext uri="{FF2B5EF4-FFF2-40B4-BE49-F238E27FC236}">
                <a16:creationId xmlns:a16="http://schemas.microsoft.com/office/drawing/2014/main" id="{770ACF4E-314C-42FD-ACB5-24ABE37C4A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1663" y="2203875"/>
            <a:ext cx="651991" cy="843336"/>
          </a:xfrm>
          <a:prstGeom prst="rect">
            <a:avLst/>
          </a:prstGeom>
          <a:noFill/>
          <a:extLst>
            <a:ext uri="{909E8E84-426E-40dd-AFC4-6F175D3DCCD1}">
              <a14:hiddenFill xmlns:a14="http://schemas.microsoft.com/office/drawing/2010/main" xmlns="">
                <a:solidFill>
                  <a:srgbClr val="FFFFFF"/>
                </a:solidFill>
              </a14:hiddenFill>
            </a:ext>
          </a:extLst>
        </p:spPr>
      </p:pic>
      <p:sp>
        <p:nvSpPr>
          <p:cNvPr id="59" name="Right Arrow 14">
            <a:extLst>
              <a:ext uri="{FF2B5EF4-FFF2-40B4-BE49-F238E27FC236}">
                <a16:creationId xmlns:a16="http://schemas.microsoft.com/office/drawing/2014/main" id="{13FF9117-0C3D-4ACB-ADCA-9DE43E512AE4}"/>
              </a:ext>
            </a:extLst>
          </p:cNvPr>
          <p:cNvSpPr>
            <a:spLocks/>
          </p:cNvSpPr>
          <p:nvPr/>
        </p:nvSpPr>
        <p:spPr>
          <a:xfrm rot="5400000">
            <a:off x="8654668" y="3948566"/>
            <a:ext cx="349070" cy="814659"/>
          </a:xfrm>
          <a:prstGeom prst="rightArrow">
            <a:avLst/>
          </a:prstGeom>
          <a:noFill/>
          <a:ln w="19050"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0" name="TextBox 59">
            <a:extLst>
              <a:ext uri="{FF2B5EF4-FFF2-40B4-BE49-F238E27FC236}">
                <a16:creationId xmlns:a16="http://schemas.microsoft.com/office/drawing/2014/main" id="{790BAD5B-05AE-41E3-9BF0-AE5BD7ED90EE}"/>
              </a:ext>
            </a:extLst>
          </p:cNvPr>
          <p:cNvSpPr txBox="1"/>
          <p:nvPr/>
        </p:nvSpPr>
        <p:spPr>
          <a:xfrm>
            <a:off x="7494604" y="2391705"/>
            <a:ext cx="2583741" cy="595548"/>
          </a:xfrm>
          <a:prstGeom prst="rect">
            <a:avLst/>
          </a:prstGeom>
          <a:noFill/>
        </p:spPr>
        <p:txBody>
          <a:bodyPr wrap="square" rtlCol="0">
            <a:spAutoFit/>
          </a:bodyPr>
          <a:lstStyle/>
          <a:p>
            <a:pPr defTabSz="914354">
              <a:lnSpc>
                <a:spcPct val="90000"/>
              </a:lnSpc>
            </a:pPr>
            <a:r>
              <a:rPr lang="en-US" b="1" dirty="0">
                <a:solidFill>
                  <a:srgbClr val="1F497D"/>
                </a:solidFill>
                <a:cs typeface="Arial"/>
                <a:sym typeface="Arial"/>
              </a:rPr>
              <a:t>Predicted response </a:t>
            </a:r>
          </a:p>
          <a:p>
            <a:pPr defTabSz="914354">
              <a:lnSpc>
                <a:spcPct val="90000"/>
              </a:lnSpc>
            </a:pPr>
            <a:r>
              <a:rPr lang="en-US" b="1" dirty="0">
                <a:solidFill>
                  <a:srgbClr val="1F497D"/>
                </a:solidFill>
                <a:cs typeface="Arial"/>
                <a:sym typeface="Arial"/>
              </a:rPr>
              <a:t>to 160 drugs</a:t>
            </a:r>
          </a:p>
        </p:txBody>
      </p:sp>
      <p:sp>
        <p:nvSpPr>
          <p:cNvPr id="61" name="TextBox 60">
            <a:extLst>
              <a:ext uri="{FF2B5EF4-FFF2-40B4-BE49-F238E27FC236}">
                <a16:creationId xmlns:a16="http://schemas.microsoft.com/office/drawing/2014/main" id="{51ECD642-1FDA-4C46-83A2-518F8B0583E5}"/>
              </a:ext>
            </a:extLst>
          </p:cNvPr>
          <p:cNvSpPr txBox="1"/>
          <p:nvPr/>
        </p:nvSpPr>
        <p:spPr>
          <a:xfrm>
            <a:off x="7494605" y="2982639"/>
            <a:ext cx="1574803" cy="935641"/>
          </a:xfrm>
          <a:prstGeom prst="rect">
            <a:avLst/>
          </a:prstGeom>
          <a:noFill/>
        </p:spPr>
        <p:txBody>
          <a:bodyPr wrap="square" rtlCol="0">
            <a:spAutoFit/>
          </a:bodyPr>
          <a:lstStyle/>
          <a:p>
            <a:pPr defTabSz="914354">
              <a:lnSpc>
                <a:spcPct val="85000"/>
              </a:lnSpc>
            </a:pPr>
            <a:r>
              <a:rPr lang="en-US" sz="1600" dirty="0" err="1">
                <a:solidFill>
                  <a:prstClr val="black"/>
                </a:solidFill>
                <a:cs typeface="Arial"/>
                <a:sym typeface="Arial"/>
              </a:rPr>
              <a:t>Mitoxantrone</a:t>
            </a:r>
            <a:endParaRPr lang="en-US" sz="1600" dirty="0">
              <a:solidFill>
                <a:prstClr val="black"/>
              </a:solidFill>
              <a:cs typeface="Arial"/>
              <a:sym typeface="Arial"/>
            </a:endParaRPr>
          </a:p>
          <a:p>
            <a:pPr defTabSz="914354">
              <a:lnSpc>
                <a:spcPct val="85000"/>
              </a:lnSpc>
            </a:pPr>
            <a:r>
              <a:rPr lang="en-US" sz="1600" dirty="0" err="1">
                <a:solidFill>
                  <a:prstClr val="black"/>
                </a:solidFill>
                <a:cs typeface="Arial"/>
                <a:sym typeface="Arial"/>
              </a:rPr>
              <a:t>Sorafenib</a:t>
            </a:r>
            <a:endParaRPr lang="en-US" sz="1600" dirty="0">
              <a:solidFill>
                <a:prstClr val="black"/>
              </a:solidFill>
              <a:cs typeface="Arial"/>
              <a:sym typeface="Arial"/>
            </a:endParaRPr>
          </a:p>
          <a:p>
            <a:pPr defTabSz="914354">
              <a:lnSpc>
                <a:spcPct val="85000"/>
              </a:lnSpc>
            </a:pPr>
            <a:r>
              <a:rPr lang="en-US" sz="1600" dirty="0" err="1">
                <a:solidFill>
                  <a:prstClr val="black"/>
                </a:solidFill>
                <a:cs typeface="Arial"/>
                <a:sym typeface="Arial"/>
              </a:rPr>
              <a:t>Daunorubicin</a:t>
            </a:r>
            <a:endParaRPr lang="en-US" sz="1600" dirty="0">
              <a:solidFill>
                <a:prstClr val="black"/>
              </a:solidFill>
              <a:cs typeface="Arial"/>
              <a:sym typeface="Arial"/>
            </a:endParaRPr>
          </a:p>
          <a:p>
            <a:pPr defTabSz="914354">
              <a:lnSpc>
                <a:spcPct val="85000"/>
              </a:lnSpc>
            </a:pPr>
            <a:r>
              <a:rPr lang="en-US" sz="1600" dirty="0">
                <a:solidFill>
                  <a:prstClr val="black"/>
                </a:solidFill>
                <a:cs typeface="Arial"/>
                <a:sym typeface="Arial"/>
              </a:rPr>
              <a:t>             :</a:t>
            </a:r>
          </a:p>
        </p:txBody>
      </p:sp>
      <p:grpSp>
        <p:nvGrpSpPr>
          <p:cNvPr id="62" name="Group 61">
            <a:extLst>
              <a:ext uri="{FF2B5EF4-FFF2-40B4-BE49-F238E27FC236}">
                <a16:creationId xmlns:a16="http://schemas.microsoft.com/office/drawing/2014/main" id="{1F8E12BE-C055-44B8-B053-FE5BE700506F}"/>
              </a:ext>
            </a:extLst>
          </p:cNvPr>
          <p:cNvGrpSpPr/>
          <p:nvPr/>
        </p:nvGrpSpPr>
        <p:grpSpPr>
          <a:xfrm>
            <a:off x="7464477" y="4630087"/>
            <a:ext cx="2945099" cy="1675498"/>
            <a:chOff x="6120485" y="4496702"/>
            <a:chExt cx="2796652" cy="1523098"/>
          </a:xfrm>
        </p:grpSpPr>
        <p:sp>
          <p:nvSpPr>
            <p:cNvPr id="63" name="TextBox 62">
              <a:extLst>
                <a:ext uri="{FF2B5EF4-FFF2-40B4-BE49-F238E27FC236}">
                  <a16:creationId xmlns:a16="http://schemas.microsoft.com/office/drawing/2014/main" id="{2CDD6589-604E-49AA-8B4F-86541FFD1612}"/>
                </a:ext>
              </a:extLst>
            </p:cNvPr>
            <p:cNvSpPr txBox="1"/>
            <p:nvPr/>
          </p:nvSpPr>
          <p:spPr>
            <a:xfrm>
              <a:off x="6140150" y="4543477"/>
              <a:ext cx="2555983" cy="541378"/>
            </a:xfrm>
            <a:prstGeom prst="rect">
              <a:avLst/>
            </a:prstGeom>
            <a:noFill/>
          </p:spPr>
          <p:txBody>
            <a:bodyPr wrap="square" rtlCol="0">
              <a:spAutoFit/>
            </a:bodyPr>
            <a:lstStyle/>
            <a:p>
              <a:pPr marL="0" marR="0" lvl="0" indent="0" defTabSz="914354"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A50021"/>
                  </a:solidFill>
                  <a:effectLst/>
                  <a:uLnTx/>
                  <a:uFillTx/>
                  <a:cs typeface="Arial"/>
                  <a:sym typeface="Arial"/>
                </a:rPr>
                <a:t>Best drug combinations for patient X</a:t>
              </a:r>
            </a:p>
          </p:txBody>
        </p:sp>
        <p:sp>
          <p:nvSpPr>
            <p:cNvPr id="64" name="Rounded Rectangle 19">
              <a:extLst>
                <a:ext uri="{FF2B5EF4-FFF2-40B4-BE49-F238E27FC236}">
                  <a16:creationId xmlns:a16="http://schemas.microsoft.com/office/drawing/2014/main" id="{BF178C1D-115F-4638-A055-504817DF605D}"/>
                </a:ext>
              </a:extLst>
            </p:cNvPr>
            <p:cNvSpPr/>
            <p:nvPr/>
          </p:nvSpPr>
          <p:spPr>
            <a:xfrm>
              <a:off x="6120485" y="4496702"/>
              <a:ext cx="2720367" cy="1523098"/>
            </a:xfrm>
            <a:prstGeom prst="roundRect">
              <a:avLst>
                <a:gd name="adj" fmla="val 0"/>
              </a:avLst>
            </a:prstGeom>
            <a:noFill/>
            <a:ln w="3175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65" name="TextBox 64">
              <a:extLst>
                <a:ext uri="{FF2B5EF4-FFF2-40B4-BE49-F238E27FC236}">
                  <a16:creationId xmlns:a16="http://schemas.microsoft.com/office/drawing/2014/main" id="{94B76EC3-DDAE-49EA-A2A4-0DCA9E90A594}"/>
                </a:ext>
              </a:extLst>
            </p:cNvPr>
            <p:cNvSpPr txBox="1"/>
            <p:nvPr/>
          </p:nvSpPr>
          <p:spPr>
            <a:xfrm>
              <a:off x="6285722" y="5136763"/>
              <a:ext cx="1362076" cy="807637"/>
            </a:xfrm>
            <a:prstGeom prst="rect">
              <a:avLst/>
            </a:prstGeom>
            <a:noFill/>
          </p:spPr>
          <p:txBody>
            <a:bodyPr wrap="square" rtlCol="0">
              <a:spAutoFit/>
            </a:bodyPr>
            <a:lstStyle/>
            <a:p>
              <a:pPr marL="0" marR="0" lvl="0" indent="0"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Mitoxantrone + Etoposide</a:t>
              </a:r>
            </a:p>
            <a:p>
              <a:pPr marL="0" marR="0" lvl="0" indent="0"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 Ara-C</a:t>
              </a:r>
            </a:p>
            <a:p>
              <a:pPr marL="0" marR="0" lvl="0" indent="0"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            :</a:t>
              </a:r>
            </a:p>
          </p:txBody>
        </p:sp>
        <p:grpSp>
          <p:nvGrpSpPr>
            <p:cNvPr id="66" name="Group 65">
              <a:extLst>
                <a:ext uri="{FF2B5EF4-FFF2-40B4-BE49-F238E27FC236}">
                  <a16:creationId xmlns:a16="http://schemas.microsoft.com/office/drawing/2014/main" id="{050DDFC8-E1B9-4D77-B9A2-FEC755C4892F}"/>
                </a:ext>
              </a:extLst>
            </p:cNvPr>
            <p:cNvGrpSpPr/>
            <p:nvPr/>
          </p:nvGrpSpPr>
          <p:grpSpPr>
            <a:xfrm>
              <a:off x="7646802" y="5074316"/>
              <a:ext cx="1270335" cy="828675"/>
              <a:chOff x="6534892" y="2427208"/>
              <a:chExt cx="1270335" cy="828675"/>
            </a:xfrm>
          </p:grpSpPr>
          <p:grpSp>
            <p:nvGrpSpPr>
              <p:cNvPr id="67" name="Group 66">
                <a:extLst>
                  <a:ext uri="{FF2B5EF4-FFF2-40B4-BE49-F238E27FC236}">
                    <a16:creationId xmlns:a16="http://schemas.microsoft.com/office/drawing/2014/main" id="{6900ADD1-AE91-4EEB-896C-227AA45C1B0D}"/>
                  </a:ext>
                </a:extLst>
              </p:cNvPr>
              <p:cNvGrpSpPr>
                <a:grpSpLocks noChangeAspect="1"/>
              </p:cNvGrpSpPr>
              <p:nvPr/>
            </p:nvGrpSpPr>
            <p:grpSpPr>
              <a:xfrm>
                <a:off x="6771117" y="2427212"/>
                <a:ext cx="806161" cy="611569"/>
                <a:chOff x="5486400" y="4313687"/>
                <a:chExt cx="1104902" cy="838200"/>
              </a:xfrm>
            </p:grpSpPr>
            <p:pic>
              <p:nvPicPr>
                <p:cNvPr id="70" name="Picture 5" descr="Image result for sigmoidal curve">
                  <a:extLst>
                    <a:ext uri="{FF2B5EF4-FFF2-40B4-BE49-F238E27FC236}">
                      <a16:creationId xmlns:a16="http://schemas.microsoft.com/office/drawing/2014/main" id="{01308024-34DB-4BE6-A216-13CFDA3E2E3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85" t="8908" r="14465" b="5005"/>
                <a:stretch/>
              </p:blipFill>
              <p:spPr bwMode="auto">
                <a:xfrm flipH="1">
                  <a:off x="5486400" y="4427988"/>
                  <a:ext cx="914402" cy="72162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71" name="Group 70">
                  <a:extLst>
                    <a:ext uri="{FF2B5EF4-FFF2-40B4-BE49-F238E27FC236}">
                      <a16:creationId xmlns:a16="http://schemas.microsoft.com/office/drawing/2014/main" id="{BECB4A0D-3774-4D57-9387-3F1BC1AC124B}"/>
                    </a:ext>
                  </a:extLst>
                </p:cNvPr>
                <p:cNvGrpSpPr/>
                <p:nvPr/>
              </p:nvGrpSpPr>
              <p:grpSpPr>
                <a:xfrm>
                  <a:off x="5486400" y="4313687"/>
                  <a:ext cx="1104902" cy="838200"/>
                  <a:chOff x="4114799" y="4229100"/>
                  <a:chExt cx="1104902" cy="838200"/>
                </a:xfrm>
              </p:grpSpPr>
              <p:cxnSp>
                <p:nvCxnSpPr>
                  <p:cNvPr id="72" name="Straight Arrow Connector 71">
                    <a:extLst>
                      <a:ext uri="{FF2B5EF4-FFF2-40B4-BE49-F238E27FC236}">
                        <a16:creationId xmlns:a16="http://schemas.microsoft.com/office/drawing/2014/main" id="{F8AB2341-7DCC-4AC0-9CEE-3D3F69000110}"/>
                      </a:ext>
                    </a:extLst>
                  </p:cNvPr>
                  <p:cNvCxnSpPr/>
                  <p:nvPr/>
                </p:nvCxnSpPr>
                <p:spPr>
                  <a:xfrm flipV="1">
                    <a:off x="4114799" y="4229100"/>
                    <a:ext cx="0" cy="838200"/>
                  </a:xfrm>
                  <a:prstGeom prst="straightConnector1">
                    <a:avLst/>
                  </a:prstGeom>
                  <a:noFill/>
                  <a:ln w="12700" cap="flat" cmpd="sng" algn="ctr">
                    <a:solidFill>
                      <a:sysClr val="windowText" lastClr="000000"/>
                    </a:solidFill>
                    <a:prstDash val="solid"/>
                    <a:tailEnd type="triangle"/>
                  </a:ln>
                  <a:effectLst/>
                </p:spPr>
              </p:cxnSp>
              <p:cxnSp>
                <p:nvCxnSpPr>
                  <p:cNvPr id="73" name="Straight Arrow Connector 72">
                    <a:extLst>
                      <a:ext uri="{FF2B5EF4-FFF2-40B4-BE49-F238E27FC236}">
                        <a16:creationId xmlns:a16="http://schemas.microsoft.com/office/drawing/2014/main" id="{7C2AA548-F59A-4BB9-86AD-649F63C89399}"/>
                      </a:ext>
                    </a:extLst>
                  </p:cNvPr>
                  <p:cNvCxnSpPr/>
                  <p:nvPr/>
                </p:nvCxnSpPr>
                <p:spPr>
                  <a:xfrm>
                    <a:off x="4114799" y="5067300"/>
                    <a:ext cx="1104902" cy="0"/>
                  </a:xfrm>
                  <a:prstGeom prst="straightConnector1">
                    <a:avLst/>
                  </a:prstGeom>
                  <a:noFill/>
                  <a:ln w="12700" cap="flat" cmpd="sng" algn="ctr">
                    <a:solidFill>
                      <a:sysClr val="windowText" lastClr="000000"/>
                    </a:solidFill>
                    <a:prstDash val="solid"/>
                    <a:tailEnd type="triangle"/>
                  </a:ln>
                  <a:effectLst/>
                </p:spPr>
              </p:cxnSp>
            </p:grpSp>
          </p:grpSp>
          <p:sp>
            <p:nvSpPr>
              <p:cNvPr id="68" name="TextBox 67">
                <a:extLst>
                  <a:ext uri="{FF2B5EF4-FFF2-40B4-BE49-F238E27FC236}">
                    <a16:creationId xmlns:a16="http://schemas.microsoft.com/office/drawing/2014/main" id="{E4C514B8-C357-4CEA-8E70-B2A60564FB8B}"/>
                  </a:ext>
                </a:extLst>
              </p:cNvPr>
              <p:cNvSpPr txBox="1"/>
              <p:nvPr/>
            </p:nvSpPr>
            <p:spPr>
              <a:xfrm>
                <a:off x="6600315" y="3018068"/>
                <a:ext cx="1204912" cy="237815"/>
              </a:xfrm>
              <a:prstGeom prst="rect">
                <a:avLst/>
              </a:prstGeom>
              <a:noFill/>
            </p:spPr>
            <p:txBody>
              <a:bodyPr wrap="square" rtlCol="0">
                <a:spAutoFit/>
              </a:bodyPr>
              <a:lstStyle/>
              <a:p>
                <a:pPr marL="0" marR="0" lvl="0" indent="0" defTabSz="914354"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cs typeface="Arial"/>
                    <a:sym typeface="Arial"/>
                  </a:rPr>
                  <a:t>concentration</a:t>
                </a:r>
              </a:p>
            </p:txBody>
          </p:sp>
          <p:sp>
            <p:nvSpPr>
              <p:cNvPr id="69" name="TextBox 68">
                <a:extLst>
                  <a:ext uri="{FF2B5EF4-FFF2-40B4-BE49-F238E27FC236}">
                    <a16:creationId xmlns:a16="http://schemas.microsoft.com/office/drawing/2014/main" id="{E8D97FBE-57D5-4953-9113-415FE1BF4BC4}"/>
                  </a:ext>
                </a:extLst>
              </p:cNvPr>
              <p:cNvSpPr txBox="1"/>
              <p:nvPr/>
            </p:nvSpPr>
            <p:spPr>
              <a:xfrm rot="16200000">
                <a:off x="6303973" y="2658127"/>
                <a:ext cx="710261" cy="248424"/>
              </a:xfrm>
              <a:prstGeom prst="rect">
                <a:avLst/>
              </a:prstGeom>
              <a:noFill/>
            </p:spPr>
            <p:txBody>
              <a:bodyPr wrap="square" rtlCol="0">
                <a:spAutoFit/>
              </a:bodyPr>
              <a:lstStyle/>
              <a:p>
                <a:pPr marL="0" marR="0" lvl="0" indent="0" defTabSz="914354"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cs typeface="Arial"/>
                    <a:sym typeface="Arial"/>
                  </a:rPr>
                  <a:t>viability</a:t>
                </a:r>
              </a:p>
            </p:txBody>
          </p:sp>
        </p:grpSp>
      </p:grpSp>
      <p:grpSp>
        <p:nvGrpSpPr>
          <p:cNvPr id="74" name="Group 73">
            <a:extLst>
              <a:ext uri="{FF2B5EF4-FFF2-40B4-BE49-F238E27FC236}">
                <a16:creationId xmlns:a16="http://schemas.microsoft.com/office/drawing/2014/main" id="{B50772CA-2E8F-4CA1-A995-265BF44CDAA4}"/>
              </a:ext>
            </a:extLst>
          </p:cNvPr>
          <p:cNvGrpSpPr/>
          <p:nvPr/>
        </p:nvGrpSpPr>
        <p:grpSpPr>
          <a:xfrm>
            <a:off x="8800675" y="3032871"/>
            <a:ext cx="154071" cy="845101"/>
            <a:chOff x="7488427" y="3079282"/>
            <a:chExt cx="146304" cy="768232"/>
          </a:xfrm>
        </p:grpSpPr>
        <p:sp>
          <p:nvSpPr>
            <p:cNvPr id="75" name="Rectangle 74">
              <a:extLst>
                <a:ext uri="{FF2B5EF4-FFF2-40B4-BE49-F238E27FC236}">
                  <a16:creationId xmlns:a16="http://schemas.microsoft.com/office/drawing/2014/main" id="{C28C974E-36CA-4C70-A7AA-33A47A11FEC6}"/>
                </a:ext>
              </a:extLst>
            </p:cNvPr>
            <p:cNvSpPr/>
            <p:nvPr/>
          </p:nvSpPr>
          <p:spPr>
            <a:xfrm>
              <a:off x="7488427" y="3283342"/>
              <a:ext cx="146304" cy="146304"/>
            </a:xfrm>
            <a:prstGeom prst="rect">
              <a:avLst/>
            </a:prstGeom>
            <a:solidFill>
              <a:srgbClr val="C0504D">
                <a:lumMod val="60000"/>
                <a:lumOff val="40000"/>
              </a:srgbClr>
            </a:solidFill>
            <a:ln w="22225"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76" name="Rectangle 75">
              <a:extLst>
                <a:ext uri="{FF2B5EF4-FFF2-40B4-BE49-F238E27FC236}">
                  <a16:creationId xmlns:a16="http://schemas.microsoft.com/office/drawing/2014/main" id="{9612B368-D92D-40D5-9755-CF4E06E2C1EF}"/>
                </a:ext>
              </a:extLst>
            </p:cNvPr>
            <p:cNvSpPr/>
            <p:nvPr/>
          </p:nvSpPr>
          <p:spPr>
            <a:xfrm>
              <a:off x="7488427" y="3490839"/>
              <a:ext cx="146304" cy="146304"/>
            </a:xfrm>
            <a:prstGeom prst="rect">
              <a:avLst/>
            </a:prstGeom>
            <a:solidFill>
              <a:srgbClr val="C0504D">
                <a:lumMod val="40000"/>
                <a:lumOff val="60000"/>
              </a:srgbClr>
            </a:solidFill>
            <a:ln w="22225"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77" name="Rectangle 76">
              <a:extLst>
                <a:ext uri="{FF2B5EF4-FFF2-40B4-BE49-F238E27FC236}">
                  <a16:creationId xmlns:a16="http://schemas.microsoft.com/office/drawing/2014/main" id="{6E1777BF-C3DB-481F-B722-34976EB7EEDA}"/>
                </a:ext>
              </a:extLst>
            </p:cNvPr>
            <p:cNvSpPr/>
            <p:nvPr/>
          </p:nvSpPr>
          <p:spPr>
            <a:xfrm>
              <a:off x="7488427" y="3701210"/>
              <a:ext cx="146304" cy="146304"/>
            </a:xfrm>
            <a:prstGeom prst="rect">
              <a:avLst/>
            </a:prstGeom>
            <a:solidFill>
              <a:srgbClr val="C0504D">
                <a:lumMod val="20000"/>
                <a:lumOff val="80000"/>
              </a:srgbClr>
            </a:solidFill>
            <a:ln w="22225"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78" name="Rectangle 77">
              <a:extLst>
                <a:ext uri="{FF2B5EF4-FFF2-40B4-BE49-F238E27FC236}">
                  <a16:creationId xmlns:a16="http://schemas.microsoft.com/office/drawing/2014/main" id="{7FF3206F-2B7D-469A-9424-D873B38A47CF}"/>
                </a:ext>
              </a:extLst>
            </p:cNvPr>
            <p:cNvSpPr/>
            <p:nvPr/>
          </p:nvSpPr>
          <p:spPr>
            <a:xfrm>
              <a:off x="7488427" y="3079282"/>
              <a:ext cx="146304" cy="146304"/>
            </a:xfrm>
            <a:prstGeom prst="rect">
              <a:avLst/>
            </a:prstGeom>
            <a:solidFill>
              <a:srgbClr val="C0504D">
                <a:lumMod val="75000"/>
              </a:srgbClr>
            </a:solidFill>
            <a:ln w="22225"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grpSp>
      <p:grpSp>
        <p:nvGrpSpPr>
          <p:cNvPr id="79" name="Group 78">
            <a:extLst>
              <a:ext uri="{FF2B5EF4-FFF2-40B4-BE49-F238E27FC236}">
                <a16:creationId xmlns:a16="http://schemas.microsoft.com/office/drawing/2014/main" id="{91E0F3D5-A51E-4158-90D8-87C58DDF0193}"/>
              </a:ext>
            </a:extLst>
          </p:cNvPr>
          <p:cNvGrpSpPr/>
          <p:nvPr/>
        </p:nvGrpSpPr>
        <p:grpSpPr>
          <a:xfrm>
            <a:off x="1885960" y="1964591"/>
            <a:ext cx="2508144" cy="4456045"/>
            <a:chOff x="654471" y="1923669"/>
            <a:chExt cx="2381723" cy="4050733"/>
          </a:xfrm>
        </p:grpSpPr>
        <p:sp>
          <p:nvSpPr>
            <p:cNvPr id="80" name="TextBox 79">
              <a:extLst>
                <a:ext uri="{FF2B5EF4-FFF2-40B4-BE49-F238E27FC236}">
                  <a16:creationId xmlns:a16="http://schemas.microsoft.com/office/drawing/2014/main" id="{BD36726E-FF3B-4969-B3D0-BF18CB3A036B}"/>
                </a:ext>
              </a:extLst>
            </p:cNvPr>
            <p:cNvSpPr txBox="1"/>
            <p:nvPr/>
          </p:nvSpPr>
          <p:spPr>
            <a:xfrm>
              <a:off x="1816994" y="1923669"/>
              <a:ext cx="1219200" cy="541378"/>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4E00"/>
                  </a:solidFill>
                  <a:effectLst/>
                  <a:uLnTx/>
                  <a:uFillTx/>
                  <a:cs typeface="Arial"/>
                  <a:sym typeface="Arial"/>
                </a:rPr>
                <a:t>Molecular features</a:t>
              </a:r>
            </a:p>
          </p:txBody>
        </p:sp>
        <p:sp>
          <p:nvSpPr>
            <p:cNvPr id="81" name="AutoShape 4" descr="Image result for person cartoon">
              <a:extLst>
                <a:ext uri="{FF2B5EF4-FFF2-40B4-BE49-F238E27FC236}">
                  <a16:creationId xmlns:a16="http://schemas.microsoft.com/office/drawing/2014/main" id="{3E9B5B7B-80D8-4343-8438-E6A447FE1267}"/>
                </a:ext>
              </a:extLst>
            </p:cNvPr>
            <p:cNvSpPr>
              <a:spLocks noChangeAspect="1" noChangeArrowheads="1"/>
            </p:cNvSpPr>
            <p:nvPr/>
          </p:nvSpPr>
          <p:spPr bwMode="auto">
            <a:xfrm>
              <a:off x="654471" y="2395759"/>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Arial"/>
                <a:sym typeface="Arial"/>
              </a:endParaRPr>
            </a:p>
          </p:txBody>
        </p:sp>
        <p:sp>
          <p:nvSpPr>
            <p:cNvPr id="82" name="AutoShape 6" descr="Black Man clip art - vector clip art online, royalty free &amp; public ...">
              <a:extLst>
                <a:ext uri="{FF2B5EF4-FFF2-40B4-BE49-F238E27FC236}">
                  <a16:creationId xmlns:a16="http://schemas.microsoft.com/office/drawing/2014/main" id="{FCA6FC14-1FF8-4F2D-AEED-855F0666D3AE}"/>
                </a:ext>
              </a:extLst>
            </p:cNvPr>
            <p:cNvSpPr>
              <a:spLocks noChangeAspect="1" noChangeArrowheads="1"/>
            </p:cNvSpPr>
            <p:nvPr/>
          </p:nvSpPr>
          <p:spPr bwMode="auto">
            <a:xfrm>
              <a:off x="705404" y="2585146"/>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cs typeface="Arial"/>
                <a:sym typeface="Arial"/>
              </a:endParaRPr>
            </a:p>
          </p:txBody>
        </p:sp>
        <p:pic>
          <p:nvPicPr>
            <p:cNvPr id="83" name="Picture 9" descr="microarray_color">
              <a:extLst>
                <a:ext uri="{FF2B5EF4-FFF2-40B4-BE49-F238E27FC236}">
                  <a16:creationId xmlns:a16="http://schemas.microsoft.com/office/drawing/2014/main" id="{CC9D4354-1471-42E2-955A-075198FDCB3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200"/>
            <a:stretch/>
          </p:blipFill>
          <p:spPr bwMode="auto">
            <a:xfrm>
              <a:off x="1955933" y="2551587"/>
              <a:ext cx="914400" cy="703289"/>
            </a:xfrm>
            <a:prstGeom prst="rect">
              <a:avLst/>
            </a:prstGeom>
            <a:noFill/>
            <a:ln w="19050">
              <a:solidFill>
                <a:sysClr val="windowText" lastClr="000000"/>
              </a:solidFill>
            </a:ln>
            <a:extLst>
              <a:ext uri="{909E8E84-426E-40dd-AFC4-6F175D3DCCD1}">
                <a14:hiddenFill xmlns:a14="http://schemas.microsoft.com/office/drawing/2010/main" xmlns="">
                  <a:solidFill>
                    <a:srgbClr val="FFFFFF"/>
                  </a:solidFill>
                </a14:hiddenFill>
              </a:ext>
            </a:extLst>
          </p:spPr>
        </p:pic>
        <p:sp>
          <p:nvSpPr>
            <p:cNvPr id="84" name="TextBox 83">
              <a:extLst>
                <a:ext uri="{FF2B5EF4-FFF2-40B4-BE49-F238E27FC236}">
                  <a16:creationId xmlns:a16="http://schemas.microsoft.com/office/drawing/2014/main" id="{E241B16C-6D2B-4B0C-ACA5-801336E276E4}"/>
                </a:ext>
              </a:extLst>
            </p:cNvPr>
            <p:cNvSpPr txBox="1">
              <a:spLocks noChangeArrowheads="1"/>
            </p:cNvSpPr>
            <p:nvPr/>
          </p:nvSpPr>
          <p:spPr bwMode="auto">
            <a:xfrm>
              <a:off x="1955933" y="3402116"/>
              <a:ext cx="914400" cy="671473"/>
            </a:xfrm>
            <a:prstGeom prst="rect">
              <a:avLst/>
            </a:prstGeom>
            <a:solidFill>
              <a:sysClr val="window" lastClr="FFFFFF"/>
            </a:solidFill>
            <a:ln w="19050">
              <a:solidFill>
                <a:sysClr val="windowText" lastClr="000000"/>
              </a:solidFill>
            </a:ln>
            <a:extLst/>
          </p:spPr>
          <p:txBody>
            <a:bodyPr wrap="square" lIns="45720" tIns="45718" rIns="45720" bIns="45718">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altLang="en-US" sz="700" b="0" i="0" u="none" strike="noStrike" kern="0" cap="none" spc="0" normalizeH="0" baseline="0" noProof="0" dirty="0">
                  <a:ln>
                    <a:noFill/>
                  </a:ln>
                  <a:solidFill>
                    <a:srgbClr val="000066"/>
                  </a:solidFill>
                  <a:effectLst/>
                  <a:uLnTx/>
                  <a:uFillTx/>
                  <a:latin typeface="Calibri"/>
                  <a:ea typeface="굴림" pitchFamily="50" charset="-127"/>
                  <a:cs typeface="Courier New" panose="02070309020205020404" pitchFamily="49" charset="0"/>
                  <a:sym typeface="Arial"/>
                </a:rPr>
                <a:t>AGCTACGTGCTACATCTATCT</a:t>
              </a:r>
              <a:r>
                <a:rPr kumimoji="0" lang="en-US" altLang="en-US" sz="700" b="1" i="0" u="none" strike="noStrike" kern="0" cap="none" spc="0" normalizeH="0" baseline="0" noProof="0" dirty="0">
                  <a:ln>
                    <a:noFill/>
                  </a:ln>
                  <a:solidFill>
                    <a:srgbClr val="FF0000"/>
                  </a:solidFill>
                  <a:effectLst/>
                  <a:uLnTx/>
                  <a:uFillTx/>
                  <a:latin typeface="Calibri"/>
                  <a:ea typeface="굴림" pitchFamily="50" charset="-127"/>
                  <a:cs typeface="Courier New" panose="02070309020205020404" pitchFamily="49" charset="0"/>
                  <a:sym typeface="Arial"/>
                </a:rPr>
                <a:t>A</a:t>
              </a:r>
              <a:r>
                <a:rPr kumimoji="0" lang="en-US" altLang="en-US" sz="700" b="0" i="0" u="none" strike="noStrike" kern="0" cap="none" spc="0" normalizeH="0" baseline="0" noProof="0" dirty="0">
                  <a:ln>
                    <a:noFill/>
                  </a:ln>
                  <a:solidFill>
                    <a:srgbClr val="000066"/>
                  </a:solidFill>
                  <a:effectLst/>
                  <a:uLnTx/>
                  <a:uFillTx/>
                  <a:latin typeface="Calibri"/>
                  <a:ea typeface="굴림" pitchFamily="50" charset="-127"/>
                  <a:cs typeface="Courier New" panose="02070309020205020404" pitchFamily="49" charset="0"/>
                  <a:sym typeface="Arial"/>
                </a:rPr>
                <a:t>TCTATTCTATCTAT</a:t>
              </a:r>
              <a:r>
                <a:rPr kumimoji="0" lang="en-US" altLang="en-US" sz="700" b="1" i="0" u="none" strike="noStrike" kern="0" cap="none" spc="0" normalizeH="0" baseline="0" noProof="0" dirty="0">
                  <a:ln>
                    <a:noFill/>
                  </a:ln>
                  <a:solidFill>
                    <a:srgbClr val="FF0000"/>
                  </a:solidFill>
                  <a:effectLst/>
                  <a:uLnTx/>
                  <a:uFillTx/>
                  <a:latin typeface="Calibri"/>
                  <a:ea typeface="굴림" pitchFamily="50" charset="-127"/>
                  <a:cs typeface="Courier New" panose="02070309020205020404" pitchFamily="49" charset="0"/>
                  <a:sym typeface="Arial"/>
                </a:rPr>
                <a:t>CT</a:t>
              </a:r>
              <a:r>
                <a:rPr kumimoji="0" lang="en-US" altLang="en-US" sz="700" b="0" i="0" u="none" strike="noStrike" kern="0" cap="none" spc="0" normalizeH="0" baseline="0" noProof="0" dirty="0">
                  <a:ln>
                    <a:noFill/>
                  </a:ln>
                  <a:solidFill>
                    <a:srgbClr val="000066"/>
                  </a:solidFill>
                  <a:effectLst/>
                  <a:uLnTx/>
                  <a:uFillTx/>
                  <a:latin typeface="Calibri"/>
                  <a:ea typeface="굴림" pitchFamily="50" charset="-127"/>
                  <a:cs typeface="Courier New" panose="02070309020205020404" pitchFamily="49" charset="0"/>
                  <a:sym typeface="Arial"/>
                </a:rPr>
                <a:t>ATCATTTCTAT</a:t>
              </a:r>
              <a:r>
                <a:rPr kumimoji="0" lang="en-US" altLang="en-US" sz="700" b="1" i="0" u="none" strike="noStrike" kern="0" cap="none" spc="0" normalizeH="0" baseline="0" noProof="0" dirty="0">
                  <a:ln>
                    <a:noFill/>
                  </a:ln>
                  <a:solidFill>
                    <a:srgbClr val="FF0000"/>
                  </a:solidFill>
                  <a:effectLst/>
                  <a:uLnTx/>
                  <a:uFillTx/>
                  <a:latin typeface="Calibri"/>
                  <a:ea typeface="굴림" pitchFamily="50" charset="-127"/>
                  <a:cs typeface="Courier New" panose="02070309020205020404" pitchFamily="49" charset="0"/>
                  <a:sym typeface="Arial"/>
                </a:rPr>
                <a:t>C</a:t>
              </a:r>
              <a:r>
                <a:rPr kumimoji="0" lang="en-US" altLang="en-US" sz="700" b="0" i="0" u="none" strike="noStrike" kern="0" cap="none" spc="0" normalizeH="0" baseline="0" noProof="0" dirty="0">
                  <a:ln>
                    <a:noFill/>
                  </a:ln>
                  <a:solidFill>
                    <a:srgbClr val="000066"/>
                  </a:solidFill>
                  <a:effectLst/>
                  <a:uLnTx/>
                  <a:uFillTx/>
                  <a:latin typeface="Calibri"/>
                  <a:ea typeface="굴림" pitchFamily="50" charset="-127"/>
                  <a:cs typeface="Courier New" panose="02070309020205020404" pitchFamily="49" charset="0"/>
                  <a:sym typeface="Arial"/>
                </a:rPr>
                <a:t>TATCTTCTATCTTACACCCCCAGGGCACCCCCCAAATCTTCTCTATCTAC…</a:t>
              </a:r>
            </a:p>
          </p:txBody>
        </p:sp>
        <p:pic>
          <p:nvPicPr>
            <p:cNvPr id="85" name="Picture 2" descr="http://neurology.emory.edu/ENNCF/images/Proteomicscover">
              <a:extLst>
                <a:ext uri="{FF2B5EF4-FFF2-40B4-BE49-F238E27FC236}">
                  <a16:creationId xmlns:a16="http://schemas.microsoft.com/office/drawing/2014/main" id="{478CF7FA-E0FE-4B95-BEC2-C8620E072D3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850" r="819"/>
            <a:stretch/>
          </p:blipFill>
          <p:spPr bwMode="auto">
            <a:xfrm>
              <a:off x="1955933" y="4291858"/>
              <a:ext cx="911962" cy="703384"/>
            </a:xfrm>
            <a:prstGeom prst="rect">
              <a:avLst/>
            </a:prstGeom>
            <a:noFill/>
            <a:ln w="19050">
              <a:solidFill>
                <a:sysClr val="windowText" lastClr="000000"/>
              </a:solidFill>
            </a:ln>
            <a:extLst>
              <a:ext uri="{909E8E84-426E-40dd-AFC4-6F175D3DCCD1}">
                <a14:hiddenFill xmlns:a14="http://schemas.microsoft.com/office/drawing/2010/main" xmlns="">
                  <a:solidFill>
                    <a:srgbClr val="FFFFFF"/>
                  </a:solidFill>
                </a14:hiddenFill>
              </a:ext>
            </a:extLst>
          </p:spPr>
        </p:pic>
        <p:pic>
          <p:nvPicPr>
            <p:cNvPr id="86" name="Picture 3">
              <a:extLst>
                <a:ext uri="{FF2B5EF4-FFF2-40B4-BE49-F238E27FC236}">
                  <a16:creationId xmlns:a16="http://schemas.microsoft.com/office/drawing/2014/main" id="{41C61556-8932-4B39-9925-06428058C7EE}"/>
                </a:ext>
              </a:extLst>
            </p:cNvPr>
            <p:cNvPicPr>
              <a:picLocks noChangeAspect="1" noChangeArrowheads="1"/>
            </p:cNvPicPr>
            <p:nvPr/>
          </p:nvPicPr>
          <p:blipFill rotWithShape="1">
            <a:blip r:embed="rId7" cstate="print"/>
            <a:srcRect l="39834" t="13679" r="34339" b="54029"/>
            <a:stretch/>
          </p:blipFill>
          <p:spPr bwMode="auto">
            <a:xfrm>
              <a:off x="1955933" y="5154716"/>
              <a:ext cx="914399" cy="644790"/>
            </a:xfrm>
            <a:prstGeom prst="rect">
              <a:avLst/>
            </a:prstGeom>
            <a:noFill/>
            <a:ln w="19050">
              <a:solidFill>
                <a:sysClr val="windowText" lastClr="000000"/>
              </a:solidFill>
              <a:miter lim="800000"/>
              <a:headEnd/>
              <a:tailEnd/>
            </a:ln>
          </p:spPr>
        </p:pic>
        <p:sp>
          <p:nvSpPr>
            <p:cNvPr id="87" name="TextBox 86">
              <a:extLst>
                <a:ext uri="{FF2B5EF4-FFF2-40B4-BE49-F238E27FC236}">
                  <a16:creationId xmlns:a16="http://schemas.microsoft.com/office/drawing/2014/main" id="{10380F9C-8BD7-4F8F-A00A-BDC36AB9F7E3}"/>
                </a:ext>
              </a:extLst>
            </p:cNvPr>
            <p:cNvSpPr txBox="1"/>
            <p:nvPr/>
          </p:nvSpPr>
          <p:spPr>
            <a:xfrm>
              <a:off x="841358" y="2906128"/>
              <a:ext cx="1219200" cy="3068274"/>
            </a:xfrm>
            <a:prstGeom prst="rect">
              <a:avLst/>
            </a:prstGeom>
            <a:noFill/>
          </p:spPr>
          <p:txBody>
            <a:bodyPr wrap="square" rtlCol="0">
              <a:spAutoFit/>
            </a:bodyPr>
            <a:lstStyle/>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mRNA</a:t>
              </a:r>
            </a:p>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expression</a:t>
              </a: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DNA sequence</a:t>
              </a: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protein</a:t>
              </a:r>
            </a:p>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expression</a:t>
              </a: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epigenome</a:t>
              </a: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a:t>
              </a:r>
            </a:p>
          </p:txBody>
        </p:sp>
      </p:grpSp>
      <p:grpSp>
        <p:nvGrpSpPr>
          <p:cNvPr id="88" name="Group 87">
            <a:extLst>
              <a:ext uri="{FF2B5EF4-FFF2-40B4-BE49-F238E27FC236}">
                <a16:creationId xmlns:a16="http://schemas.microsoft.com/office/drawing/2014/main" id="{78291DB0-9D1A-4D65-8D81-29373B36DC3C}"/>
              </a:ext>
            </a:extLst>
          </p:cNvPr>
          <p:cNvGrpSpPr/>
          <p:nvPr/>
        </p:nvGrpSpPr>
        <p:grpSpPr>
          <a:xfrm>
            <a:off x="8722710" y="2602741"/>
            <a:ext cx="1905801" cy="1263496"/>
            <a:chOff x="7410461" y="2649150"/>
            <a:chExt cx="1809739" cy="1148570"/>
          </a:xfrm>
        </p:grpSpPr>
        <p:sp>
          <p:nvSpPr>
            <p:cNvPr id="89" name="TextBox 88">
              <a:extLst>
                <a:ext uri="{FF2B5EF4-FFF2-40B4-BE49-F238E27FC236}">
                  <a16:creationId xmlns:a16="http://schemas.microsoft.com/office/drawing/2014/main" id="{C04090CA-95F7-474A-93E1-EB92DC790AE1}"/>
                </a:ext>
              </a:extLst>
            </p:cNvPr>
            <p:cNvSpPr txBox="1"/>
            <p:nvPr/>
          </p:nvSpPr>
          <p:spPr>
            <a:xfrm>
              <a:off x="7619126" y="3005472"/>
              <a:ext cx="1601074" cy="792248"/>
            </a:xfrm>
            <a:prstGeom prst="rect">
              <a:avLst/>
            </a:prstGeom>
            <a:noFill/>
          </p:spPr>
          <p:txBody>
            <a:bodyPr wrap="square" rtlCol="0">
              <a:spAutoFit/>
            </a:bodyPr>
            <a:lstStyle/>
            <a:p>
              <a:pPr defTabSz="914354">
                <a:lnSpc>
                  <a:spcPct val="90000"/>
                </a:lnSpc>
              </a:pPr>
              <a:r>
                <a:rPr lang="en-US" sz="1400" dirty="0">
                  <a:solidFill>
                    <a:srgbClr val="C0504D">
                      <a:lumMod val="75000"/>
                    </a:srgbClr>
                  </a:solidFill>
                  <a:cs typeface="Arial"/>
                  <a:sym typeface="Arial"/>
                </a:rPr>
                <a:t>Topo II activated</a:t>
              </a:r>
            </a:p>
            <a:p>
              <a:pPr defTabSz="914354">
                <a:lnSpc>
                  <a:spcPct val="90000"/>
                </a:lnSpc>
              </a:pPr>
              <a:r>
                <a:rPr lang="en-US" sz="1400" dirty="0">
                  <a:solidFill>
                    <a:srgbClr val="C0504D">
                      <a:lumMod val="75000"/>
                    </a:srgbClr>
                  </a:solidFill>
                  <a:cs typeface="Arial"/>
                  <a:sym typeface="Arial"/>
                </a:rPr>
                <a:t>FLT3 mutated &amp; highly expressed</a:t>
              </a:r>
            </a:p>
            <a:p>
              <a:pPr defTabSz="914354">
                <a:lnSpc>
                  <a:spcPct val="90000"/>
                </a:lnSpc>
              </a:pPr>
              <a:r>
                <a:rPr lang="en-US" sz="1400" dirty="0">
                  <a:solidFill>
                    <a:srgbClr val="C0504D">
                      <a:lumMod val="75000"/>
                    </a:srgbClr>
                  </a:solidFill>
                  <a:cs typeface="Arial"/>
                  <a:sym typeface="Arial"/>
                </a:rPr>
                <a:t>              :</a:t>
              </a:r>
            </a:p>
          </p:txBody>
        </p:sp>
        <p:sp>
          <p:nvSpPr>
            <p:cNvPr id="90" name="Rectangle 89">
              <a:extLst>
                <a:ext uri="{FF2B5EF4-FFF2-40B4-BE49-F238E27FC236}">
                  <a16:creationId xmlns:a16="http://schemas.microsoft.com/office/drawing/2014/main" id="{93E3E132-1771-4706-A985-11E94DA0A579}"/>
                </a:ext>
              </a:extLst>
            </p:cNvPr>
            <p:cNvSpPr/>
            <p:nvPr/>
          </p:nvSpPr>
          <p:spPr>
            <a:xfrm>
              <a:off x="7410461" y="2649150"/>
              <a:ext cx="901020" cy="335738"/>
            </a:xfrm>
            <a:prstGeom prst="rect">
              <a:avLst/>
            </a:prstGeom>
          </p:spPr>
          <p:txBody>
            <a:bodyPr wrap="none">
              <a:spAutoFit/>
            </a:bodyPr>
            <a:lstStyle/>
            <a:p>
              <a:pPr defTabSz="914354"/>
              <a:r>
                <a:rPr lang="en-US" b="1" dirty="0">
                  <a:solidFill>
                    <a:srgbClr val="C0504D">
                      <a:lumMod val="75000"/>
                    </a:srgbClr>
                  </a:solidFill>
                  <a:cs typeface="Arial"/>
                  <a:sym typeface="Arial"/>
                </a:rPr>
                <a:t>&amp; Why?</a:t>
              </a:r>
              <a:endParaRPr lang="en-US" dirty="0">
                <a:solidFill>
                  <a:srgbClr val="C0504D">
                    <a:lumMod val="75000"/>
                  </a:srgbClr>
                </a:solidFill>
                <a:cs typeface="Arial"/>
                <a:sym typeface="Arial"/>
              </a:endParaRPr>
            </a:p>
          </p:txBody>
        </p:sp>
      </p:grpSp>
      <p:sp>
        <p:nvSpPr>
          <p:cNvPr id="91" name="Rectangle 90">
            <a:extLst>
              <a:ext uri="{FF2B5EF4-FFF2-40B4-BE49-F238E27FC236}">
                <a16:creationId xmlns:a16="http://schemas.microsoft.com/office/drawing/2014/main" id="{A271A9C0-6D0A-4A5E-A205-71CF7092A818}"/>
              </a:ext>
            </a:extLst>
          </p:cNvPr>
          <p:cNvSpPr/>
          <p:nvPr/>
        </p:nvSpPr>
        <p:spPr>
          <a:xfrm>
            <a:off x="1311965" y="1656735"/>
            <a:ext cx="9660835" cy="5141652"/>
          </a:xfrm>
          <a:prstGeom prst="rect">
            <a:avLst/>
          </a:prstGeom>
          <a:solidFill>
            <a:sysClr val="window" lastClr="FFFFFF">
              <a:alpha val="6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92" name="Rectangle 91">
            <a:extLst>
              <a:ext uri="{FF2B5EF4-FFF2-40B4-BE49-F238E27FC236}">
                <a16:creationId xmlns:a16="http://schemas.microsoft.com/office/drawing/2014/main" id="{6F759D84-A659-4FC8-836B-4A77BAD3D73A}"/>
              </a:ext>
            </a:extLst>
          </p:cNvPr>
          <p:cNvSpPr/>
          <p:nvPr/>
        </p:nvSpPr>
        <p:spPr>
          <a:xfrm>
            <a:off x="5053752" y="3127528"/>
            <a:ext cx="1765021" cy="768429"/>
          </a:xfrm>
          <a:prstGeom prst="rect">
            <a:avLst/>
          </a:prstGeom>
          <a:solidFill>
            <a:sysClr val="window" lastClr="FFFFFF"/>
          </a:solidFill>
          <a:ln w="25400" cap="flat" cmpd="sng" algn="ctr">
            <a:solidFill>
              <a:srgbClr val="4F81BD">
                <a:shade val="50000"/>
              </a:srgbClr>
            </a:solidFill>
            <a:prstDash val="solid"/>
          </a:ln>
          <a:effectLst/>
        </p:spPr>
        <p:txBody>
          <a:bodyPr rtlCol="0" anchor="ct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a:ea typeface="+mn-ea"/>
                <a:cs typeface="+mn-cs"/>
                <a:sym typeface="Arial"/>
              </a:rPr>
              <a:t>Prediction model </a:t>
            </a:r>
            <a:r>
              <a:rPr kumimoji="0" lang="en-US" sz="1600" b="0" i="0" u="none" strike="noStrike" kern="0" cap="none" spc="0" normalizeH="0" baseline="0" noProof="0" dirty="0">
                <a:ln>
                  <a:noFill/>
                </a:ln>
                <a:solidFill>
                  <a:prstClr val="black"/>
                </a:solidFill>
                <a:effectLst/>
                <a:uLnTx/>
                <a:uFillTx/>
                <a:latin typeface="Calibri"/>
                <a:ea typeface="+mn-ea"/>
                <a:cs typeface="+mn-cs"/>
                <a:sym typeface="Arial"/>
              </a:rPr>
              <a:t>informed by prior knowledge &amp; data</a:t>
            </a:r>
          </a:p>
        </p:txBody>
      </p:sp>
      <p:sp>
        <p:nvSpPr>
          <p:cNvPr id="93" name="Rectangle 92">
            <a:extLst>
              <a:ext uri="{FF2B5EF4-FFF2-40B4-BE49-F238E27FC236}">
                <a16:creationId xmlns:a16="http://schemas.microsoft.com/office/drawing/2014/main" id="{63B4C41D-ADA1-4A08-84C4-397033D36347}"/>
              </a:ext>
            </a:extLst>
          </p:cNvPr>
          <p:cNvSpPr/>
          <p:nvPr/>
        </p:nvSpPr>
        <p:spPr>
          <a:xfrm>
            <a:off x="5028141" y="3102633"/>
            <a:ext cx="1790632" cy="809484"/>
          </a:xfrm>
          <a:prstGeom prst="rect">
            <a:avLst/>
          </a:prstGeom>
          <a:noFill/>
          <a:ln w="63500" cap="flat" cmpd="sng" algn="ctr">
            <a:solidFill>
              <a:srgbClr val="D90000"/>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3" name="Slide Number Placeholder 2">
            <a:extLst>
              <a:ext uri="{FF2B5EF4-FFF2-40B4-BE49-F238E27FC236}">
                <a16:creationId xmlns:a16="http://schemas.microsoft.com/office/drawing/2014/main" id="{529CF16A-5DE9-4932-A918-1EC173EDDA9A}"/>
              </a:ext>
            </a:extLst>
          </p:cNvPr>
          <p:cNvSpPr>
            <a:spLocks noGrp="1"/>
          </p:cNvSpPr>
          <p:nvPr>
            <p:ph type="sldNum" sz="quarter" idx="12"/>
          </p:nvPr>
        </p:nvSpPr>
        <p:spPr/>
        <p:txBody>
          <a:bodyPr/>
          <a:lstStyle/>
          <a:p>
            <a:fld id="{76658A31-00D4-4EFC-96AA-E8BB8AAE03A4}" type="slidenum">
              <a:rPr lang="en-US" smtClean="0"/>
              <a:t>20</a:t>
            </a:fld>
            <a:endParaRPr lang="en-US"/>
          </a:p>
        </p:txBody>
      </p:sp>
    </p:spTree>
    <p:extLst>
      <p:ext uri="{BB962C8B-B14F-4D97-AF65-F5344CB8AC3E}">
        <p14:creationId xmlns:p14="http://schemas.microsoft.com/office/powerpoint/2010/main" val="2758420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3F026ED-60C7-4BC8-A932-922BB6C03172}"/>
              </a:ext>
            </a:extLst>
          </p:cNvPr>
          <p:cNvGrpSpPr/>
          <p:nvPr/>
        </p:nvGrpSpPr>
        <p:grpSpPr>
          <a:xfrm>
            <a:off x="4414334" y="2542032"/>
            <a:ext cx="3703153" cy="3267777"/>
            <a:chOff x="4140667" y="2325009"/>
            <a:chExt cx="2070414" cy="3267777"/>
          </a:xfrm>
        </p:grpSpPr>
        <p:cxnSp>
          <p:nvCxnSpPr>
            <p:cNvPr id="21" name="AutoShape 65">
              <a:extLst>
                <a:ext uri="{FF2B5EF4-FFF2-40B4-BE49-F238E27FC236}">
                  <a16:creationId xmlns:a16="http://schemas.microsoft.com/office/drawing/2014/main" id="{04E6D8E3-4210-4D73-8BC4-268E3AC756E4}"/>
                </a:ext>
              </a:extLst>
            </p:cNvPr>
            <p:cNvCxnSpPr>
              <a:cxnSpLocks noChangeShapeType="1"/>
            </p:cNvCxnSpPr>
            <p:nvPr/>
          </p:nvCxnSpPr>
          <p:spPr bwMode="auto">
            <a:xfrm flipV="1">
              <a:off x="4396627" y="3291751"/>
              <a:ext cx="1752268" cy="794"/>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 name="AutoShape 65">
              <a:extLst>
                <a:ext uri="{FF2B5EF4-FFF2-40B4-BE49-F238E27FC236}">
                  <a16:creationId xmlns:a16="http://schemas.microsoft.com/office/drawing/2014/main" id="{FB3D70E2-5AD3-49EA-98DC-8F11F0CAEB57}"/>
                </a:ext>
              </a:extLst>
            </p:cNvPr>
            <p:cNvCxnSpPr>
              <a:cxnSpLocks noChangeShapeType="1"/>
            </p:cNvCxnSpPr>
            <p:nvPr/>
          </p:nvCxnSpPr>
          <p:spPr bwMode="auto">
            <a:xfrm flipV="1">
              <a:off x="4377388" y="5591992"/>
              <a:ext cx="1752268" cy="794"/>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 name="AutoShape 65">
              <a:extLst>
                <a:ext uri="{FF2B5EF4-FFF2-40B4-BE49-F238E27FC236}">
                  <a16:creationId xmlns:a16="http://schemas.microsoft.com/office/drawing/2014/main" id="{832AC63B-3CE6-4902-A324-555E4496E350}"/>
                </a:ext>
              </a:extLst>
            </p:cNvPr>
            <p:cNvCxnSpPr>
              <a:cxnSpLocks noChangeShapeType="1"/>
            </p:cNvCxnSpPr>
            <p:nvPr/>
          </p:nvCxnSpPr>
          <p:spPr bwMode="auto">
            <a:xfrm flipV="1">
              <a:off x="4140667" y="4419836"/>
              <a:ext cx="1752268" cy="794"/>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 name="AutoShape 65">
              <a:extLst>
                <a:ext uri="{FF2B5EF4-FFF2-40B4-BE49-F238E27FC236}">
                  <a16:creationId xmlns:a16="http://schemas.microsoft.com/office/drawing/2014/main" id="{75AC5E26-AF62-464F-ADA6-FEBD99154EC8}"/>
                </a:ext>
              </a:extLst>
            </p:cNvPr>
            <p:cNvCxnSpPr>
              <a:cxnSpLocks noChangeShapeType="1"/>
            </p:cNvCxnSpPr>
            <p:nvPr/>
          </p:nvCxnSpPr>
          <p:spPr bwMode="auto">
            <a:xfrm flipV="1">
              <a:off x="4327632" y="3693185"/>
              <a:ext cx="1553128" cy="3061"/>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AutoShape 65">
              <a:extLst>
                <a:ext uri="{FF2B5EF4-FFF2-40B4-BE49-F238E27FC236}">
                  <a16:creationId xmlns:a16="http://schemas.microsoft.com/office/drawing/2014/main" id="{E04E22CB-60F5-4708-AD64-43CEC4A7475A}"/>
                </a:ext>
              </a:extLst>
            </p:cNvPr>
            <p:cNvCxnSpPr>
              <a:cxnSpLocks noChangeShapeType="1"/>
            </p:cNvCxnSpPr>
            <p:nvPr/>
          </p:nvCxnSpPr>
          <p:spPr bwMode="auto">
            <a:xfrm>
              <a:off x="4150957" y="2325009"/>
              <a:ext cx="1646178" cy="2267"/>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 name="AutoShape 65">
              <a:extLst>
                <a:ext uri="{FF2B5EF4-FFF2-40B4-BE49-F238E27FC236}">
                  <a16:creationId xmlns:a16="http://schemas.microsoft.com/office/drawing/2014/main" id="{F6173B98-91A5-42B0-9784-EA6483B4B8E7}"/>
                </a:ext>
              </a:extLst>
            </p:cNvPr>
            <p:cNvCxnSpPr>
              <a:cxnSpLocks noChangeShapeType="1"/>
            </p:cNvCxnSpPr>
            <p:nvPr/>
          </p:nvCxnSpPr>
          <p:spPr bwMode="auto">
            <a:xfrm flipV="1">
              <a:off x="4339576" y="2637076"/>
              <a:ext cx="1752268" cy="794"/>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 name="AutoShape 65">
              <a:extLst>
                <a:ext uri="{FF2B5EF4-FFF2-40B4-BE49-F238E27FC236}">
                  <a16:creationId xmlns:a16="http://schemas.microsoft.com/office/drawing/2014/main" id="{B5C8D7B7-2638-44F3-A25F-9E4FB5A1905E}"/>
                </a:ext>
              </a:extLst>
            </p:cNvPr>
            <p:cNvCxnSpPr>
              <a:cxnSpLocks noChangeShapeType="1"/>
            </p:cNvCxnSpPr>
            <p:nvPr/>
          </p:nvCxnSpPr>
          <p:spPr bwMode="auto">
            <a:xfrm flipV="1">
              <a:off x="4366302" y="2968592"/>
              <a:ext cx="1314491" cy="794"/>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8" name="AutoShape 65">
              <a:extLst>
                <a:ext uri="{FF2B5EF4-FFF2-40B4-BE49-F238E27FC236}">
                  <a16:creationId xmlns:a16="http://schemas.microsoft.com/office/drawing/2014/main" id="{4F0D2405-A814-4C08-B9B8-9FB78410266D}"/>
                </a:ext>
              </a:extLst>
            </p:cNvPr>
            <p:cNvCxnSpPr>
              <a:cxnSpLocks noChangeShapeType="1"/>
            </p:cNvCxnSpPr>
            <p:nvPr/>
          </p:nvCxnSpPr>
          <p:spPr bwMode="auto">
            <a:xfrm flipV="1">
              <a:off x="4458813" y="4747945"/>
              <a:ext cx="1752268" cy="794"/>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29" name="Group 28">
            <a:extLst>
              <a:ext uri="{FF2B5EF4-FFF2-40B4-BE49-F238E27FC236}">
                <a16:creationId xmlns:a16="http://schemas.microsoft.com/office/drawing/2014/main" id="{DE20D1C8-8981-4B04-B3D0-A8E077208BBD}"/>
              </a:ext>
            </a:extLst>
          </p:cNvPr>
          <p:cNvGrpSpPr/>
          <p:nvPr/>
        </p:nvGrpSpPr>
        <p:grpSpPr>
          <a:xfrm>
            <a:off x="400779" y="3461774"/>
            <a:ext cx="2050917" cy="1842545"/>
            <a:chOff x="157905" y="3246673"/>
            <a:chExt cx="2050917" cy="1842545"/>
          </a:xfrm>
        </p:grpSpPr>
        <p:sp>
          <p:nvSpPr>
            <p:cNvPr id="30" name="Rectangle 29">
              <a:extLst>
                <a:ext uri="{FF2B5EF4-FFF2-40B4-BE49-F238E27FC236}">
                  <a16:creationId xmlns:a16="http://schemas.microsoft.com/office/drawing/2014/main" id="{234C2918-8D88-4109-A0A2-CE053D4E6BB3}"/>
                </a:ext>
              </a:extLst>
            </p:cNvPr>
            <p:cNvSpPr/>
            <p:nvPr/>
          </p:nvSpPr>
          <p:spPr>
            <a:xfrm>
              <a:off x="1291971" y="4584147"/>
              <a:ext cx="560623" cy="376886"/>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31" name="TextBox 30">
              <a:extLst>
                <a:ext uri="{FF2B5EF4-FFF2-40B4-BE49-F238E27FC236}">
                  <a16:creationId xmlns:a16="http://schemas.microsoft.com/office/drawing/2014/main" id="{FA2A8F54-3A49-4D6B-990B-57AC0D315593}"/>
                </a:ext>
              </a:extLst>
            </p:cNvPr>
            <p:cNvSpPr txBox="1"/>
            <p:nvPr/>
          </p:nvSpPr>
          <p:spPr>
            <a:xfrm>
              <a:off x="212208" y="3246673"/>
              <a:ext cx="1996614" cy="341632"/>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cs typeface="Arial"/>
                  <a:sym typeface="Arial"/>
                </a:rPr>
                <a:t>Molecular profiling</a:t>
              </a:r>
            </a:p>
          </p:txBody>
        </p:sp>
        <p:sp>
          <p:nvSpPr>
            <p:cNvPr id="32" name="Rectangle 31">
              <a:extLst>
                <a:ext uri="{FF2B5EF4-FFF2-40B4-BE49-F238E27FC236}">
                  <a16:creationId xmlns:a16="http://schemas.microsoft.com/office/drawing/2014/main" id="{BBFD80F2-1BEA-4E1A-988F-C369CF522EE4}"/>
                </a:ext>
              </a:extLst>
            </p:cNvPr>
            <p:cNvSpPr/>
            <p:nvPr/>
          </p:nvSpPr>
          <p:spPr>
            <a:xfrm>
              <a:off x="1291971" y="3607501"/>
              <a:ext cx="560623" cy="376886"/>
            </a:xfrm>
            <a:prstGeom prst="rect">
              <a:avLst/>
            </a:prstGeom>
            <a:solidFill>
              <a:srgbClr val="9BBB59"/>
            </a:solidFill>
            <a:ln w="25400" cap="flat" cmpd="sng" algn="ctr">
              <a:solidFill>
                <a:srgbClr val="9BBB59">
                  <a:lumMod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33" name="TextBox 32">
              <a:extLst>
                <a:ext uri="{FF2B5EF4-FFF2-40B4-BE49-F238E27FC236}">
                  <a16:creationId xmlns:a16="http://schemas.microsoft.com/office/drawing/2014/main" id="{92966AD0-8DC4-4405-ADBE-2F583E1C0767}"/>
                </a:ext>
              </a:extLst>
            </p:cNvPr>
            <p:cNvSpPr txBox="1"/>
            <p:nvPr/>
          </p:nvSpPr>
          <p:spPr>
            <a:xfrm>
              <a:off x="157905" y="3600862"/>
              <a:ext cx="1219200" cy="1488356"/>
            </a:xfrm>
            <a:prstGeom prst="rect">
              <a:avLst/>
            </a:prstGeom>
            <a:noFill/>
          </p:spPr>
          <p:txBody>
            <a:bodyPr wrap="square" rtlCol="0">
              <a:spAutoFit/>
            </a:bodyPr>
            <a:lstStyle/>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mRNA</a:t>
              </a:r>
            </a:p>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expression</a:t>
              </a: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DNA sequence</a:t>
              </a:r>
            </a:p>
            <a:p>
              <a:pPr marL="0" marR="0" lvl="0" indent="0" algn="ctr" defTabSz="914354" eaLnBrk="1" fontAlgn="auto" latinLnBrk="0" hangingPunct="1">
                <a:lnSpc>
                  <a:spcPct val="8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cs typeface="Arial"/>
                <a:sym typeface="Arial"/>
              </a:endParaRPr>
            </a:p>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protein</a:t>
              </a:r>
            </a:p>
            <a:p>
              <a:pPr marL="0" marR="0" lvl="0" indent="0" algn="ctr" defTabSz="914354" eaLnBrk="1" fontAlgn="auto" latinLnBrk="0" hangingPunct="1">
                <a:lnSpc>
                  <a:spcPct val="8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expression</a:t>
              </a:r>
            </a:p>
          </p:txBody>
        </p:sp>
        <p:sp>
          <p:nvSpPr>
            <p:cNvPr id="34" name="Rectangle 33">
              <a:extLst>
                <a:ext uri="{FF2B5EF4-FFF2-40B4-BE49-F238E27FC236}">
                  <a16:creationId xmlns:a16="http://schemas.microsoft.com/office/drawing/2014/main" id="{6D2C2285-E0DE-4293-97A3-70881B9CC820}"/>
                </a:ext>
              </a:extLst>
            </p:cNvPr>
            <p:cNvSpPr/>
            <p:nvPr/>
          </p:nvSpPr>
          <p:spPr>
            <a:xfrm>
              <a:off x="1291970" y="4093449"/>
              <a:ext cx="560623" cy="376886"/>
            </a:xfrm>
            <a:prstGeom prst="rect">
              <a:avLst/>
            </a:prstGeom>
            <a:solidFill>
              <a:srgbClr val="C0504D">
                <a:lumMod val="60000"/>
                <a:lumOff val="40000"/>
              </a:srgbClr>
            </a:solidFill>
            <a:ln w="2540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grpSp>
      <p:grpSp>
        <p:nvGrpSpPr>
          <p:cNvPr id="35" name="Group 34">
            <a:extLst>
              <a:ext uri="{FF2B5EF4-FFF2-40B4-BE49-F238E27FC236}">
                <a16:creationId xmlns:a16="http://schemas.microsoft.com/office/drawing/2014/main" id="{870D9979-3871-4634-AB72-3A81FB430856}"/>
              </a:ext>
            </a:extLst>
          </p:cNvPr>
          <p:cNvGrpSpPr/>
          <p:nvPr/>
        </p:nvGrpSpPr>
        <p:grpSpPr>
          <a:xfrm>
            <a:off x="7186236" y="2386102"/>
            <a:ext cx="1179581" cy="1276606"/>
            <a:chOff x="5339501" y="2171010"/>
            <a:chExt cx="1179581" cy="1276606"/>
          </a:xfrm>
        </p:grpSpPr>
        <p:sp>
          <p:nvSpPr>
            <p:cNvPr id="36" name="Oval 26">
              <a:extLst>
                <a:ext uri="{FF2B5EF4-FFF2-40B4-BE49-F238E27FC236}">
                  <a16:creationId xmlns:a16="http://schemas.microsoft.com/office/drawing/2014/main" id="{4BD5A1A3-2C13-4435-93AE-4642D096B226}"/>
                </a:ext>
              </a:extLst>
            </p:cNvPr>
            <p:cNvSpPr>
              <a:spLocks noChangeArrowheads="1"/>
            </p:cNvSpPr>
            <p:nvPr/>
          </p:nvSpPr>
          <p:spPr bwMode="auto">
            <a:xfrm>
              <a:off x="6182105" y="3101382"/>
              <a:ext cx="336977"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66"/>
                  </a:solidFill>
                  <a:effectLst/>
                  <a:uLnTx/>
                  <a:uFillTx/>
                  <a:latin typeface="Calibri"/>
                  <a:ea typeface="굴림" pitchFamily="50" charset="-127"/>
                  <a:cs typeface="Arial"/>
                  <a:sym typeface="Arial"/>
                </a:rPr>
                <a:t>X</a:t>
              </a:r>
              <a:r>
                <a:rPr kumimoji="0" lang="en-US" altLang="ko-KR" sz="1600" b="0" i="0" u="none" strike="noStrike" kern="0" cap="none" spc="0" normalizeH="0" baseline="-25000" noProof="0">
                  <a:ln>
                    <a:noFill/>
                  </a:ln>
                  <a:solidFill>
                    <a:srgbClr val="000066"/>
                  </a:solidFill>
                  <a:effectLst/>
                  <a:uLnTx/>
                  <a:uFillTx/>
                  <a:latin typeface="Calibri"/>
                  <a:ea typeface="굴림" pitchFamily="50" charset="-127"/>
                  <a:cs typeface="Arial"/>
                  <a:sym typeface="Arial"/>
                </a:rPr>
                <a:t>i</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cs typeface="Arial"/>
                <a:sym typeface="Arial"/>
              </a:endParaRPr>
            </a:p>
          </p:txBody>
        </p:sp>
        <p:sp>
          <p:nvSpPr>
            <p:cNvPr id="37" name="Oval 26">
              <a:extLst>
                <a:ext uri="{FF2B5EF4-FFF2-40B4-BE49-F238E27FC236}">
                  <a16:creationId xmlns:a16="http://schemas.microsoft.com/office/drawing/2014/main" id="{5BF2AF51-BB61-45C7-A8CC-7125D6BC0149}"/>
                </a:ext>
              </a:extLst>
            </p:cNvPr>
            <p:cNvSpPr>
              <a:spLocks noChangeArrowheads="1"/>
            </p:cNvSpPr>
            <p:nvPr/>
          </p:nvSpPr>
          <p:spPr bwMode="auto">
            <a:xfrm>
              <a:off x="6070346" y="2457360"/>
              <a:ext cx="336977"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cs typeface="Arial"/>
                  <a:sym typeface="Arial"/>
                </a:rPr>
                <a:t>X</a:t>
              </a:r>
              <a:r>
                <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cs typeface="Arial"/>
                  <a:sym typeface="Arial"/>
                </a:rPr>
                <a:t>H</a:t>
              </a:r>
            </a:p>
          </p:txBody>
        </p:sp>
        <p:sp>
          <p:nvSpPr>
            <p:cNvPr id="38" name="Oval 26">
              <a:extLst>
                <a:ext uri="{FF2B5EF4-FFF2-40B4-BE49-F238E27FC236}">
                  <a16:creationId xmlns:a16="http://schemas.microsoft.com/office/drawing/2014/main" id="{9CBFE93F-7EE3-4D9E-90B4-0D1BFF790F9E}"/>
                </a:ext>
              </a:extLst>
            </p:cNvPr>
            <p:cNvSpPr>
              <a:spLocks noChangeArrowheads="1"/>
            </p:cNvSpPr>
            <p:nvPr/>
          </p:nvSpPr>
          <p:spPr bwMode="auto">
            <a:xfrm>
              <a:off x="5554622" y="2171010"/>
              <a:ext cx="336977"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cs typeface="Arial"/>
                  <a:sym typeface="Arial"/>
                </a:rPr>
                <a:t>X</a:t>
              </a:r>
              <a:r>
                <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cs typeface="Arial"/>
                  <a:sym typeface="Arial"/>
                </a:rPr>
                <a:t>F</a:t>
              </a:r>
            </a:p>
          </p:txBody>
        </p:sp>
        <p:sp>
          <p:nvSpPr>
            <p:cNvPr id="39" name="Oval 38">
              <a:extLst>
                <a:ext uri="{FF2B5EF4-FFF2-40B4-BE49-F238E27FC236}">
                  <a16:creationId xmlns:a16="http://schemas.microsoft.com/office/drawing/2014/main" id="{EB5FFE3A-F153-4901-8BED-FFA15BD82665}"/>
                </a:ext>
              </a:extLst>
            </p:cNvPr>
            <p:cNvSpPr>
              <a:spLocks noChangeArrowheads="1"/>
            </p:cNvSpPr>
            <p:nvPr/>
          </p:nvSpPr>
          <p:spPr bwMode="auto">
            <a:xfrm>
              <a:off x="5339501" y="2791585"/>
              <a:ext cx="336977"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cs typeface="Arial"/>
                  <a:sym typeface="Arial"/>
                </a:rPr>
                <a:t>X</a:t>
              </a:r>
              <a:r>
                <a:rPr kumimoji="0" lang="en-US" altLang="ko-KR" sz="1600" b="0" i="0" u="none" strike="noStrike" kern="0" cap="none" spc="0" normalizeH="0" baseline="-25000" noProof="0" dirty="0">
                  <a:ln>
                    <a:noFill/>
                  </a:ln>
                  <a:solidFill>
                    <a:srgbClr val="000066"/>
                  </a:solidFill>
                  <a:effectLst/>
                  <a:uLnTx/>
                  <a:uFillTx/>
                  <a:latin typeface="Tahoma" pitchFamily="34" charset="0"/>
                  <a:ea typeface="굴림" pitchFamily="50" charset="-127"/>
                  <a:cs typeface="Arial"/>
                  <a:sym typeface="Arial"/>
                </a:rPr>
                <a:t>G</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cs typeface="Arial"/>
                <a:sym typeface="Arial"/>
              </a:endParaRPr>
            </a:p>
          </p:txBody>
        </p:sp>
      </p:grpSp>
      <p:sp>
        <p:nvSpPr>
          <p:cNvPr id="40" name="Oval 60">
            <a:extLst>
              <a:ext uri="{FF2B5EF4-FFF2-40B4-BE49-F238E27FC236}">
                <a16:creationId xmlns:a16="http://schemas.microsoft.com/office/drawing/2014/main" id="{F340B26B-FAB6-4100-84D8-96E691B37A09}"/>
              </a:ext>
            </a:extLst>
          </p:cNvPr>
          <p:cNvSpPr>
            <a:spLocks noChangeArrowheads="1"/>
          </p:cNvSpPr>
          <p:nvPr/>
        </p:nvSpPr>
        <p:spPr bwMode="auto">
          <a:xfrm flipH="1">
            <a:off x="7984408" y="5602906"/>
            <a:ext cx="376973" cy="346234"/>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dirty="0">
                <a:ln>
                  <a:noFill/>
                </a:ln>
                <a:solidFill>
                  <a:srgbClr val="000066"/>
                </a:solidFill>
                <a:effectLst/>
                <a:uLnTx/>
                <a:uFillTx/>
                <a:latin typeface="Calibri"/>
                <a:ea typeface="굴림" pitchFamily="50" charset="-127"/>
                <a:cs typeface="Arial"/>
                <a:sym typeface="Arial"/>
              </a:rPr>
              <a:t>Y</a:t>
            </a:r>
            <a:endParaRPr kumimoji="0" lang="en-US" altLang="ko-KR" sz="1600" b="1" i="0" u="none" strike="noStrike" kern="0" cap="none" spc="0" normalizeH="0" baseline="-25000" noProof="0" dirty="0">
              <a:ln>
                <a:noFill/>
              </a:ln>
              <a:solidFill>
                <a:srgbClr val="000066"/>
              </a:solidFill>
              <a:effectLst/>
              <a:uLnTx/>
              <a:uFillTx/>
              <a:latin typeface="Calibri"/>
              <a:ea typeface="굴림" pitchFamily="50" charset="-127"/>
              <a:cs typeface="Arial"/>
              <a:sym typeface="Arial"/>
            </a:endParaRPr>
          </a:p>
        </p:txBody>
      </p:sp>
      <p:cxnSp>
        <p:nvCxnSpPr>
          <p:cNvPr id="41" name="AutoShape 65">
            <a:extLst>
              <a:ext uri="{FF2B5EF4-FFF2-40B4-BE49-F238E27FC236}">
                <a16:creationId xmlns:a16="http://schemas.microsoft.com/office/drawing/2014/main" id="{E6D65EF2-131B-457E-8298-517DAC442C8A}"/>
              </a:ext>
            </a:extLst>
          </p:cNvPr>
          <p:cNvCxnSpPr>
            <a:cxnSpLocks noChangeShapeType="1"/>
          </p:cNvCxnSpPr>
          <p:nvPr/>
        </p:nvCxnSpPr>
        <p:spPr bwMode="auto">
          <a:xfrm>
            <a:off x="4875982" y="6227400"/>
            <a:ext cx="2221992" cy="71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aphicFrame>
        <p:nvGraphicFramePr>
          <p:cNvPr id="42" name="Content Placeholder 37">
            <a:extLst>
              <a:ext uri="{FF2B5EF4-FFF2-40B4-BE49-F238E27FC236}">
                <a16:creationId xmlns:a16="http://schemas.microsoft.com/office/drawing/2014/main" id="{05BE0BF9-1004-41D8-92B6-EB0712117D64}"/>
              </a:ext>
            </a:extLst>
          </p:cNvPr>
          <p:cNvGraphicFramePr>
            <a:graphicFrameLocks/>
          </p:cNvGraphicFramePr>
          <p:nvPr>
            <p:extLst/>
          </p:nvPr>
        </p:nvGraphicFramePr>
        <p:xfrm>
          <a:off x="3638903" y="5736228"/>
          <a:ext cx="1335042" cy="791280"/>
        </p:xfrm>
        <a:graphic>
          <a:graphicData uri="http://schemas.openxmlformats.org/drawingml/2006/table">
            <a:tbl>
              <a:tblPr firstRow="1" bandRow="1"/>
              <a:tblGrid>
                <a:gridCol w="74169">
                  <a:extLst>
                    <a:ext uri="{9D8B030D-6E8A-4147-A177-3AD203B41FA5}">
                      <a16:colId xmlns:a16="http://schemas.microsoft.com/office/drawing/2014/main" val="20000"/>
                    </a:ext>
                  </a:extLst>
                </a:gridCol>
                <a:gridCol w="74169">
                  <a:extLst>
                    <a:ext uri="{9D8B030D-6E8A-4147-A177-3AD203B41FA5}">
                      <a16:colId xmlns:a16="http://schemas.microsoft.com/office/drawing/2014/main" val="20001"/>
                    </a:ext>
                  </a:extLst>
                </a:gridCol>
                <a:gridCol w="74169">
                  <a:extLst>
                    <a:ext uri="{9D8B030D-6E8A-4147-A177-3AD203B41FA5}">
                      <a16:colId xmlns:a16="http://schemas.microsoft.com/office/drawing/2014/main" val="20002"/>
                    </a:ext>
                  </a:extLst>
                </a:gridCol>
                <a:gridCol w="74169">
                  <a:extLst>
                    <a:ext uri="{9D8B030D-6E8A-4147-A177-3AD203B41FA5}">
                      <a16:colId xmlns:a16="http://schemas.microsoft.com/office/drawing/2014/main" val="20003"/>
                    </a:ext>
                  </a:extLst>
                </a:gridCol>
                <a:gridCol w="74169">
                  <a:extLst>
                    <a:ext uri="{9D8B030D-6E8A-4147-A177-3AD203B41FA5}">
                      <a16:colId xmlns:a16="http://schemas.microsoft.com/office/drawing/2014/main" val="20004"/>
                    </a:ext>
                  </a:extLst>
                </a:gridCol>
                <a:gridCol w="74169">
                  <a:extLst>
                    <a:ext uri="{9D8B030D-6E8A-4147-A177-3AD203B41FA5}">
                      <a16:colId xmlns:a16="http://schemas.microsoft.com/office/drawing/2014/main" val="20005"/>
                    </a:ext>
                  </a:extLst>
                </a:gridCol>
                <a:gridCol w="74169">
                  <a:extLst>
                    <a:ext uri="{9D8B030D-6E8A-4147-A177-3AD203B41FA5}">
                      <a16:colId xmlns:a16="http://schemas.microsoft.com/office/drawing/2014/main" val="20006"/>
                    </a:ext>
                  </a:extLst>
                </a:gridCol>
                <a:gridCol w="74169">
                  <a:extLst>
                    <a:ext uri="{9D8B030D-6E8A-4147-A177-3AD203B41FA5}">
                      <a16:colId xmlns:a16="http://schemas.microsoft.com/office/drawing/2014/main" val="20007"/>
                    </a:ext>
                  </a:extLst>
                </a:gridCol>
                <a:gridCol w="74169">
                  <a:extLst>
                    <a:ext uri="{9D8B030D-6E8A-4147-A177-3AD203B41FA5}">
                      <a16:colId xmlns:a16="http://schemas.microsoft.com/office/drawing/2014/main" val="20008"/>
                    </a:ext>
                  </a:extLst>
                </a:gridCol>
                <a:gridCol w="74169">
                  <a:extLst>
                    <a:ext uri="{9D8B030D-6E8A-4147-A177-3AD203B41FA5}">
                      <a16:colId xmlns:a16="http://schemas.microsoft.com/office/drawing/2014/main" val="20009"/>
                    </a:ext>
                  </a:extLst>
                </a:gridCol>
                <a:gridCol w="74169">
                  <a:extLst>
                    <a:ext uri="{9D8B030D-6E8A-4147-A177-3AD203B41FA5}">
                      <a16:colId xmlns:a16="http://schemas.microsoft.com/office/drawing/2014/main" val="20010"/>
                    </a:ext>
                  </a:extLst>
                </a:gridCol>
                <a:gridCol w="74169">
                  <a:extLst>
                    <a:ext uri="{9D8B030D-6E8A-4147-A177-3AD203B41FA5}">
                      <a16:colId xmlns:a16="http://schemas.microsoft.com/office/drawing/2014/main" val="20011"/>
                    </a:ext>
                  </a:extLst>
                </a:gridCol>
                <a:gridCol w="74169">
                  <a:extLst>
                    <a:ext uri="{9D8B030D-6E8A-4147-A177-3AD203B41FA5}">
                      <a16:colId xmlns:a16="http://schemas.microsoft.com/office/drawing/2014/main" val="20012"/>
                    </a:ext>
                  </a:extLst>
                </a:gridCol>
                <a:gridCol w="74169">
                  <a:extLst>
                    <a:ext uri="{9D8B030D-6E8A-4147-A177-3AD203B41FA5}">
                      <a16:colId xmlns:a16="http://schemas.microsoft.com/office/drawing/2014/main" val="20013"/>
                    </a:ext>
                  </a:extLst>
                </a:gridCol>
                <a:gridCol w="74169">
                  <a:extLst>
                    <a:ext uri="{9D8B030D-6E8A-4147-A177-3AD203B41FA5}">
                      <a16:colId xmlns:a16="http://schemas.microsoft.com/office/drawing/2014/main" val="20014"/>
                    </a:ext>
                  </a:extLst>
                </a:gridCol>
                <a:gridCol w="74169">
                  <a:extLst>
                    <a:ext uri="{9D8B030D-6E8A-4147-A177-3AD203B41FA5}">
                      <a16:colId xmlns:a16="http://schemas.microsoft.com/office/drawing/2014/main" val="20015"/>
                    </a:ext>
                  </a:extLst>
                </a:gridCol>
                <a:gridCol w="74169">
                  <a:extLst>
                    <a:ext uri="{9D8B030D-6E8A-4147-A177-3AD203B41FA5}">
                      <a16:colId xmlns:a16="http://schemas.microsoft.com/office/drawing/2014/main" val="20016"/>
                    </a:ext>
                  </a:extLst>
                </a:gridCol>
                <a:gridCol w="74169">
                  <a:extLst>
                    <a:ext uri="{9D8B030D-6E8A-4147-A177-3AD203B41FA5}">
                      <a16:colId xmlns:a16="http://schemas.microsoft.com/office/drawing/2014/main" val="20017"/>
                    </a:ext>
                  </a:extLst>
                </a:gridCol>
              </a:tblGrid>
              <a:tr h="98910">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0"/>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1"/>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extLst>
                  <a:ext uri="{0D108BD9-81ED-4DB2-BD59-A6C34878D82A}">
                    <a16:rowId xmlns:a16="http://schemas.microsoft.com/office/drawing/2014/main" val="10002"/>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6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extLst>
                  <a:ext uri="{0D108BD9-81ED-4DB2-BD59-A6C34878D82A}">
                    <a16:rowId xmlns:a16="http://schemas.microsoft.com/office/drawing/2014/main" val="10003"/>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BF1DE"/>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4"/>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BF1DE"/>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extLst>
                  <a:ext uri="{0D108BD9-81ED-4DB2-BD59-A6C34878D82A}">
                    <a16:rowId xmlns:a16="http://schemas.microsoft.com/office/drawing/2014/main" val="10005"/>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7933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extLst>
                  <a:ext uri="{0D108BD9-81ED-4DB2-BD59-A6C34878D82A}">
                    <a16:rowId xmlns:a16="http://schemas.microsoft.com/office/drawing/2014/main" val="10006"/>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BF1DE"/>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7"/>
                  </a:ext>
                </a:extLst>
              </a:tr>
            </a:tbl>
          </a:graphicData>
        </a:graphic>
      </p:graphicFrame>
      <p:sp>
        <p:nvSpPr>
          <p:cNvPr id="43" name="Rectangle 42">
            <a:extLst>
              <a:ext uri="{FF2B5EF4-FFF2-40B4-BE49-F238E27FC236}">
                <a16:creationId xmlns:a16="http://schemas.microsoft.com/office/drawing/2014/main" id="{93405570-E5B7-4359-96BD-58716769E955}"/>
              </a:ext>
            </a:extLst>
          </p:cNvPr>
          <p:cNvSpPr/>
          <p:nvPr/>
        </p:nvSpPr>
        <p:spPr>
          <a:xfrm>
            <a:off x="3632570" y="2367751"/>
            <a:ext cx="1341368" cy="3109062"/>
          </a:xfrm>
          <a:prstGeom prst="rect">
            <a:avLst/>
          </a:prstGeom>
          <a:noFill/>
          <a:ln w="12700"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4" name="Oval 60">
            <a:extLst>
              <a:ext uri="{FF2B5EF4-FFF2-40B4-BE49-F238E27FC236}">
                <a16:creationId xmlns:a16="http://schemas.microsoft.com/office/drawing/2014/main" id="{83AAD659-E26F-4203-A3A0-F179809B2DBC}"/>
              </a:ext>
            </a:extLst>
          </p:cNvPr>
          <p:cNvSpPr>
            <a:spLocks noChangeArrowheads="1"/>
          </p:cNvSpPr>
          <p:nvPr/>
        </p:nvSpPr>
        <p:spPr bwMode="auto">
          <a:xfrm flipH="1">
            <a:off x="7569152" y="5859182"/>
            <a:ext cx="376973" cy="346234"/>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66"/>
                </a:solidFill>
                <a:effectLst/>
                <a:uLnTx/>
                <a:uFillTx/>
                <a:latin typeface="Calibri"/>
                <a:ea typeface="굴림" pitchFamily="50" charset="-127"/>
                <a:cs typeface="Arial"/>
                <a:sym typeface="Arial"/>
              </a:rPr>
              <a:t>Y</a:t>
            </a:r>
            <a:r>
              <a:rPr kumimoji="0" lang="en-US" altLang="ko-KR" sz="1600" b="0" i="0" u="none" strike="noStrike" kern="0" cap="none" spc="0" normalizeH="0" baseline="-25000" noProof="0">
                <a:ln>
                  <a:noFill/>
                </a:ln>
                <a:solidFill>
                  <a:srgbClr val="000066"/>
                </a:solidFill>
                <a:effectLst/>
                <a:uLnTx/>
                <a:uFillTx/>
                <a:latin typeface="Calibri"/>
                <a:ea typeface="굴림" pitchFamily="50" charset="-127"/>
                <a:cs typeface="Arial"/>
                <a:sym typeface="Arial"/>
              </a:rPr>
              <a:t>2</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cs typeface="Arial"/>
              <a:sym typeface="Arial"/>
            </a:endParaRPr>
          </a:p>
        </p:txBody>
      </p:sp>
      <p:sp>
        <p:nvSpPr>
          <p:cNvPr id="45" name="Text Box 13">
            <a:extLst>
              <a:ext uri="{FF2B5EF4-FFF2-40B4-BE49-F238E27FC236}">
                <a16:creationId xmlns:a16="http://schemas.microsoft.com/office/drawing/2014/main" id="{1CCF38DA-F108-469F-B435-C5FB7591BCDD}"/>
              </a:ext>
            </a:extLst>
          </p:cNvPr>
          <p:cNvSpPr txBox="1">
            <a:spLocks noChangeArrowheads="1"/>
          </p:cNvSpPr>
          <p:nvPr/>
        </p:nvSpPr>
        <p:spPr bwMode="auto">
          <a:xfrm>
            <a:off x="631333" y="2212094"/>
            <a:ext cx="1536807" cy="369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50800">
                <a:solidFill>
                  <a:srgbClr val="FF00FF"/>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35" tIns="45718" rIns="91435" bIns="45718">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defTabSz="914354"/>
            <a:r>
              <a:rPr lang="en-US" altLang="ko-KR" sz="1800" b="1" i="0" u="sng" dirty="0">
                <a:solidFill>
                  <a:prstClr val="black"/>
                </a:solidFill>
                <a:latin typeface="Calibri"/>
                <a:cs typeface="Arial"/>
                <a:sym typeface="Arial"/>
              </a:rPr>
              <a:t>Each patient</a:t>
            </a:r>
          </a:p>
        </p:txBody>
      </p:sp>
      <p:pic>
        <p:nvPicPr>
          <p:cNvPr id="46" name="Picture 2">
            <a:extLst>
              <a:ext uri="{FF2B5EF4-FFF2-40B4-BE49-F238E27FC236}">
                <a16:creationId xmlns:a16="http://schemas.microsoft.com/office/drawing/2014/main" id="{1E62B7B2-77B3-49AA-827E-33E794693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68" y="2542507"/>
            <a:ext cx="789499" cy="928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7" name="Text Box 20">
            <a:extLst>
              <a:ext uri="{FF2B5EF4-FFF2-40B4-BE49-F238E27FC236}">
                <a16:creationId xmlns:a16="http://schemas.microsoft.com/office/drawing/2014/main" id="{24FF4C03-B81D-408D-996C-5765B35242A6}"/>
              </a:ext>
            </a:extLst>
          </p:cNvPr>
          <p:cNvSpPr txBox="1">
            <a:spLocks noChangeArrowheads="1"/>
          </p:cNvSpPr>
          <p:nvPr/>
        </p:nvSpPr>
        <p:spPr bwMode="auto">
          <a:xfrm>
            <a:off x="3286110" y="1764268"/>
            <a:ext cx="2465828" cy="307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35" tIns="45718" rIns="91435" bIns="45718">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defTabSz="914354">
              <a:defRPr/>
            </a:pPr>
            <a:r>
              <a:rPr lang="en-US" altLang="ko-KR" sz="1400" b="1" dirty="0">
                <a:solidFill>
                  <a:prstClr val="black"/>
                </a:solidFill>
                <a:latin typeface="Calibri"/>
                <a:ea typeface="Tahoma" panose="020B0604030504040204" pitchFamily="34" charset="0"/>
                <a:cs typeface="Tahoma" panose="020B0604030504040204" pitchFamily="34" charset="0"/>
                <a:sym typeface="Arial"/>
              </a:rPr>
              <a:t>Samples:</a:t>
            </a:r>
            <a:r>
              <a:rPr lang="en-US" altLang="ko-KR" sz="1400" dirty="0">
                <a:solidFill>
                  <a:prstClr val="black"/>
                </a:solidFill>
                <a:latin typeface="Calibri"/>
                <a:ea typeface="Tahoma" panose="020B0604030504040204" pitchFamily="34" charset="0"/>
                <a:cs typeface="Tahoma" panose="020B0604030504040204" pitchFamily="34" charset="0"/>
                <a:sym typeface="Arial"/>
              </a:rPr>
              <a:t> 200 AML patients</a:t>
            </a:r>
          </a:p>
        </p:txBody>
      </p:sp>
      <p:grpSp>
        <p:nvGrpSpPr>
          <p:cNvPr id="48" name="Group 47">
            <a:extLst>
              <a:ext uri="{FF2B5EF4-FFF2-40B4-BE49-F238E27FC236}">
                <a16:creationId xmlns:a16="http://schemas.microsoft.com/office/drawing/2014/main" id="{7D46DB80-CDDE-4726-9E04-31D4D5040A93}"/>
              </a:ext>
            </a:extLst>
          </p:cNvPr>
          <p:cNvGrpSpPr/>
          <p:nvPr/>
        </p:nvGrpSpPr>
        <p:grpSpPr>
          <a:xfrm>
            <a:off x="509898" y="5279509"/>
            <a:ext cx="1824256" cy="1339467"/>
            <a:chOff x="267025" y="5064411"/>
            <a:chExt cx="1824256" cy="1339467"/>
          </a:xfrm>
        </p:grpSpPr>
        <p:grpSp>
          <p:nvGrpSpPr>
            <p:cNvPr id="49" name="Group 48">
              <a:extLst>
                <a:ext uri="{FF2B5EF4-FFF2-40B4-BE49-F238E27FC236}">
                  <a16:creationId xmlns:a16="http://schemas.microsoft.com/office/drawing/2014/main" id="{C952505D-9C4C-4A18-8002-66C8B3D93862}"/>
                </a:ext>
              </a:extLst>
            </p:cNvPr>
            <p:cNvGrpSpPr>
              <a:grpSpLocks noChangeAspect="1"/>
            </p:cNvGrpSpPr>
            <p:nvPr/>
          </p:nvGrpSpPr>
          <p:grpSpPr>
            <a:xfrm>
              <a:off x="596802" y="5551412"/>
              <a:ext cx="806161" cy="611569"/>
              <a:chOff x="5486400" y="4313687"/>
              <a:chExt cx="1104902" cy="838200"/>
            </a:xfrm>
          </p:grpSpPr>
          <p:pic>
            <p:nvPicPr>
              <p:cNvPr id="63" name="Picture 5" descr="Image result for sigmoidal curve">
                <a:extLst>
                  <a:ext uri="{FF2B5EF4-FFF2-40B4-BE49-F238E27FC236}">
                    <a16:creationId xmlns:a16="http://schemas.microsoft.com/office/drawing/2014/main" id="{6E7425A1-EF8B-4214-836E-9A1A3DCDFE7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85" t="8908" r="14465" b="5005"/>
              <a:stretch/>
            </p:blipFill>
            <p:spPr bwMode="auto">
              <a:xfrm flipH="1">
                <a:off x="5486400" y="4427988"/>
                <a:ext cx="914402" cy="72162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4" name="Group 63">
                <a:extLst>
                  <a:ext uri="{FF2B5EF4-FFF2-40B4-BE49-F238E27FC236}">
                    <a16:creationId xmlns:a16="http://schemas.microsoft.com/office/drawing/2014/main" id="{873DFB21-C710-4619-91A2-0864AA922FF8}"/>
                  </a:ext>
                </a:extLst>
              </p:cNvPr>
              <p:cNvGrpSpPr/>
              <p:nvPr/>
            </p:nvGrpSpPr>
            <p:grpSpPr>
              <a:xfrm>
                <a:off x="5486400" y="4313687"/>
                <a:ext cx="1104902" cy="838200"/>
                <a:chOff x="4114799" y="4229100"/>
                <a:chExt cx="1104902" cy="838200"/>
              </a:xfrm>
            </p:grpSpPr>
            <p:cxnSp>
              <p:nvCxnSpPr>
                <p:cNvPr id="65" name="Straight Arrow Connector 64">
                  <a:extLst>
                    <a:ext uri="{FF2B5EF4-FFF2-40B4-BE49-F238E27FC236}">
                      <a16:creationId xmlns:a16="http://schemas.microsoft.com/office/drawing/2014/main" id="{9E9585CD-0CB7-4E59-8B28-031AE940CACC}"/>
                    </a:ext>
                  </a:extLst>
                </p:cNvPr>
                <p:cNvCxnSpPr/>
                <p:nvPr/>
              </p:nvCxnSpPr>
              <p:spPr>
                <a:xfrm flipV="1">
                  <a:off x="4114799" y="4229100"/>
                  <a:ext cx="0" cy="838200"/>
                </a:xfrm>
                <a:prstGeom prst="straightConnector1">
                  <a:avLst/>
                </a:prstGeom>
                <a:noFill/>
                <a:ln w="12700" cap="flat" cmpd="sng" algn="ctr">
                  <a:solidFill>
                    <a:sysClr val="windowText" lastClr="000000"/>
                  </a:solidFill>
                  <a:prstDash val="solid"/>
                  <a:tailEnd type="triangle"/>
                </a:ln>
                <a:effectLst/>
              </p:spPr>
            </p:cxnSp>
            <p:cxnSp>
              <p:nvCxnSpPr>
                <p:cNvPr id="66" name="Straight Arrow Connector 65">
                  <a:extLst>
                    <a:ext uri="{FF2B5EF4-FFF2-40B4-BE49-F238E27FC236}">
                      <a16:creationId xmlns:a16="http://schemas.microsoft.com/office/drawing/2014/main" id="{258CBF3F-C764-4AA5-8D2B-0010A05B2363}"/>
                    </a:ext>
                  </a:extLst>
                </p:cNvPr>
                <p:cNvCxnSpPr/>
                <p:nvPr/>
              </p:nvCxnSpPr>
              <p:spPr>
                <a:xfrm>
                  <a:off x="4114799" y="5067300"/>
                  <a:ext cx="1104902" cy="0"/>
                </a:xfrm>
                <a:prstGeom prst="straightConnector1">
                  <a:avLst/>
                </a:prstGeom>
                <a:noFill/>
                <a:ln w="12700" cap="flat" cmpd="sng" algn="ctr">
                  <a:solidFill>
                    <a:sysClr val="windowText" lastClr="000000"/>
                  </a:solidFill>
                  <a:prstDash val="solid"/>
                  <a:tailEnd type="triangle"/>
                </a:ln>
                <a:effectLst/>
              </p:spPr>
            </p:cxnSp>
          </p:grpSp>
        </p:grpSp>
        <p:sp>
          <p:nvSpPr>
            <p:cNvPr id="50" name="TextBox 49">
              <a:extLst>
                <a:ext uri="{FF2B5EF4-FFF2-40B4-BE49-F238E27FC236}">
                  <a16:creationId xmlns:a16="http://schemas.microsoft.com/office/drawing/2014/main" id="{BA8E6D25-2D31-49CB-AEF2-CB8570995291}"/>
                </a:ext>
              </a:extLst>
            </p:cNvPr>
            <p:cNvSpPr txBox="1"/>
            <p:nvPr/>
          </p:nvSpPr>
          <p:spPr>
            <a:xfrm>
              <a:off x="426000" y="6142268"/>
              <a:ext cx="1204912" cy="261610"/>
            </a:xfrm>
            <a:prstGeom prst="rect">
              <a:avLst/>
            </a:prstGeom>
            <a:noFill/>
          </p:spPr>
          <p:txBody>
            <a:bodyPr wrap="square" rtlCol="0">
              <a:spAutoFit/>
            </a:bodyPr>
            <a:lstStyle/>
            <a:p>
              <a:pPr marL="0" marR="0" lvl="0" indent="0" defTabSz="914354"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cs typeface="Arial"/>
                  <a:sym typeface="Arial"/>
                </a:rPr>
                <a:t>concentration</a:t>
              </a:r>
            </a:p>
          </p:txBody>
        </p:sp>
        <p:sp>
          <p:nvSpPr>
            <p:cNvPr id="51" name="TextBox 50">
              <a:extLst>
                <a:ext uri="{FF2B5EF4-FFF2-40B4-BE49-F238E27FC236}">
                  <a16:creationId xmlns:a16="http://schemas.microsoft.com/office/drawing/2014/main" id="{6FBD7DE4-22F5-457A-80B5-13B3257F33E4}"/>
                </a:ext>
              </a:extLst>
            </p:cNvPr>
            <p:cNvSpPr txBox="1"/>
            <p:nvPr/>
          </p:nvSpPr>
          <p:spPr>
            <a:xfrm rot="16200000">
              <a:off x="129658" y="5775731"/>
              <a:ext cx="710261" cy="261610"/>
            </a:xfrm>
            <a:prstGeom prst="rect">
              <a:avLst/>
            </a:prstGeom>
            <a:noFill/>
          </p:spPr>
          <p:txBody>
            <a:bodyPr wrap="square" rtlCol="0">
              <a:spAutoFit/>
            </a:bodyPr>
            <a:lstStyle/>
            <a:p>
              <a:pPr marL="0" marR="0" lvl="0" indent="0" defTabSz="914354"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cs typeface="Arial"/>
                  <a:sym typeface="Arial"/>
                </a:rPr>
                <a:t>viability</a:t>
              </a:r>
            </a:p>
          </p:txBody>
        </p:sp>
        <p:sp>
          <p:nvSpPr>
            <p:cNvPr id="52" name="TextBox 51">
              <a:extLst>
                <a:ext uri="{FF2B5EF4-FFF2-40B4-BE49-F238E27FC236}">
                  <a16:creationId xmlns:a16="http://schemas.microsoft.com/office/drawing/2014/main" id="{41EC1DB4-F302-4AAC-9AB7-761E3C2110B4}"/>
                </a:ext>
              </a:extLst>
            </p:cNvPr>
            <p:cNvSpPr txBox="1"/>
            <p:nvPr/>
          </p:nvSpPr>
          <p:spPr>
            <a:xfrm>
              <a:off x="267025" y="5064411"/>
              <a:ext cx="1824256" cy="590931"/>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b="1" i="0" u="none" strike="noStrike" kern="0" cap="none" spc="0" normalizeH="0" baseline="0" noProof="0" dirty="0">
                  <a:ln>
                    <a:noFill/>
                  </a:ln>
                  <a:solidFill>
                    <a:prstClr val="black"/>
                  </a:solidFill>
                  <a:effectLst/>
                  <a:uLnTx/>
                  <a:uFillTx/>
                  <a:cs typeface="Arial"/>
                  <a:sym typeface="Arial"/>
                </a:rPr>
                <a:t>Drug sensitivity profiling</a:t>
              </a:r>
            </a:p>
          </p:txBody>
        </p:sp>
        <p:grpSp>
          <p:nvGrpSpPr>
            <p:cNvPr id="53" name="Group 52">
              <a:extLst>
                <a:ext uri="{FF2B5EF4-FFF2-40B4-BE49-F238E27FC236}">
                  <a16:creationId xmlns:a16="http://schemas.microsoft.com/office/drawing/2014/main" id="{1B31440D-BEC4-4091-9BA1-E6F8C1BE3F59}"/>
                </a:ext>
              </a:extLst>
            </p:cNvPr>
            <p:cNvGrpSpPr>
              <a:grpSpLocks noChangeAspect="1"/>
            </p:cNvGrpSpPr>
            <p:nvPr/>
          </p:nvGrpSpPr>
          <p:grpSpPr>
            <a:xfrm>
              <a:off x="697703" y="5573631"/>
              <a:ext cx="806161" cy="611569"/>
              <a:chOff x="5486400" y="4313687"/>
              <a:chExt cx="1104902" cy="838200"/>
            </a:xfrm>
          </p:grpSpPr>
          <p:pic>
            <p:nvPicPr>
              <p:cNvPr id="59" name="Picture 5" descr="Image result for sigmoidal curve">
                <a:extLst>
                  <a:ext uri="{FF2B5EF4-FFF2-40B4-BE49-F238E27FC236}">
                    <a16:creationId xmlns:a16="http://schemas.microsoft.com/office/drawing/2014/main" id="{F7D2BC42-8CD2-483A-A2A4-75665C45401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85" t="8908" r="14465" b="5005"/>
              <a:stretch/>
            </p:blipFill>
            <p:spPr bwMode="auto">
              <a:xfrm flipH="1">
                <a:off x="5486400" y="4427988"/>
                <a:ext cx="914402" cy="72162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0" name="Group 59">
                <a:extLst>
                  <a:ext uri="{FF2B5EF4-FFF2-40B4-BE49-F238E27FC236}">
                    <a16:creationId xmlns:a16="http://schemas.microsoft.com/office/drawing/2014/main" id="{7167846E-BBCD-4C7D-807A-1740CC0B2CA4}"/>
                  </a:ext>
                </a:extLst>
              </p:cNvPr>
              <p:cNvGrpSpPr/>
              <p:nvPr/>
            </p:nvGrpSpPr>
            <p:grpSpPr>
              <a:xfrm>
                <a:off x="5486400" y="4313687"/>
                <a:ext cx="1104902" cy="838200"/>
                <a:chOff x="4114799" y="4229100"/>
                <a:chExt cx="1104902" cy="838200"/>
              </a:xfrm>
            </p:grpSpPr>
            <p:cxnSp>
              <p:nvCxnSpPr>
                <p:cNvPr id="61" name="Straight Arrow Connector 60">
                  <a:extLst>
                    <a:ext uri="{FF2B5EF4-FFF2-40B4-BE49-F238E27FC236}">
                      <a16:creationId xmlns:a16="http://schemas.microsoft.com/office/drawing/2014/main" id="{CD255E32-3697-4D28-A9B7-05BE5CD3165C}"/>
                    </a:ext>
                  </a:extLst>
                </p:cNvPr>
                <p:cNvCxnSpPr/>
                <p:nvPr/>
              </p:nvCxnSpPr>
              <p:spPr>
                <a:xfrm flipV="1">
                  <a:off x="4114799" y="4229100"/>
                  <a:ext cx="0" cy="838200"/>
                </a:xfrm>
                <a:prstGeom prst="straightConnector1">
                  <a:avLst/>
                </a:prstGeom>
                <a:noFill/>
                <a:ln w="12700" cap="flat" cmpd="sng" algn="ctr">
                  <a:solidFill>
                    <a:sysClr val="windowText" lastClr="000000"/>
                  </a:solidFill>
                  <a:prstDash val="solid"/>
                  <a:tailEnd type="triangle"/>
                </a:ln>
                <a:effectLst/>
              </p:spPr>
            </p:cxnSp>
            <p:cxnSp>
              <p:nvCxnSpPr>
                <p:cNvPr id="62" name="Straight Arrow Connector 61">
                  <a:extLst>
                    <a:ext uri="{FF2B5EF4-FFF2-40B4-BE49-F238E27FC236}">
                      <a16:creationId xmlns:a16="http://schemas.microsoft.com/office/drawing/2014/main" id="{C3AEA81A-59F5-4CE3-9CA3-CF6E43BCB5F7}"/>
                    </a:ext>
                  </a:extLst>
                </p:cNvPr>
                <p:cNvCxnSpPr/>
                <p:nvPr/>
              </p:nvCxnSpPr>
              <p:spPr>
                <a:xfrm>
                  <a:off x="4114799" y="5067300"/>
                  <a:ext cx="1104902" cy="0"/>
                </a:xfrm>
                <a:prstGeom prst="straightConnector1">
                  <a:avLst/>
                </a:prstGeom>
                <a:noFill/>
                <a:ln w="12700" cap="flat" cmpd="sng" algn="ctr">
                  <a:solidFill>
                    <a:sysClr val="windowText" lastClr="000000"/>
                  </a:solidFill>
                  <a:prstDash val="solid"/>
                  <a:tailEnd type="triangle"/>
                </a:ln>
                <a:effectLst/>
              </p:spPr>
            </p:cxnSp>
          </p:grpSp>
        </p:grpSp>
        <p:grpSp>
          <p:nvGrpSpPr>
            <p:cNvPr id="54" name="Group 53">
              <a:extLst>
                <a:ext uri="{FF2B5EF4-FFF2-40B4-BE49-F238E27FC236}">
                  <a16:creationId xmlns:a16="http://schemas.microsoft.com/office/drawing/2014/main" id="{DDB45066-EA4E-4750-BB75-BA80803A7CD2}"/>
                </a:ext>
              </a:extLst>
            </p:cNvPr>
            <p:cNvGrpSpPr>
              <a:grpSpLocks noChangeAspect="1"/>
            </p:cNvGrpSpPr>
            <p:nvPr/>
          </p:nvGrpSpPr>
          <p:grpSpPr>
            <a:xfrm>
              <a:off x="800779" y="5585755"/>
              <a:ext cx="806161" cy="611569"/>
              <a:chOff x="5486400" y="4313687"/>
              <a:chExt cx="1104902" cy="838200"/>
            </a:xfrm>
          </p:grpSpPr>
          <p:pic>
            <p:nvPicPr>
              <p:cNvPr id="55" name="Picture 5" descr="Image result for sigmoidal curve">
                <a:extLst>
                  <a:ext uri="{FF2B5EF4-FFF2-40B4-BE49-F238E27FC236}">
                    <a16:creationId xmlns:a16="http://schemas.microsoft.com/office/drawing/2014/main" id="{8BDB7797-B480-40D3-B032-23C8F7131D7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85" t="8908" r="14465" b="5005"/>
              <a:stretch/>
            </p:blipFill>
            <p:spPr bwMode="auto">
              <a:xfrm flipH="1">
                <a:off x="5486400" y="4427989"/>
                <a:ext cx="914402" cy="72162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6" name="Group 55">
                <a:extLst>
                  <a:ext uri="{FF2B5EF4-FFF2-40B4-BE49-F238E27FC236}">
                    <a16:creationId xmlns:a16="http://schemas.microsoft.com/office/drawing/2014/main" id="{4E590ECC-4C77-467B-8FFC-A278B64773EC}"/>
                  </a:ext>
                </a:extLst>
              </p:cNvPr>
              <p:cNvGrpSpPr/>
              <p:nvPr/>
            </p:nvGrpSpPr>
            <p:grpSpPr>
              <a:xfrm>
                <a:off x="5486400" y="4313687"/>
                <a:ext cx="1104902" cy="838200"/>
                <a:chOff x="4114799" y="4229100"/>
                <a:chExt cx="1104902" cy="838200"/>
              </a:xfrm>
            </p:grpSpPr>
            <p:cxnSp>
              <p:nvCxnSpPr>
                <p:cNvPr id="57" name="Straight Arrow Connector 56">
                  <a:extLst>
                    <a:ext uri="{FF2B5EF4-FFF2-40B4-BE49-F238E27FC236}">
                      <a16:creationId xmlns:a16="http://schemas.microsoft.com/office/drawing/2014/main" id="{6D4EB0FB-D085-46D6-8F5A-FA455C620BB8}"/>
                    </a:ext>
                  </a:extLst>
                </p:cNvPr>
                <p:cNvCxnSpPr/>
                <p:nvPr/>
              </p:nvCxnSpPr>
              <p:spPr>
                <a:xfrm flipV="1">
                  <a:off x="4114799" y="4229100"/>
                  <a:ext cx="0" cy="838200"/>
                </a:xfrm>
                <a:prstGeom prst="straightConnector1">
                  <a:avLst/>
                </a:prstGeom>
                <a:noFill/>
                <a:ln w="12700" cap="flat" cmpd="sng" algn="ctr">
                  <a:solidFill>
                    <a:sysClr val="windowText" lastClr="000000"/>
                  </a:solidFill>
                  <a:prstDash val="solid"/>
                  <a:tailEnd type="triangle"/>
                </a:ln>
                <a:effectLst/>
              </p:spPr>
            </p:cxnSp>
            <p:cxnSp>
              <p:nvCxnSpPr>
                <p:cNvPr id="58" name="Straight Arrow Connector 57">
                  <a:extLst>
                    <a:ext uri="{FF2B5EF4-FFF2-40B4-BE49-F238E27FC236}">
                      <a16:creationId xmlns:a16="http://schemas.microsoft.com/office/drawing/2014/main" id="{45E31508-B7E6-4B4A-AB26-5343F391A6A7}"/>
                    </a:ext>
                  </a:extLst>
                </p:cNvPr>
                <p:cNvCxnSpPr/>
                <p:nvPr/>
              </p:nvCxnSpPr>
              <p:spPr>
                <a:xfrm>
                  <a:off x="4114799" y="5067300"/>
                  <a:ext cx="1104902" cy="0"/>
                </a:xfrm>
                <a:prstGeom prst="straightConnector1">
                  <a:avLst/>
                </a:prstGeom>
                <a:noFill/>
                <a:ln w="12700" cap="flat" cmpd="sng" algn="ctr">
                  <a:solidFill>
                    <a:sysClr val="windowText" lastClr="000000"/>
                  </a:solidFill>
                  <a:prstDash val="solid"/>
                  <a:tailEnd type="triangle"/>
                </a:ln>
                <a:effectLst/>
              </p:spPr>
            </p:cxnSp>
          </p:grpSp>
        </p:grpSp>
      </p:grpSp>
      <p:sp>
        <p:nvSpPr>
          <p:cNvPr id="67" name="Oval 60">
            <a:extLst>
              <a:ext uri="{FF2B5EF4-FFF2-40B4-BE49-F238E27FC236}">
                <a16:creationId xmlns:a16="http://schemas.microsoft.com/office/drawing/2014/main" id="{A69F8CAD-0F83-4C9C-A727-7F7F6E5CB6E3}"/>
              </a:ext>
            </a:extLst>
          </p:cNvPr>
          <p:cNvSpPr>
            <a:spLocks noChangeArrowheads="1"/>
          </p:cNvSpPr>
          <p:nvPr/>
        </p:nvSpPr>
        <p:spPr bwMode="auto">
          <a:xfrm flipH="1">
            <a:off x="7113663" y="6047039"/>
            <a:ext cx="360876" cy="346234"/>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66"/>
                </a:solidFill>
                <a:effectLst/>
                <a:uLnTx/>
                <a:uFillTx/>
                <a:latin typeface="Calibri"/>
                <a:ea typeface="굴림" pitchFamily="50" charset="-127"/>
                <a:cs typeface="Arial"/>
                <a:sym typeface="Arial"/>
              </a:rPr>
              <a:t>Y</a:t>
            </a:r>
            <a:r>
              <a:rPr kumimoji="0" lang="en-US" altLang="ko-KR" sz="1600" b="0" i="0" u="none" strike="noStrike" kern="0" cap="none" spc="0" normalizeH="0" baseline="-25000" noProof="0">
                <a:ln>
                  <a:noFill/>
                </a:ln>
                <a:solidFill>
                  <a:srgbClr val="000066"/>
                </a:solidFill>
                <a:effectLst/>
                <a:uLnTx/>
                <a:uFillTx/>
                <a:latin typeface="Tahoma" pitchFamily="34" charset="0"/>
                <a:ea typeface="굴림" pitchFamily="50" charset="-127"/>
                <a:cs typeface="Arial"/>
                <a:sym typeface="Arial"/>
              </a:rPr>
              <a:t>3</a:t>
            </a:r>
            <a:endParaRPr kumimoji="0" lang="en-US" altLang="ko-KR" sz="1600" b="0" i="0" u="none" strike="noStrike" kern="0" cap="none" spc="0" normalizeH="0" baseline="0" noProof="0" dirty="0">
              <a:ln>
                <a:noFill/>
              </a:ln>
              <a:solidFill>
                <a:srgbClr val="000066"/>
              </a:solidFill>
              <a:effectLst/>
              <a:uLnTx/>
              <a:uFillTx/>
              <a:latin typeface="Calibri"/>
              <a:ea typeface="굴림" pitchFamily="50" charset="-127"/>
              <a:cs typeface="Arial"/>
              <a:sym typeface="Arial"/>
            </a:endParaRPr>
          </a:p>
        </p:txBody>
      </p:sp>
      <p:grpSp>
        <p:nvGrpSpPr>
          <p:cNvPr id="68" name="Group 67">
            <a:extLst>
              <a:ext uri="{FF2B5EF4-FFF2-40B4-BE49-F238E27FC236}">
                <a16:creationId xmlns:a16="http://schemas.microsoft.com/office/drawing/2014/main" id="{89DACE66-CA73-4876-A5AB-B8DEF49C405A}"/>
              </a:ext>
            </a:extLst>
          </p:cNvPr>
          <p:cNvGrpSpPr/>
          <p:nvPr/>
        </p:nvGrpSpPr>
        <p:grpSpPr>
          <a:xfrm>
            <a:off x="6871569" y="1941463"/>
            <a:ext cx="1968603" cy="4530388"/>
            <a:chOff x="5024833" y="1726371"/>
            <a:chExt cx="1968603" cy="4530388"/>
          </a:xfrm>
        </p:grpSpPr>
        <p:cxnSp>
          <p:nvCxnSpPr>
            <p:cNvPr id="69" name="Straight Connector 68">
              <a:extLst>
                <a:ext uri="{FF2B5EF4-FFF2-40B4-BE49-F238E27FC236}">
                  <a16:creationId xmlns:a16="http://schemas.microsoft.com/office/drawing/2014/main" id="{919E2E66-7D9F-46B6-A7E6-22B02139616B}"/>
                </a:ext>
              </a:extLst>
            </p:cNvPr>
            <p:cNvCxnSpPr>
              <a:stCxn id="84" idx="4"/>
              <a:endCxn id="40" idx="7"/>
            </p:cNvCxnSpPr>
            <p:nvPr/>
          </p:nvCxnSpPr>
          <p:spPr>
            <a:xfrm>
              <a:off x="5888771" y="4596272"/>
              <a:ext cx="304107" cy="842247"/>
            </a:xfrm>
            <a:prstGeom prst="line">
              <a:avLst/>
            </a:prstGeom>
            <a:noFill/>
            <a:ln w="25400" cap="flat" cmpd="sng" algn="ctr">
              <a:solidFill>
                <a:srgbClr val="A50021"/>
              </a:solidFill>
              <a:prstDash val="solid"/>
              <a:tailEnd type="arrow"/>
            </a:ln>
            <a:effectLst/>
          </p:spPr>
        </p:cxnSp>
        <p:cxnSp>
          <p:nvCxnSpPr>
            <p:cNvPr id="70" name="Straight Connector 69">
              <a:extLst>
                <a:ext uri="{FF2B5EF4-FFF2-40B4-BE49-F238E27FC236}">
                  <a16:creationId xmlns:a16="http://schemas.microsoft.com/office/drawing/2014/main" id="{DA380C14-C064-4820-B86A-47102F1EBFFF}"/>
                </a:ext>
              </a:extLst>
            </p:cNvPr>
            <p:cNvCxnSpPr>
              <a:cxnSpLocks/>
              <a:stCxn id="82" idx="4"/>
              <a:endCxn id="40" idx="6"/>
            </p:cNvCxnSpPr>
            <p:nvPr/>
          </p:nvCxnSpPr>
          <p:spPr>
            <a:xfrm>
              <a:off x="5337022" y="4165896"/>
              <a:ext cx="800650" cy="1395035"/>
            </a:xfrm>
            <a:prstGeom prst="line">
              <a:avLst/>
            </a:prstGeom>
            <a:noFill/>
            <a:ln w="19050" cap="flat" cmpd="sng" algn="ctr">
              <a:solidFill>
                <a:srgbClr val="A50021"/>
              </a:solidFill>
              <a:prstDash val="solid"/>
              <a:tailEnd type="arrow"/>
            </a:ln>
            <a:effectLst/>
          </p:spPr>
        </p:cxnSp>
        <p:sp>
          <p:nvSpPr>
            <p:cNvPr id="71" name="Rounded Rectangle 29">
              <a:extLst>
                <a:ext uri="{FF2B5EF4-FFF2-40B4-BE49-F238E27FC236}">
                  <a16:creationId xmlns:a16="http://schemas.microsoft.com/office/drawing/2014/main" id="{C777A7FE-F4EB-408A-B70F-B2804AABD8FD}"/>
                </a:ext>
              </a:extLst>
            </p:cNvPr>
            <p:cNvSpPr/>
            <p:nvPr/>
          </p:nvSpPr>
          <p:spPr>
            <a:xfrm>
              <a:off x="5100997" y="2129762"/>
              <a:ext cx="1626678" cy="4126997"/>
            </a:xfrm>
            <a:prstGeom prst="roundRect">
              <a:avLst>
                <a:gd name="adj" fmla="val 0"/>
              </a:avLst>
            </a:prstGeom>
            <a:noFill/>
            <a:ln w="25400" cap="flat" cmpd="sng" algn="ctr">
              <a:solidFill>
                <a:srgbClr val="4F81BD">
                  <a:lumMod val="60000"/>
                  <a:lumOff val="40000"/>
                </a:srgbClr>
              </a:solidFill>
              <a:prstDash val="sysDash"/>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72" name="Text Box 20">
              <a:extLst>
                <a:ext uri="{FF2B5EF4-FFF2-40B4-BE49-F238E27FC236}">
                  <a16:creationId xmlns:a16="http://schemas.microsoft.com/office/drawing/2014/main" id="{B2E8C19B-DAEA-4A2B-9961-58A8B6D5063C}"/>
                </a:ext>
              </a:extLst>
            </p:cNvPr>
            <p:cNvSpPr txBox="1">
              <a:spLocks noChangeArrowheads="1"/>
            </p:cNvSpPr>
            <p:nvPr/>
          </p:nvSpPr>
          <p:spPr bwMode="auto">
            <a:xfrm>
              <a:off x="5024833" y="1726371"/>
              <a:ext cx="1968603" cy="369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35" tIns="45718" rIns="91435" bIns="45718">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rgbClr val="1F497D"/>
                  </a:solidFill>
                  <a:effectLst/>
                  <a:uLnTx/>
                  <a:uFillTx/>
                  <a:latin typeface="Calibri"/>
                  <a:ea typeface="Tahoma" panose="020B0604030504040204" pitchFamily="34" charset="0"/>
                  <a:cs typeface="Tahoma" panose="020B0604030504040204" pitchFamily="34" charset="0"/>
                  <a:sym typeface="Arial"/>
                </a:rPr>
                <a:t>Prediction Model</a:t>
              </a:r>
            </a:p>
          </p:txBody>
        </p:sp>
        <p:cxnSp>
          <p:nvCxnSpPr>
            <p:cNvPr id="73" name="Straight Connector 72">
              <a:extLst>
                <a:ext uri="{FF2B5EF4-FFF2-40B4-BE49-F238E27FC236}">
                  <a16:creationId xmlns:a16="http://schemas.microsoft.com/office/drawing/2014/main" id="{D58E820A-27F2-4D9F-9168-4C6FEF7E6E75}"/>
                </a:ext>
              </a:extLst>
            </p:cNvPr>
            <p:cNvCxnSpPr>
              <a:cxnSpLocks/>
            </p:cNvCxnSpPr>
            <p:nvPr/>
          </p:nvCxnSpPr>
          <p:spPr>
            <a:xfrm flipH="1">
              <a:off x="6365962" y="4904808"/>
              <a:ext cx="146964" cy="483006"/>
            </a:xfrm>
            <a:prstGeom prst="line">
              <a:avLst/>
            </a:prstGeom>
            <a:noFill/>
            <a:ln w="15875" cap="flat" cmpd="sng" algn="ctr">
              <a:solidFill>
                <a:srgbClr val="A50021"/>
              </a:solidFill>
              <a:prstDash val="solid"/>
              <a:tailEnd type="arrow"/>
            </a:ln>
            <a:effectLst/>
          </p:spPr>
        </p:cxnSp>
        <p:cxnSp>
          <p:nvCxnSpPr>
            <p:cNvPr id="74" name="Straight Connector 73">
              <a:extLst>
                <a:ext uri="{FF2B5EF4-FFF2-40B4-BE49-F238E27FC236}">
                  <a16:creationId xmlns:a16="http://schemas.microsoft.com/office/drawing/2014/main" id="{330758C2-CC78-400E-9C00-CFD05BCE504D}"/>
                </a:ext>
              </a:extLst>
            </p:cNvPr>
            <p:cNvCxnSpPr>
              <a:cxnSpLocks/>
            </p:cNvCxnSpPr>
            <p:nvPr/>
          </p:nvCxnSpPr>
          <p:spPr>
            <a:xfrm>
              <a:off x="5859955" y="3545369"/>
              <a:ext cx="390738" cy="1846434"/>
            </a:xfrm>
            <a:prstGeom prst="line">
              <a:avLst/>
            </a:prstGeom>
            <a:noFill/>
            <a:ln w="15875" cap="flat" cmpd="sng" algn="ctr">
              <a:solidFill>
                <a:srgbClr val="A50021"/>
              </a:solidFill>
              <a:prstDash val="solid"/>
              <a:tailEnd type="arrow"/>
            </a:ln>
            <a:effectLst/>
          </p:spPr>
        </p:cxnSp>
        <p:cxnSp>
          <p:nvCxnSpPr>
            <p:cNvPr id="75" name="Straight Connector 74">
              <a:extLst>
                <a:ext uri="{FF2B5EF4-FFF2-40B4-BE49-F238E27FC236}">
                  <a16:creationId xmlns:a16="http://schemas.microsoft.com/office/drawing/2014/main" id="{E3791C31-2E88-4FA4-909D-742574030776}"/>
                </a:ext>
              </a:extLst>
            </p:cNvPr>
            <p:cNvCxnSpPr>
              <a:cxnSpLocks/>
            </p:cNvCxnSpPr>
            <p:nvPr/>
          </p:nvCxnSpPr>
          <p:spPr>
            <a:xfrm flipH="1">
              <a:off x="6301274" y="3735907"/>
              <a:ext cx="78106" cy="1655896"/>
            </a:xfrm>
            <a:prstGeom prst="line">
              <a:avLst/>
            </a:prstGeom>
            <a:noFill/>
            <a:ln w="15875" cap="flat" cmpd="sng" algn="ctr">
              <a:solidFill>
                <a:srgbClr val="A50021"/>
              </a:solidFill>
              <a:prstDash val="solid"/>
              <a:tailEnd type="arrow"/>
            </a:ln>
            <a:effectLst/>
          </p:spPr>
        </p:cxnSp>
      </p:grpSp>
      <p:sp>
        <p:nvSpPr>
          <p:cNvPr id="76" name="TextBox 75">
            <a:extLst>
              <a:ext uri="{FF2B5EF4-FFF2-40B4-BE49-F238E27FC236}">
                <a16:creationId xmlns:a16="http://schemas.microsoft.com/office/drawing/2014/main" id="{7B4D12C8-6BF2-468D-BFA3-D40277F2A09D}"/>
              </a:ext>
            </a:extLst>
          </p:cNvPr>
          <p:cNvSpPr txBox="1"/>
          <p:nvPr/>
        </p:nvSpPr>
        <p:spPr>
          <a:xfrm>
            <a:off x="8648195" y="3596998"/>
            <a:ext cx="1485230" cy="707886"/>
          </a:xfrm>
          <a:prstGeom prst="rect">
            <a:avLst/>
          </a:prstGeom>
          <a:noFill/>
        </p:spPr>
        <p:txBody>
          <a:bodyPr wrap="square" rtlCol="0">
            <a:spAutoFit/>
          </a:bodyPr>
          <a:lstStyle/>
          <a:p>
            <a:pPr defTabSz="914354"/>
            <a:r>
              <a:rPr lang="en-US" sz="2000" b="1" dirty="0">
                <a:solidFill>
                  <a:prstClr val="black"/>
                </a:solidFill>
                <a:cs typeface="Arial"/>
                <a:sym typeface="Arial"/>
              </a:rPr>
              <a:t>X:</a:t>
            </a:r>
            <a:r>
              <a:rPr lang="en-US" sz="2000" dirty="0">
                <a:solidFill>
                  <a:prstClr val="black"/>
                </a:solidFill>
                <a:cs typeface="Arial"/>
                <a:sym typeface="Arial"/>
              </a:rPr>
              <a:t> Feature  </a:t>
            </a:r>
          </a:p>
          <a:p>
            <a:pPr defTabSz="914354"/>
            <a:r>
              <a:rPr lang="en-US" sz="2000" dirty="0">
                <a:solidFill>
                  <a:prstClr val="black"/>
                </a:solidFill>
                <a:cs typeface="Arial"/>
                <a:sym typeface="Arial"/>
              </a:rPr>
              <a:t>    variables </a:t>
            </a:r>
          </a:p>
        </p:txBody>
      </p:sp>
      <p:sp>
        <p:nvSpPr>
          <p:cNvPr id="77" name="TextBox 76">
            <a:extLst>
              <a:ext uri="{FF2B5EF4-FFF2-40B4-BE49-F238E27FC236}">
                <a16:creationId xmlns:a16="http://schemas.microsoft.com/office/drawing/2014/main" id="{D418AA72-5939-48E1-A5C9-45E20DCBA5D8}"/>
              </a:ext>
            </a:extLst>
          </p:cNvPr>
          <p:cNvSpPr txBox="1"/>
          <p:nvPr/>
        </p:nvSpPr>
        <p:spPr>
          <a:xfrm>
            <a:off x="8775367" y="5857189"/>
            <a:ext cx="1409583" cy="707886"/>
          </a:xfrm>
          <a:prstGeom prst="rect">
            <a:avLst/>
          </a:prstGeom>
          <a:noFill/>
        </p:spPr>
        <p:txBody>
          <a:bodyPr wrap="square" rtlCol="0">
            <a:spAutoFit/>
          </a:bodyPr>
          <a:lstStyle/>
          <a:p>
            <a:pPr defTabSz="914354"/>
            <a:r>
              <a:rPr lang="en-US" sz="2000" b="1" dirty="0">
                <a:solidFill>
                  <a:prstClr val="black"/>
                </a:solidFill>
                <a:cs typeface="Arial"/>
                <a:sym typeface="Arial"/>
              </a:rPr>
              <a:t>Y: </a:t>
            </a:r>
            <a:r>
              <a:rPr lang="en-US" sz="2000" dirty="0">
                <a:solidFill>
                  <a:prstClr val="black"/>
                </a:solidFill>
                <a:cs typeface="Arial"/>
                <a:sym typeface="Arial"/>
              </a:rPr>
              <a:t>Outcome </a:t>
            </a:r>
          </a:p>
          <a:p>
            <a:pPr defTabSz="914354"/>
            <a:r>
              <a:rPr lang="en-US" sz="2000" dirty="0">
                <a:solidFill>
                  <a:prstClr val="black"/>
                </a:solidFill>
                <a:cs typeface="Arial"/>
                <a:sym typeface="Arial"/>
              </a:rPr>
              <a:t>    variables</a:t>
            </a:r>
          </a:p>
        </p:txBody>
      </p:sp>
      <p:sp>
        <p:nvSpPr>
          <p:cNvPr id="78" name="TextBox 77">
            <a:extLst>
              <a:ext uri="{FF2B5EF4-FFF2-40B4-BE49-F238E27FC236}">
                <a16:creationId xmlns:a16="http://schemas.microsoft.com/office/drawing/2014/main" id="{40F9A9B2-6894-4003-88EE-16F0BE65F2C5}"/>
              </a:ext>
            </a:extLst>
          </p:cNvPr>
          <p:cNvSpPr txBox="1"/>
          <p:nvPr/>
        </p:nvSpPr>
        <p:spPr>
          <a:xfrm>
            <a:off x="8619228" y="5096042"/>
            <a:ext cx="1585311" cy="707886"/>
          </a:xfrm>
          <a:prstGeom prst="rect">
            <a:avLst/>
          </a:prstGeom>
          <a:noFill/>
        </p:spPr>
        <p:txBody>
          <a:bodyPr wrap="square" rtlCol="0">
            <a:spAutoFit/>
          </a:bodyPr>
          <a:lstStyle/>
          <a:p>
            <a:pPr defTabSz="914354"/>
            <a:r>
              <a:rPr lang="en-US" sz="2000" dirty="0">
                <a:solidFill>
                  <a:srgbClr val="C00000"/>
                </a:solidFill>
                <a:cs typeface="Arial"/>
                <a:sym typeface="Arial"/>
              </a:rPr>
              <a:t>Expression markers for Y</a:t>
            </a:r>
          </a:p>
        </p:txBody>
      </p:sp>
      <p:sp>
        <p:nvSpPr>
          <p:cNvPr id="79" name="TextBox 78">
            <a:extLst>
              <a:ext uri="{FF2B5EF4-FFF2-40B4-BE49-F238E27FC236}">
                <a16:creationId xmlns:a16="http://schemas.microsoft.com/office/drawing/2014/main" id="{12E9DC69-1723-4FCF-B562-B0B7E15859EB}"/>
              </a:ext>
            </a:extLst>
          </p:cNvPr>
          <p:cNvSpPr txBox="1"/>
          <p:nvPr/>
        </p:nvSpPr>
        <p:spPr>
          <a:xfrm>
            <a:off x="471481" y="1745714"/>
            <a:ext cx="1671945" cy="400110"/>
          </a:xfrm>
          <a:prstGeom prst="rect">
            <a:avLst/>
          </a:prstGeom>
          <a:noFill/>
        </p:spPr>
        <p:txBody>
          <a:bodyPr wrap="square" rtlCol="0">
            <a:spAutoFit/>
          </a:bodyPr>
          <a:lstStyle/>
          <a:p>
            <a:pPr defTabSz="914354"/>
            <a:r>
              <a:rPr lang="en-US" sz="2000" b="1" dirty="0">
                <a:solidFill>
                  <a:prstClr val="black"/>
                </a:solidFill>
                <a:cs typeface="Arial"/>
                <a:sym typeface="Arial"/>
              </a:rPr>
              <a:t>Training Data</a:t>
            </a:r>
            <a:endParaRPr lang="en-US" sz="2000" dirty="0">
              <a:solidFill>
                <a:prstClr val="black"/>
              </a:solidFill>
              <a:cs typeface="Arial"/>
              <a:sym typeface="Arial"/>
            </a:endParaRPr>
          </a:p>
        </p:txBody>
      </p:sp>
      <p:grpSp>
        <p:nvGrpSpPr>
          <p:cNvPr id="80" name="Group 79">
            <a:extLst>
              <a:ext uri="{FF2B5EF4-FFF2-40B4-BE49-F238E27FC236}">
                <a16:creationId xmlns:a16="http://schemas.microsoft.com/office/drawing/2014/main" id="{257DD86E-05B7-48FE-AAAC-0E36CB707858}"/>
              </a:ext>
            </a:extLst>
          </p:cNvPr>
          <p:cNvGrpSpPr/>
          <p:nvPr/>
        </p:nvGrpSpPr>
        <p:grpSpPr>
          <a:xfrm>
            <a:off x="7015269" y="3729622"/>
            <a:ext cx="1458135" cy="1390446"/>
            <a:chOff x="5168527" y="3514525"/>
            <a:chExt cx="1458135" cy="1390446"/>
          </a:xfrm>
        </p:grpSpPr>
        <p:sp>
          <p:nvSpPr>
            <p:cNvPr id="81" name="Oval 26">
              <a:extLst>
                <a:ext uri="{FF2B5EF4-FFF2-40B4-BE49-F238E27FC236}">
                  <a16:creationId xmlns:a16="http://schemas.microsoft.com/office/drawing/2014/main" id="{B2ED49B3-8EA0-4A89-9908-73163D518790}"/>
                </a:ext>
              </a:extLst>
            </p:cNvPr>
            <p:cNvSpPr>
              <a:spLocks noChangeArrowheads="1"/>
            </p:cNvSpPr>
            <p:nvPr/>
          </p:nvSpPr>
          <p:spPr bwMode="auto">
            <a:xfrm>
              <a:off x="6218570" y="3705067"/>
              <a:ext cx="336977"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66"/>
                  </a:solidFill>
                  <a:effectLst/>
                  <a:uLnTx/>
                  <a:uFillTx/>
                  <a:latin typeface="Calibri"/>
                  <a:ea typeface="굴림" pitchFamily="50" charset="-127"/>
                  <a:cs typeface="Arial"/>
                  <a:sym typeface="Arial"/>
                </a:rPr>
                <a:t>X</a:t>
              </a:r>
              <a:r>
                <a:rPr kumimoji="0" lang="en-US" altLang="ko-KR" sz="1600" b="0" i="0" u="none" strike="noStrike" kern="0" cap="none" spc="0" normalizeH="0" baseline="-25000" noProof="0">
                  <a:ln>
                    <a:noFill/>
                  </a:ln>
                  <a:solidFill>
                    <a:srgbClr val="000066"/>
                  </a:solidFill>
                  <a:effectLst/>
                  <a:uLnTx/>
                  <a:uFillTx/>
                  <a:latin typeface="Calibri"/>
                  <a:ea typeface="굴림" pitchFamily="50" charset="-127"/>
                  <a:cs typeface="Arial"/>
                  <a:sym typeface="Arial"/>
                </a:rPr>
                <a:t>B</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cs typeface="Arial"/>
                <a:sym typeface="Arial"/>
              </a:endParaRPr>
            </a:p>
          </p:txBody>
        </p:sp>
        <p:sp>
          <p:nvSpPr>
            <p:cNvPr id="82" name="Oval 26">
              <a:extLst>
                <a:ext uri="{FF2B5EF4-FFF2-40B4-BE49-F238E27FC236}">
                  <a16:creationId xmlns:a16="http://schemas.microsoft.com/office/drawing/2014/main" id="{FFEF17C3-E320-4EE2-AB48-B21EE5518599}"/>
                </a:ext>
              </a:extLst>
            </p:cNvPr>
            <p:cNvSpPr>
              <a:spLocks noChangeArrowheads="1"/>
            </p:cNvSpPr>
            <p:nvPr/>
          </p:nvSpPr>
          <p:spPr bwMode="auto">
            <a:xfrm>
              <a:off x="5168527" y="3819657"/>
              <a:ext cx="336977"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a:ln>
                    <a:noFill/>
                  </a:ln>
                  <a:solidFill>
                    <a:srgbClr val="000066"/>
                  </a:solidFill>
                  <a:effectLst/>
                  <a:uLnTx/>
                  <a:uFillTx/>
                  <a:latin typeface="Calibri"/>
                  <a:ea typeface="굴림" pitchFamily="50" charset="-127"/>
                  <a:cs typeface="Arial"/>
                  <a:sym typeface="Arial"/>
                </a:rPr>
                <a:t>X</a:t>
              </a:r>
              <a:r>
                <a:rPr kumimoji="0" lang="en-US" altLang="ko-KR" sz="1600" b="1" i="0" u="none" strike="noStrike" kern="0" cap="none" spc="0" normalizeH="0" baseline="-25000" noProof="0">
                  <a:ln>
                    <a:noFill/>
                  </a:ln>
                  <a:solidFill>
                    <a:srgbClr val="000066"/>
                  </a:solidFill>
                  <a:effectLst/>
                  <a:uLnTx/>
                  <a:uFillTx/>
                  <a:latin typeface="Calibri"/>
                  <a:ea typeface="굴림" pitchFamily="50" charset="-127"/>
                  <a:cs typeface="Arial"/>
                  <a:sym typeface="Arial"/>
                </a:rPr>
                <a:t>C</a:t>
              </a:r>
              <a:endParaRPr kumimoji="0" lang="en-US" altLang="ko-KR" sz="1600" b="1" i="0" u="none" strike="noStrike" kern="0" cap="none" spc="0" normalizeH="0" baseline="-25000" noProof="0" dirty="0">
                <a:ln>
                  <a:noFill/>
                </a:ln>
                <a:solidFill>
                  <a:srgbClr val="000066"/>
                </a:solidFill>
                <a:effectLst/>
                <a:uLnTx/>
                <a:uFillTx/>
                <a:latin typeface="Calibri"/>
                <a:ea typeface="굴림" pitchFamily="50" charset="-127"/>
                <a:cs typeface="Arial"/>
                <a:sym typeface="Arial"/>
              </a:endParaRPr>
            </a:p>
          </p:txBody>
        </p:sp>
        <p:sp>
          <p:nvSpPr>
            <p:cNvPr id="83" name="Oval 26">
              <a:extLst>
                <a:ext uri="{FF2B5EF4-FFF2-40B4-BE49-F238E27FC236}">
                  <a16:creationId xmlns:a16="http://schemas.microsoft.com/office/drawing/2014/main" id="{EB532705-29AB-402E-AF42-DF33E8B62A75}"/>
                </a:ext>
              </a:extLst>
            </p:cNvPr>
            <p:cNvSpPr>
              <a:spLocks noChangeArrowheads="1"/>
            </p:cNvSpPr>
            <p:nvPr/>
          </p:nvSpPr>
          <p:spPr bwMode="auto">
            <a:xfrm>
              <a:off x="5699139" y="3514525"/>
              <a:ext cx="336977"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cs typeface="Arial"/>
                  <a:sym typeface="Arial"/>
                </a:rPr>
                <a:t>X</a:t>
              </a:r>
              <a:r>
                <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cs typeface="Arial"/>
                  <a:sym typeface="Arial"/>
                </a:rPr>
                <a:t>D</a:t>
              </a:r>
            </a:p>
          </p:txBody>
        </p:sp>
        <p:sp>
          <p:nvSpPr>
            <p:cNvPr id="84" name="Oval 26">
              <a:extLst>
                <a:ext uri="{FF2B5EF4-FFF2-40B4-BE49-F238E27FC236}">
                  <a16:creationId xmlns:a16="http://schemas.microsoft.com/office/drawing/2014/main" id="{5A9BC0BF-E5DC-4D20-8937-21704781E2CD}"/>
                </a:ext>
              </a:extLst>
            </p:cNvPr>
            <p:cNvSpPr>
              <a:spLocks noChangeArrowheads="1"/>
            </p:cNvSpPr>
            <p:nvPr/>
          </p:nvSpPr>
          <p:spPr bwMode="auto">
            <a:xfrm>
              <a:off x="5720276" y="4250033"/>
              <a:ext cx="336977"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1" i="0" u="none" strike="noStrike" kern="0" cap="none" spc="0" normalizeH="0" baseline="0" noProof="0">
                  <a:ln>
                    <a:noFill/>
                  </a:ln>
                  <a:solidFill>
                    <a:srgbClr val="000066"/>
                  </a:solidFill>
                  <a:effectLst/>
                  <a:uLnTx/>
                  <a:uFillTx/>
                  <a:latin typeface="Calibri"/>
                  <a:ea typeface="굴림" pitchFamily="50" charset="-127"/>
                  <a:cs typeface="Arial"/>
                  <a:sym typeface="Arial"/>
                </a:rPr>
                <a:t>X</a:t>
              </a:r>
              <a:r>
                <a:rPr kumimoji="0" lang="en-US" altLang="ko-KR" sz="1600" b="1" i="0" u="none" strike="noStrike" kern="0" cap="none" spc="0" normalizeH="0" baseline="-25000" noProof="0">
                  <a:ln>
                    <a:noFill/>
                  </a:ln>
                  <a:solidFill>
                    <a:srgbClr val="000066"/>
                  </a:solidFill>
                  <a:effectLst/>
                  <a:uLnTx/>
                  <a:uFillTx/>
                  <a:latin typeface="Calibri"/>
                  <a:ea typeface="굴림" pitchFamily="50" charset="-127"/>
                  <a:cs typeface="Arial"/>
                  <a:sym typeface="Arial"/>
                </a:rPr>
                <a:t>A</a:t>
              </a:r>
              <a:endParaRPr kumimoji="0" lang="en-US" altLang="ko-KR" sz="1600" b="1" i="0" u="none" strike="noStrike" kern="0" cap="none" spc="0" normalizeH="0" baseline="-25000" noProof="0" dirty="0">
                <a:ln>
                  <a:noFill/>
                </a:ln>
                <a:solidFill>
                  <a:srgbClr val="000066"/>
                </a:solidFill>
                <a:effectLst/>
                <a:uLnTx/>
                <a:uFillTx/>
                <a:latin typeface="Calibri"/>
                <a:ea typeface="굴림" pitchFamily="50" charset="-127"/>
                <a:cs typeface="Arial"/>
                <a:sym typeface="Arial"/>
              </a:endParaRPr>
            </a:p>
          </p:txBody>
        </p:sp>
        <p:sp>
          <p:nvSpPr>
            <p:cNvPr id="85" name="Oval 26">
              <a:extLst>
                <a:ext uri="{FF2B5EF4-FFF2-40B4-BE49-F238E27FC236}">
                  <a16:creationId xmlns:a16="http://schemas.microsoft.com/office/drawing/2014/main" id="{5AE10EDB-95B3-496A-8349-09916D7D1A33}"/>
                </a:ext>
              </a:extLst>
            </p:cNvPr>
            <p:cNvSpPr>
              <a:spLocks noChangeArrowheads="1"/>
            </p:cNvSpPr>
            <p:nvPr/>
          </p:nvSpPr>
          <p:spPr bwMode="auto">
            <a:xfrm>
              <a:off x="6289685" y="4558737"/>
              <a:ext cx="336977"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cs typeface="Arial"/>
                  <a:sym typeface="Arial"/>
                </a:rPr>
                <a:t>X</a:t>
              </a:r>
              <a:r>
                <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cs typeface="Arial"/>
                  <a:sym typeface="Arial"/>
                </a:rPr>
                <a:t>E</a:t>
              </a:r>
            </a:p>
          </p:txBody>
        </p:sp>
      </p:grpSp>
      <p:pic>
        <p:nvPicPr>
          <p:cNvPr id="86" name="Picture 2">
            <a:extLst>
              <a:ext uri="{FF2B5EF4-FFF2-40B4-BE49-F238E27FC236}">
                <a16:creationId xmlns:a16="http://schemas.microsoft.com/office/drawing/2014/main" id="{71923CA0-9AC0-4398-8BB0-192684C8DB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8955"/>
          <a:stretch/>
        </p:blipFill>
        <p:spPr bwMode="auto">
          <a:xfrm>
            <a:off x="3614019" y="2344853"/>
            <a:ext cx="1372181" cy="31395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7" name="Rectangle 86">
            <a:extLst>
              <a:ext uri="{FF2B5EF4-FFF2-40B4-BE49-F238E27FC236}">
                <a16:creationId xmlns:a16="http://schemas.microsoft.com/office/drawing/2014/main" id="{10EE4B14-BC19-4FE5-B7E4-A3B3D7D622C2}"/>
              </a:ext>
            </a:extLst>
          </p:cNvPr>
          <p:cNvSpPr/>
          <p:nvPr/>
        </p:nvSpPr>
        <p:spPr>
          <a:xfrm>
            <a:off x="6947737" y="3691519"/>
            <a:ext cx="1626679" cy="1505409"/>
          </a:xfrm>
          <a:prstGeom prst="rect">
            <a:avLst/>
          </a:prstGeom>
          <a:noFill/>
          <a:ln w="25400" cap="flat" cmpd="sng" algn="ctr">
            <a:solidFill>
              <a:srgbClr val="C00000"/>
            </a:solidFill>
            <a:prstDash val="solid"/>
          </a:ln>
          <a:effectLst>
            <a:outerShdw blurRad="40000" dist="23000" dir="5400000" rotWithShape="0">
              <a:srgbClr val="000000">
                <a:alpha val="35000"/>
              </a:srgbClr>
            </a:outerShdw>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grpSp>
        <p:nvGrpSpPr>
          <p:cNvPr id="88" name="Group 87">
            <a:extLst>
              <a:ext uri="{FF2B5EF4-FFF2-40B4-BE49-F238E27FC236}">
                <a16:creationId xmlns:a16="http://schemas.microsoft.com/office/drawing/2014/main" id="{9E558862-14E0-4C29-8815-6B5486A8E801}"/>
              </a:ext>
            </a:extLst>
          </p:cNvPr>
          <p:cNvGrpSpPr/>
          <p:nvPr/>
        </p:nvGrpSpPr>
        <p:grpSpPr>
          <a:xfrm>
            <a:off x="10190454" y="5728202"/>
            <a:ext cx="322673" cy="795528"/>
            <a:chOff x="8440327" y="5513110"/>
            <a:chExt cx="322673" cy="795528"/>
          </a:xfrm>
        </p:grpSpPr>
        <p:sp>
          <p:nvSpPr>
            <p:cNvPr id="89" name="Rectangle 88">
              <a:extLst>
                <a:ext uri="{FF2B5EF4-FFF2-40B4-BE49-F238E27FC236}">
                  <a16:creationId xmlns:a16="http://schemas.microsoft.com/office/drawing/2014/main" id="{FB5D481B-377D-4705-B2F1-02D44F9F1DC6}"/>
                </a:ext>
              </a:extLst>
            </p:cNvPr>
            <p:cNvSpPr/>
            <p:nvPr/>
          </p:nvSpPr>
          <p:spPr>
            <a:xfrm>
              <a:off x="8558385" y="5513110"/>
              <a:ext cx="73152" cy="795528"/>
            </a:xfrm>
            <a:prstGeom prst="rect">
              <a:avLst/>
            </a:prstGeom>
            <a:noFill/>
            <a:ln w="25400" cap="flat" cmpd="sng" algn="ctr">
              <a:solidFill>
                <a:srgbClr val="008000"/>
              </a:solidFill>
              <a:prstDash val="sysDash"/>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90" name="TextBox 89">
              <a:extLst>
                <a:ext uri="{FF2B5EF4-FFF2-40B4-BE49-F238E27FC236}">
                  <a16:creationId xmlns:a16="http://schemas.microsoft.com/office/drawing/2014/main" id="{C4332AEF-4742-4221-9192-B8CBD0CA64BE}"/>
                </a:ext>
              </a:extLst>
            </p:cNvPr>
            <p:cNvSpPr txBox="1"/>
            <p:nvPr/>
          </p:nvSpPr>
          <p:spPr>
            <a:xfrm>
              <a:off x="8440327" y="5736013"/>
              <a:ext cx="322673" cy="276999"/>
            </a:xfrm>
            <a:prstGeom prst="rect">
              <a:avLst/>
            </a:prstGeom>
            <a:solidFill>
              <a:sysClr val="window" lastClr="FFFFFF"/>
            </a:solidFill>
          </p:spPr>
          <p:txBody>
            <a:bodyPr wrap="square" lIns="0" tIns="0" rIns="0" bIns="0"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cs typeface="Arial"/>
                  <a:sym typeface="Arial"/>
                </a:rPr>
                <a:t>?</a:t>
              </a:r>
              <a:endParaRPr kumimoji="0" lang="en-US" sz="1800" b="0" i="0" u="none" strike="noStrike" kern="0" cap="none" spc="0" normalizeH="0" baseline="0" noProof="0" dirty="0">
                <a:ln>
                  <a:noFill/>
                </a:ln>
                <a:solidFill>
                  <a:prstClr val="black"/>
                </a:solidFill>
                <a:effectLst/>
                <a:uLnTx/>
                <a:uFillTx/>
                <a:cs typeface="Arial"/>
                <a:sym typeface="Arial"/>
              </a:endParaRPr>
            </a:p>
          </p:txBody>
        </p:sp>
      </p:grpSp>
      <p:pic>
        <p:nvPicPr>
          <p:cNvPr id="91" name="Picture 9" descr="Image result for person cartoon">
            <a:extLst>
              <a:ext uri="{FF2B5EF4-FFF2-40B4-BE49-F238E27FC236}">
                <a16:creationId xmlns:a16="http://schemas.microsoft.com/office/drawing/2014/main" id="{0424427B-C2DC-435F-B671-C13C395EA1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1860" y="2508276"/>
            <a:ext cx="789223" cy="102084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2" name="Group 91">
            <a:extLst>
              <a:ext uri="{FF2B5EF4-FFF2-40B4-BE49-F238E27FC236}">
                <a16:creationId xmlns:a16="http://schemas.microsoft.com/office/drawing/2014/main" id="{91623894-5CA9-4F8C-B922-F70595B25FA4}"/>
              </a:ext>
            </a:extLst>
          </p:cNvPr>
          <p:cNvGrpSpPr/>
          <p:nvPr/>
        </p:nvGrpSpPr>
        <p:grpSpPr>
          <a:xfrm>
            <a:off x="9295991" y="1739103"/>
            <a:ext cx="1293332" cy="3745357"/>
            <a:chOff x="7545868" y="1524000"/>
            <a:chExt cx="1293332" cy="3745357"/>
          </a:xfrm>
        </p:grpSpPr>
        <p:pic>
          <p:nvPicPr>
            <p:cNvPr id="93" name="Picture 2">
              <a:extLst>
                <a:ext uri="{FF2B5EF4-FFF2-40B4-BE49-F238E27FC236}">
                  <a16:creationId xmlns:a16="http://schemas.microsoft.com/office/drawing/2014/main" id="{489DFD47-C4A5-4F9A-B0C3-7DFDD4061F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452" t="9644" r="32804" b="187"/>
            <a:stretch/>
          </p:blipFill>
          <p:spPr bwMode="auto">
            <a:xfrm>
              <a:off x="8555429" y="2151929"/>
              <a:ext cx="92471" cy="31174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4" name="TextBox 93">
              <a:extLst>
                <a:ext uri="{FF2B5EF4-FFF2-40B4-BE49-F238E27FC236}">
                  <a16:creationId xmlns:a16="http://schemas.microsoft.com/office/drawing/2014/main" id="{2A30ABFD-5172-47A3-8703-EDD57C1727D9}"/>
                </a:ext>
              </a:extLst>
            </p:cNvPr>
            <p:cNvSpPr txBox="1"/>
            <p:nvPr/>
          </p:nvSpPr>
          <p:spPr>
            <a:xfrm>
              <a:off x="7591409" y="1524000"/>
              <a:ext cx="1247791" cy="400110"/>
            </a:xfrm>
            <a:prstGeom prst="rect">
              <a:avLst/>
            </a:prstGeom>
            <a:noFill/>
          </p:spPr>
          <p:txBody>
            <a:bodyPr wrap="square" rtlCol="0">
              <a:spAutoFit/>
            </a:bodyPr>
            <a:lstStyle/>
            <a:p>
              <a:pPr defTabSz="914354"/>
              <a:r>
                <a:rPr lang="en-US" sz="2000" b="1" dirty="0">
                  <a:solidFill>
                    <a:prstClr val="black"/>
                  </a:solidFill>
                  <a:cs typeface="Arial"/>
                  <a:sym typeface="Arial"/>
                </a:rPr>
                <a:t>Test Data</a:t>
              </a:r>
              <a:endParaRPr lang="en-US" sz="2000" dirty="0">
                <a:solidFill>
                  <a:prstClr val="black"/>
                </a:solidFill>
                <a:cs typeface="Arial"/>
                <a:sym typeface="Arial"/>
              </a:endParaRPr>
            </a:p>
          </p:txBody>
        </p:sp>
        <p:pic>
          <p:nvPicPr>
            <p:cNvPr id="95" name="Picture 9" descr="Image result for person cartoon">
              <a:extLst>
                <a:ext uri="{FF2B5EF4-FFF2-40B4-BE49-F238E27FC236}">
                  <a16:creationId xmlns:a16="http://schemas.microsoft.com/office/drawing/2014/main" id="{9969114C-7C73-460C-BBF2-F5021505E94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5868" y="2289897"/>
              <a:ext cx="789222" cy="102084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6" name="Group 95">
            <a:extLst>
              <a:ext uri="{FF2B5EF4-FFF2-40B4-BE49-F238E27FC236}">
                <a16:creationId xmlns:a16="http://schemas.microsoft.com/office/drawing/2014/main" id="{32C79879-3B91-4BA6-863C-BA05DE651B06}"/>
              </a:ext>
            </a:extLst>
          </p:cNvPr>
          <p:cNvGrpSpPr/>
          <p:nvPr/>
        </p:nvGrpSpPr>
        <p:grpSpPr>
          <a:xfrm>
            <a:off x="3588023" y="2006571"/>
            <a:ext cx="942273" cy="369332"/>
            <a:chOff x="3189690" y="1737008"/>
            <a:chExt cx="955627" cy="471318"/>
          </a:xfrm>
        </p:grpSpPr>
        <p:sp>
          <p:nvSpPr>
            <p:cNvPr id="97" name="TextBox 96">
              <a:extLst>
                <a:ext uri="{FF2B5EF4-FFF2-40B4-BE49-F238E27FC236}">
                  <a16:creationId xmlns:a16="http://schemas.microsoft.com/office/drawing/2014/main" id="{B39E6E8B-7B22-451D-9AF5-8B5799652312}"/>
                </a:ext>
              </a:extLst>
            </p:cNvPr>
            <p:cNvSpPr txBox="1"/>
            <p:nvPr/>
          </p:nvSpPr>
          <p:spPr>
            <a:xfrm>
              <a:off x="3796402" y="1737008"/>
              <a:ext cx="348915" cy="471318"/>
            </a:xfrm>
            <a:prstGeom prst="rect">
              <a:avLst/>
            </a:prstGeom>
            <a:noFill/>
          </p:spPr>
          <p:txBody>
            <a:bodyPr wrap="none" rtlCol="0">
              <a:spAutoFit/>
            </a:bodyPr>
            <a:lstStyle/>
            <a:p>
              <a:pPr defTabSz="914354"/>
              <a:r>
                <a:rPr lang="en-US">
                  <a:solidFill>
                    <a:prstClr val="black"/>
                  </a:solidFill>
                  <a:cs typeface="Arial"/>
                  <a:sym typeface="Arial"/>
                </a:rPr>
                <a:t>…</a:t>
              </a:r>
            </a:p>
          </p:txBody>
        </p:sp>
        <p:pic>
          <p:nvPicPr>
            <p:cNvPr id="98" name="Picture 9" descr="Image result for person cartoon">
              <a:extLst>
                <a:ext uri="{FF2B5EF4-FFF2-40B4-BE49-F238E27FC236}">
                  <a16:creationId xmlns:a16="http://schemas.microsoft.com/office/drawing/2014/main" id="{2964E0AE-D2AC-41C2-BFEB-41D56C01ED1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587" t="5484" r="18392" b="13088"/>
            <a:stretch/>
          </p:blipFill>
          <p:spPr bwMode="auto">
            <a:xfrm>
              <a:off x="3189690" y="1795594"/>
              <a:ext cx="205889" cy="349645"/>
            </a:xfrm>
            <a:prstGeom prst="rect">
              <a:avLst/>
            </a:prstGeom>
            <a:noFill/>
            <a:extLst>
              <a:ext uri="{909E8E84-426E-40dd-AFC4-6F175D3DCCD1}">
                <a14:hiddenFill xmlns:a14="http://schemas.microsoft.com/office/drawing/2010/main" xmlns="">
                  <a:solidFill>
                    <a:srgbClr val="FFFFFF"/>
                  </a:solidFill>
                </a14:hiddenFill>
              </a:ext>
            </a:extLst>
          </p:spPr>
        </p:pic>
        <p:pic>
          <p:nvPicPr>
            <p:cNvPr id="99" name="Picture 9" descr="Image result for person cartoon">
              <a:extLst>
                <a:ext uri="{FF2B5EF4-FFF2-40B4-BE49-F238E27FC236}">
                  <a16:creationId xmlns:a16="http://schemas.microsoft.com/office/drawing/2014/main" id="{0895D8D4-D451-4110-9F52-6BBA895B745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587" t="5484" r="18392" b="13088"/>
            <a:stretch/>
          </p:blipFill>
          <p:spPr bwMode="auto">
            <a:xfrm>
              <a:off x="3376230" y="1795593"/>
              <a:ext cx="205889" cy="34964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9" descr="Image result for person cartoon">
              <a:extLst>
                <a:ext uri="{FF2B5EF4-FFF2-40B4-BE49-F238E27FC236}">
                  <a16:creationId xmlns:a16="http://schemas.microsoft.com/office/drawing/2014/main" id="{9E493F61-26EB-4797-BADA-56FD50975D9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587" t="5484" r="18392" b="13088"/>
            <a:stretch/>
          </p:blipFill>
          <p:spPr bwMode="auto">
            <a:xfrm>
              <a:off x="3570722" y="1795592"/>
              <a:ext cx="205889" cy="34964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1" name="Group 100">
            <a:extLst>
              <a:ext uri="{FF2B5EF4-FFF2-40B4-BE49-F238E27FC236}">
                <a16:creationId xmlns:a16="http://schemas.microsoft.com/office/drawing/2014/main" id="{EFAE1A6A-C843-4EF1-9BD8-0CA32676C401}"/>
              </a:ext>
            </a:extLst>
          </p:cNvPr>
          <p:cNvGrpSpPr/>
          <p:nvPr/>
        </p:nvGrpSpPr>
        <p:grpSpPr>
          <a:xfrm>
            <a:off x="2120206" y="5736454"/>
            <a:ext cx="950719" cy="791280"/>
            <a:chOff x="1877326" y="5521362"/>
            <a:chExt cx="950719" cy="791280"/>
          </a:xfrm>
        </p:grpSpPr>
        <p:cxnSp>
          <p:nvCxnSpPr>
            <p:cNvPr id="102" name="Straight Arrow Connector 101">
              <a:extLst>
                <a:ext uri="{FF2B5EF4-FFF2-40B4-BE49-F238E27FC236}">
                  <a16:creationId xmlns:a16="http://schemas.microsoft.com/office/drawing/2014/main" id="{46E550D2-37A1-48BF-B560-B4B2D34DFCFD}"/>
                </a:ext>
              </a:extLst>
            </p:cNvPr>
            <p:cNvCxnSpPr/>
            <p:nvPr/>
          </p:nvCxnSpPr>
          <p:spPr>
            <a:xfrm>
              <a:off x="2541185" y="5521362"/>
              <a:ext cx="0" cy="791280"/>
            </a:xfrm>
            <a:prstGeom prst="straightConnector1">
              <a:avLst/>
            </a:prstGeom>
            <a:noFill/>
            <a:ln w="12700" cap="flat" cmpd="sng" algn="ctr">
              <a:solidFill>
                <a:srgbClr val="FF00FF"/>
              </a:solidFill>
              <a:prstDash val="solid"/>
              <a:headEnd type="arrow"/>
              <a:tailEnd type="arrow"/>
            </a:ln>
            <a:effectLst/>
          </p:spPr>
        </p:cxnSp>
        <p:sp>
          <p:nvSpPr>
            <p:cNvPr id="103" name="Text Box 20">
              <a:extLst>
                <a:ext uri="{FF2B5EF4-FFF2-40B4-BE49-F238E27FC236}">
                  <a16:creationId xmlns:a16="http://schemas.microsoft.com/office/drawing/2014/main" id="{D95DD64F-DA41-43E4-A099-F7910A4ACF1D}"/>
                </a:ext>
              </a:extLst>
            </p:cNvPr>
            <p:cNvSpPr txBox="1">
              <a:spLocks noChangeArrowheads="1"/>
            </p:cNvSpPr>
            <p:nvPr/>
          </p:nvSpPr>
          <p:spPr bwMode="auto">
            <a:xfrm>
              <a:off x="2053374" y="5669830"/>
              <a:ext cx="655254" cy="492443"/>
            </a:xfrm>
            <a:prstGeom prst="rect">
              <a:avLst/>
            </a:prstGeom>
            <a:solidFill>
              <a:sysClr val="window" lastClr="FFFFFF"/>
            </a:solidFill>
            <a:ln>
              <a:noFill/>
            </a:ln>
            <a:effectLst/>
            <a:extLst/>
          </p:spPr>
          <p:txBody>
            <a:bodyPr wrap="square" lIns="0" tIns="0" rIns="0" bIns="0">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sym typeface="Arial"/>
                </a:rPr>
                <a:t>160 drugs</a:t>
              </a:r>
            </a:p>
          </p:txBody>
        </p:sp>
        <p:graphicFrame>
          <p:nvGraphicFramePr>
            <p:cNvPr id="104" name="Content Placeholder 37">
              <a:extLst>
                <a:ext uri="{FF2B5EF4-FFF2-40B4-BE49-F238E27FC236}">
                  <a16:creationId xmlns:a16="http://schemas.microsoft.com/office/drawing/2014/main" id="{F91F72E9-7EBA-4251-9298-935AC91135AB}"/>
                </a:ext>
              </a:extLst>
            </p:cNvPr>
            <p:cNvGraphicFramePr>
              <a:graphicFrameLocks/>
            </p:cNvGraphicFramePr>
            <p:nvPr>
              <p:extLst/>
            </p:nvPr>
          </p:nvGraphicFramePr>
          <p:xfrm>
            <a:off x="2754385" y="5521362"/>
            <a:ext cx="73660" cy="791280"/>
          </p:xfrm>
          <a:graphic>
            <a:graphicData uri="http://schemas.openxmlformats.org/drawingml/2006/table">
              <a:tbl>
                <a:tblPr firstRow="1" bandRow="1"/>
                <a:tblGrid>
                  <a:gridCol w="73660">
                    <a:extLst>
                      <a:ext uri="{9D8B030D-6E8A-4147-A177-3AD203B41FA5}">
                        <a16:colId xmlns:a16="http://schemas.microsoft.com/office/drawing/2014/main" val="20000"/>
                      </a:ext>
                    </a:extLst>
                  </a:gridCol>
                </a:tblGrid>
                <a:tr h="98910">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0"/>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extLst>
                    <a:ext uri="{0D108BD9-81ED-4DB2-BD59-A6C34878D82A}">
                      <a16:rowId xmlns:a16="http://schemas.microsoft.com/office/drawing/2014/main" val="10001"/>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extLst>
                    <a:ext uri="{0D108BD9-81ED-4DB2-BD59-A6C34878D82A}">
                      <a16:rowId xmlns:a16="http://schemas.microsoft.com/office/drawing/2014/main" val="10002"/>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extLst>
                    <a:ext uri="{0D108BD9-81ED-4DB2-BD59-A6C34878D82A}">
                      <a16:rowId xmlns:a16="http://schemas.microsoft.com/office/drawing/2014/main" val="10003"/>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extLst>
                    <a:ext uri="{0D108BD9-81ED-4DB2-BD59-A6C34878D82A}">
                      <a16:rowId xmlns:a16="http://schemas.microsoft.com/office/drawing/2014/main" val="10004"/>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extLst>
                    <a:ext uri="{0D108BD9-81ED-4DB2-BD59-A6C34878D82A}">
                      <a16:rowId xmlns:a16="http://schemas.microsoft.com/office/drawing/2014/main" val="10005"/>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extLst>
                    <a:ext uri="{0D108BD9-81ED-4DB2-BD59-A6C34878D82A}">
                      <a16:rowId xmlns:a16="http://schemas.microsoft.com/office/drawing/2014/main" val="10006"/>
                    </a:ext>
                  </a:extLst>
                </a:tr>
                <a:tr h="9891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7"/>
                    </a:ext>
                  </a:extLst>
                </a:tr>
              </a:tbl>
            </a:graphicData>
          </a:graphic>
        </p:graphicFrame>
        <p:sp>
          <p:nvSpPr>
            <p:cNvPr id="105" name="TextBox 104">
              <a:extLst>
                <a:ext uri="{FF2B5EF4-FFF2-40B4-BE49-F238E27FC236}">
                  <a16:creationId xmlns:a16="http://schemas.microsoft.com/office/drawing/2014/main" id="{9A04B1D9-E2EC-4DC9-B742-C4EE54D5B7AC}"/>
                </a:ext>
              </a:extLst>
            </p:cNvPr>
            <p:cNvSpPr txBox="1"/>
            <p:nvPr/>
          </p:nvSpPr>
          <p:spPr>
            <a:xfrm>
              <a:off x="1877326" y="5714937"/>
              <a:ext cx="345022" cy="461665"/>
            </a:xfrm>
            <a:prstGeom prst="rect">
              <a:avLst/>
            </a:prstGeom>
            <a:noFill/>
          </p:spPr>
          <p:txBody>
            <a:bodyPr wrap="squar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solidFill>
                  <a:effectLst/>
                  <a:uLnTx/>
                  <a:uFillTx/>
                  <a:cs typeface="Arial"/>
                  <a:sym typeface="Arial"/>
                </a:rPr>
                <a:t>Y</a:t>
              </a:r>
              <a:endParaRPr kumimoji="0" lang="en-US" sz="2400" b="0" i="0" u="none" strike="noStrike" kern="0" cap="none" spc="0" normalizeH="0" baseline="0" noProof="0">
                <a:ln>
                  <a:noFill/>
                </a:ln>
                <a:solidFill>
                  <a:prstClr val="black"/>
                </a:solidFill>
                <a:effectLst/>
                <a:uLnTx/>
                <a:uFillTx/>
                <a:cs typeface="Arial"/>
                <a:sym typeface="Arial"/>
              </a:endParaRPr>
            </a:p>
          </p:txBody>
        </p:sp>
      </p:grpSp>
      <p:sp>
        <p:nvSpPr>
          <p:cNvPr id="106" name="Rounded Rectangle 9">
            <a:extLst>
              <a:ext uri="{FF2B5EF4-FFF2-40B4-BE49-F238E27FC236}">
                <a16:creationId xmlns:a16="http://schemas.microsoft.com/office/drawing/2014/main" id="{35E883AB-3830-46F3-A62B-15EAE129B53C}"/>
              </a:ext>
            </a:extLst>
          </p:cNvPr>
          <p:cNvSpPr/>
          <p:nvPr/>
        </p:nvSpPr>
        <p:spPr>
          <a:xfrm>
            <a:off x="471475" y="2120092"/>
            <a:ext cx="2818469" cy="4572000"/>
          </a:xfrm>
          <a:prstGeom prst="roundRect">
            <a:avLst>
              <a:gd name="adj" fmla="val 5965"/>
            </a:avLst>
          </a:prstGeom>
          <a:noFill/>
          <a:ln w="31750" cap="flat" cmpd="sng" algn="ctr">
            <a:solidFill>
              <a:srgbClr val="0066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grpSp>
        <p:nvGrpSpPr>
          <p:cNvPr id="107" name="Group 106">
            <a:extLst>
              <a:ext uri="{FF2B5EF4-FFF2-40B4-BE49-F238E27FC236}">
                <a16:creationId xmlns:a16="http://schemas.microsoft.com/office/drawing/2014/main" id="{C6CF6D53-9093-4E99-9060-E48D2EDED602}"/>
              </a:ext>
            </a:extLst>
          </p:cNvPr>
          <p:cNvGrpSpPr/>
          <p:nvPr/>
        </p:nvGrpSpPr>
        <p:grpSpPr>
          <a:xfrm>
            <a:off x="2372578" y="1952878"/>
            <a:ext cx="822960" cy="3623183"/>
            <a:chOff x="2129705" y="1737781"/>
            <a:chExt cx="822960" cy="3623183"/>
          </a:xfrm>
        </p:grpSpPr>
        <p:sp>
          <p:nvSpPr>
            <p:cNvPr id="108" name="Rectangular Callout 11">
              <a:extLst>
                <a:ext uri="{FF2B5EF4-FFF2-40B4-BE49-F238E27FC236}">
                  <a16:creationId xmlns:a16="http://schemas.microsoft.com/office/drawing/2014/main" id="{C1CAE641-0BEE-4279-A6CE-4DB8ED9E740E}"/>
                </a:ext>
              </a:extLst>
            </p:cNvPr>
            <p:cNvSpPr/>
            <p:nvPr/>
          </p:nvSpPr>
          <p:spPr>
            <a:xfrm>
              <a:off x="2129705" y="2058523"/>
              <a:ext cx="822960" cy="3302441"/>
            </a:xfrm>
            <a:prstGeom prst="wedgeRectCallout">
              <a:avLst>
                <a:gd name="adj1" fmla="val -87873"/>
                <a:gd name="adj2" fmla="val 2788"/>
              </a:avLst>
            </a:prstGeom>
            <a:solidFill>
              <a:sysClr val="window" lastClr="FFFFFF"/>
            </a:solidFill>
            <a:ln w="25400" cap="flat" cmpd="sng" algn="ctr">
              <a:solidFill>
                <a:srgbClr val="9BBB59">
                  <a:lumMod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sym typeface="Arial"/>
              </a:endParaRPr>
            </a:p>
          </p:txBody>
        </p:sp>
        <p:pic>
          <p:nvPicPr>
            <p:cNvPr id="109" name="Picture 2">
              <a:extLst>
                <a:ext uri="{FF2B5EF4-FFF2-40B4-BE49-F238E27FC236}">
                  <a16:creationId xmlns:a16="http://schemas.microsoft.com/office/drawing/2014/main" id="{BB27D10C-17AD-4F84-8502-82B159536A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92359" b="8955"/>
            <a:stretch/>
          </p:blipFill>
          <p:spPr bwMode="auto">
            <a:xfrm>
              <a:off x="2737253" y="2121671"/>
              <a:ext cx="104761" cy="314768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110" name="Straight Arrow Connector 109">
              <a:extLst>
                <a:ext uri="{FF2B5EF4-FFF2-40B4-BE49-F238E27FC236}">
                  <a16:creationId xmlns:a16="http://schemas.microsoft.com/office/drawing/2014/main" id="{FBE0E0E8-DFD6-4570-B345-CB05AC0D0C84}"/>
                </a:ext>
              </a:extLst>
            </p:cNvPr>
            <p:cNvCxnSpPr/>
            <p:nvPr/>
          </p:nvCxnSpPr>
          <p:spPr>
            <a:xfrm>
              <a:off x="2526936" y="2121671"/>
              <a:ext cx="0" cy="3128876"/>
            </a:xfrm>
            <a:prstGeom prst="straightConnector1">
              <a:avLst/>
            </a:prstGeom>
            <a:noFill/>
            <a:ln w="12700" cap="flat" cmpd="sng" algn="ctr">
              <a:solidFill>
                <a:srgbClr val="FF00FF"/>
              </a:solidFill>
              <a:prstDash val="solid"/>
              <a:headEnd type="arrow"/>
              <a:tailEnd type="arrow"/>
            </a:ln>
            <a:effectLst/>
          </p:spPr>
        </p:cxnSp>
        <p:sp>
          <p:nvSpPr>
            <p:cNvPr id="111" name="Text Box 20">
              <a:extLst>
                <a:ext uri="{FF2B5EF4-FFF2-40B4-BE49-F238E27FC236}">
                  <a16:creationId xmlns:a16="http://schemas.microsoft.com/office/drawing/2014/main" id="{FEA9B4F6-7793-40DF-B088-9D64544B1FAA}"/>
                </a:ext>
              </a:extLst>
            </p:cNvPr>
            <p:cNvSpPr txBox="1">
              <a:spLocks noChangeArrowheads="1"/>
            </p:cNvSpPr>
            <p:nvPr/>
          </p:nvSpPr>
          <p:spPr bwMode="auto">
            <a:xfrm>
              <a:off x="2145608" y="3340872"/>
              <a:ext cx="596349" cy="492443"/>
            </a:xfrm>
            <a:prstGeom prst="rect">
              <a:avLst/>
            </a:prstGeom>
            <a:solidFill>
              <a:sysClr val="window" lastClr="FFFFFF"/>
            </a:solidFill>
            <a:ln>
              <a:noFill/>
            </a:ln>
            <a:effectLst/>
            <a:extLst/>
          </p:spPr>
          <p:txBody>
            <a:bodyPr wrap="square" lIns="0" tIns="0" rIns="0" bIns="0">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sym typeface="Arial"/>
                </a:rPr>
                <a:t>20,000 genes</a:t>
              </a:r>
            </a:p>
          </p:txBody>
        </p:sp>
        <p:sp>
          <p:nvSpPr>
            <p:cNvPr id="112" name="TextBox 111">
              <a:extLst>
                <a:ext uri="{FF2B5EF4-FFF2-40B4-BE49-F238E27FC236}">
                  <a16:creationId xmlns:a16="http://schemas.microsoft.com/office/drawing/2014/main" id="{C54A69B7-CE0A-4288-AFD3-DB2D530EAB52}"/>
                </a:ext>
              </a:extLst>
            </p:cNvPr>
            <p:cNvSpPr txBox="1"/>
            <p:nvPr/>
          </p:nvSpPr>
          <p:spPr>
            <a:xfrm>
              <a:off x="2145607" y="2154647"/>
              <a:ext cx="345022" cy="461665"/>
            </a:xfrm>
            <a:prstGeom prst="rect">
              <a:avLst/>
            </a:prstGeom>
            <a:noFill/>
          </p:spPr>
          <p:txBody>
            <a:bodyPr wrap="squar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prstClr val="black"/>
                  </a:solidFill>
                  <a:effectLst/>
                  <a:uLnTx/>
                  <a:uFillTx/>
                  <a:cs typeface="Arial"/>
                  <a:sym typeface="Arial"/>
                </a:rPr>
                <a:t>X</a:t>
              </a:r>
              <a:endParaRPr kumimoji="0" lang="en-US" sz="2400" b="0" i="0" u="none" strike="noStrike" kern="0" cap="none" spc="0" normalizeH="0" baseline="0" noProof="0">
                <a:ln>
                  <a:noFill/>
                </a:ln>
                <a:solidFill>
                  <a:prstClr val="black"/>
                </a:solidFill>
                <a:effectLst/>
                <a:uLnTx/>
                <a:uFillTx/>
                <a:cs typeface="Arial"/>
                <a:sym typeface="Arial"/>
              </a:endParaRPr>
            </a:p>
          </p:txBody>
        </p:sp>
        <p:pic>
          <p:nvPicPr>
            <p:cNvPr id="113" name="Picture 9" descr="Image result for person cartoon">
              <a:extLst>
                <a:ext uri="{FF2B5EF4-FFF2-40B4-BE49-F238E27FC236}">
                  <a16:creationId xmlns:a16="http://schemas.microsoft.com/office/drawing/2014/main" id="{93DD0000-5DC8-4AEC-B3C5-6B784C71CCD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9587" t="5484" r="18392" b="13088"/>
            <a:stretch/>
          </p:blipFill>
          <p:spPr bwMode="auto">
            <a:xfrm>
              <a:off x="2691245" y="1737781"/>
              <a:ext cx="205889" cy="34964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3" name="Title 2">
            <a:extLst>
              <a:ext uri="{FF2B5EF4-FFF2-40B4-BE49-F238E27FC236}">
                <a16:creationId xmlns:a16="http://schemas.microsoft.com/office/drawing/2014/main" id="{3CBA755C-6EC5-419F-A40F-BA71D88F7101}"/>
              </a:ext>
            </a:extLst>
          </p:cNvPr>
          <p:cNvSpPr>
            <a:spLocks noGrp="1"/>
          </p:cNvSpPr>
          <p:nvPr>
            <p:ph type="title"/>
          </p:nvPr>
        </p:nvSpPr>
        <p:spPr>
          <a:xfrm>
            <a:off x="419067" y="198154"/>
            <a:ext cx="11009471" cy="1325563"/>
          </a:xfrm>
        </p:spPr>
        <p:txBody>
          <a:bodyPr>
            <a:normAutofit fontScale="90000"/>
          </a:bodyPr>
          <a:lstStyle/>
          <a:p>
            <a:r>
              <a:rPr lang="en-US" dirty="0"/>
              <a:t>A naïve solution: Supervised learning approach</a:t>
            </a:r>
          </a:p>
        </p:txBody>
      </p:sp>
      <p:pic>
        <p:nvPicPr>
          <p:cNvPr id="119" name="Picture 118">
            <a:extLst>
              <a:ext uri="{FF2B5EF4-FFF2-40B4-BE49-F238E27FC236}">
                <a16:creationId xmlns:a16="http://schemas.microsoft.com/office/drawing/2014/main" id="{E0619E54-B68B-40FA-B4BE-C09DCEAF58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31206" y="5742432"/>
            <a:ext cx="822960" cy="1097280"/>
          </a:xfrm>
          <a:prstGeom prst="rect">
            <a:avLst/>
          </a:prstGeom>
          <a:ln w="12700">
            <a:solidFill>
              <a:schemeClr val="tx1"/>
            </a:solidFill>
          </a:ln>
        </p:spPr>
      </p:pic>
      <p:pic>
        <p:nvPicPr>
          <p:cNvPr id="120" name="Picture 119">
            <a:extLst>
              <a:ext uri="{FF2B5EF4-FFF2-40B4-BE49-F238E27FC236}">
                <a16:creationId xmlns:a16="http://schemas.microsoft.com/office/drawing/2014/main" id="{5453AA41-881C-4B45-940B-458D3F5B8A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8244" y="5742432"/>
            <a:ext cx="822960" cy="1097280"/>
          </a:xfrm>
          <a:prstGeom prst="rect">
            <a:avLst/>
          </a:prstGeom>
          <a:ln w="12700">
            <a:solidFill>
              <a:schemeClr val="tx1"/>
            </a:solidFill>
          </a:ln>
        </p:spPr>
      </p:pic>
      <p:sp>
        <p:nvSpPr>
          <p:cNvPr id="7" name="TextBox 6">
            <a:extLst>
              <a:ext uri="{FF2B5EF4-FFF2-40B4-BE49-F238E27FC236}">
                <a16:creationId xmlns:a16="http://schemas.microsoft.com/office/drawing/2014/main" id="{F0863FFF-CF61-4AC5-BB5D-43D2274D60D9}"/>
              </a:ext>
            </a:extLst>
          </p:cNvPr>
          <p:cNvSpPr txBox="1"/>
          <p:nvPr/>
        </p:nvSpPr>
        <p:spPr>
          <a:xfrm>
            <a:off x="4746082" y="5193848"/>
            <a:ext cx="2646156" cy="584775"/>
          </a:xfrm>
          <a:prstGeom prst="rect">
            <a:avLst/>
          </a:prstGeom>
          <a:noFill/>
        </p:spPr>
        <p:txBody>
          <a:bodyPr wrap="square" rtlCol="0">
            <a:spAutoFit/>
          </a:bodyPr>
          <a:lstStyle/>
          <a:p>
            <a:r>
              <a:rPr lang="en-US" sz="1600" b="1" dirty="0"/>
              <a:t>              Hematology </a:t>
            </a:r>
          </a:p>
          <a:p>
            <a:r>
              <a:rPr lang="en-US" sz="1600" dirty="0"/>
              <a:t>Drs. Pam Becker  Tony </a:t>
            </a:r>
            <a:r>
              <a:rPr lang="en-US" sz="1600" dirty="0" err="1"/>
              <a:t>Blau</a:t>
            </a:r>
            <a:endParaRPr lang="en-US" sz="1600" dirty="0"/>
          </a:p>
        </p:txBody>
      </p:sp>
      <p:pic>
        <p:nvPicPr>
          <p:cNvPr id="114" name="Picture 2">
            <a:extLst>
              <a:ext uri="{FF2B5EF4-FFF2-40B4-BE49-F238E27FC236}">
                <a16:creationId xmlns:a16="http://schemas.microsoft.com/office/drawing/2014/main" id="{AB893277-AC1D-4601-9921-C12D092B3D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348" t="9376" r="28001"/>
          <a:stretch/>
        </p:blipFill>
        <p:spPr bwMode="auto">
          <a:xfrm flipH="1" flipV="1">
            <a:off x="10899383" y="2353291"/>
            <a:ext cx="749643" cy="313500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aphicFrame>
        <p:nvGraphicFramePr>
          <p:cNvPr id="115" name="Content Placeholder 37">
            <a:extLst>
              <a:ext uri="{FF2B5EF4-FFF2-40B4-BE49-F238E27FC236}">
                <a16:creationId xmlns:a16="http://schemas.microsoft.com/office/drawing/2014/main" id="{94242004-336B-4A1F-87FE-6FAFAAC9719D}"/>
              </a:ext>
            </a:extLst>
          </p:cNvPr>
          <p:cNvGraphicFramePr>
            <a:graphicFrameLocks noChangeAspect="1"/>
          </p:cNvGraphicFramePr>
          <p:nvPr>
            <p:extLst/>
          </p:nvPr>
        </p:nvGraphicFramePr>
        <p:xfrm>
          <a:off x="10894508" y="5733617"/>
          <a:ext cx="734220" cy="791280"/>
        </p:xfrm>
        <a:graphic>
          <a:graphicData uri="http://schemas.openxmlformats.org/drawingml/2006/table">
            <a:tbl>
              <a:tblPr firstRow="1" bandRow="1">
                <a:tableStyleId>{D7AC3CCA-C797-4891-BE02-D94E43425B78}</a:tableStyleId>
              </a:tblPr>
              <a:tblGrid>
                <a:gridCol w="73422">
                  <a:extLst>
                    <a:ext uri="{9D8B030D-6E8A-4147-A177-3AD203B41FA5}">
                      <a16:colId xmlns:a16="http://schemas.microsoft.com/office/drawing/2014/main" val="20000"/>
                    </a:ext>
                  </a:extLst>
                </a:gridCol>
                <a:gridCol w="73422">
                  <a:extLst>
                    <a:ext uri="{9D8B030D-6E8A-4147-A177-3AD203B41FA5}">
                      <a16:colId xmlns:a16="http://schemas.microsoft.com/office/drawing/2014/main" val="20001"/>
                    </a:ext>
                  </a:extLst>
                </a:gridCol>
                <a:gridCol w="73422">
                  <a:extLst>
                    <a:ext uri="{9D8B030D-6E8A-4147-A177-3AD203B41FA5}">
                      <a16:colId xmlns:a16="http://schemas.microsoft.com/office/drawing/2014/main" val="20002"/>
                    </a:ext>
                  </a:extLst>
                </a:gridCol>
                <a:gridCol w="73422">
                  <a:extLst>
                    <a:ext uri="{9D8B030D-6E8A-4147-A177-3AD203B41FA5}">
                      <a16:colId xmlns:a16="http://schemas.microsoft.com/office/drawing/2014/main" val="20003"/>
                    </a:ext>
                  </a:extLst>
                </a:gridCol>
                <a:gridCol w="73422">
                  <a:extLst>
                    <a:ext uri="{9D8B030D-6E8A-4147-A177-3AD203B41FA5}">
                      <a16:colId xmlns:a16="http://schemas.microsoft.com/office/drawing/2014/main" val="20004"/>
                    </a:ext>
                  </a:extLst>
                </a:gridCol>
                <a:gridCol w="73422">
                  <a:extLst>
                    <a:ext uri="{9D8B030D-6E8A-4147-A177-3AD203B41FA5}">
                      <a16:colId xmlns:a16="http://schemas.microsoft.com/office/drawing/2014/main" val="20005"/>
                    </a:ext>
                  </a:extLst>
                </a:gridCol>
                <a:gridCol w="73422">
                  <a:extLst>
                    <a:ext uri="{9D8B030D-6E8A-4147-A177-3AD203B41FA5}">
                      <a16:colId xmlns:a16="http://schemas.microsoft.com/office/drawing/2014/main" val="20006"/>
                    </a:ext>
                  </a:extLst>
                </a:gridCol>
                <a:gridCol w="73422">
                  <a:extLst>
                    <a:ext uri="{9D8B030D-6E8A-4147-A177-3AD203B41FA5}">
                      <a16:colId xmlns:a16="http://schemas.microsoft.com/office/drawing/2014/main" val="20007"/>
                    </a:ext>
                  </a:extLst>
                </a:gridCol>
                <a:gridCol w="73422">
                  <a:extLst>
                    <a:ext uri="{9D8B030D-6E8A-4147-A177-3AD203B41FA5}">
                      <a16:colId xmlns:a16="http://schemas.microsoft.com/office/drawing/2014/main" val="20008"/>
                    </a:ext>
                  </a:extLst>
                </a:gridCol>
                <a:gridCol w="73422">
                  <a:extLst>
                    <a:ext uri="{9D8B030D-6E8A-4147-A177-3AD203B41FA5}">
                      <a16:colId xmlns:a16="http://schemas.microsoft.com/office/drawing/2014/main" val="20009"/>
                    </a:ext>
                  </a:extLst>
                </a:gridCol>
              </a:tblGrid>
              <a:tr h="98910">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chemeClr val="accent3">
                        <a:lumMod val="60000"/>
                        <a:lumOff val="40000"/>
                      </a:schemeClr>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chemeClr val="accent3">
                        <a:lumMod val="40000"/>
                        <a:lumOff val="60000"/>
                      </a:schemeClr>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solidFill>
                  </a:tcPr>
                </a:tc>
                <a:tc>
                  <a:txBody>
                    <a:bodyPr/>
                    <a:lstStyle/>
                    <a:p>
                      <a:endParaRPr lang="en-US" sz="100" dirty="0"/>
                    </a:p>
                  </a:txBody>
                  <a:tcPr marL="0" marR="0" marT="0" marB="0">
                    <a:solidFill>
                      <a:srgbClr val="006700"/>
                    </a:solidFill>
                  </a:tcPr>
                </a:tc>
                <a:extLst>
                  <a:ext uri="{0D108BD9-81ED-4DB2-BD59-A6C34878D82A}">
                    <a16:rowId xmlns:a16="http://schemas.microsoft.com/office/drawing/2014/main" val="10000"/>
                  </a:ext>
                </a:extLst>
              </a:tr>
              <a:tr h="98910">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40000"/>
                        <a:lumOff val="60000"/>
                      </a:schemeClr>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solidFill>
                  </a:tcPr>
                </a:tc>
                <a:tc>
                  <a:txBody>
                    <a:bodyPr/>
                    <a:lstStyle/>
                    <a:p>
                      <a:endParaRPr lang="en-US" sz="100" dirty="0"/>
                    </a:p>
                  </a:txBody>
                  <a:tcPr marL="0" marR="0" marT="0" marB="0">
                    <a:solidFill>
                      <a:srgbClr val="D7E4BD"/>
                    </a:solidFill>
                  </a:tcPr>
                </a:tc>
                <a:extLst>
                  <a:ext uri="{0D108BD9-81ED-4DB2-BD59-A6C34878D82A}">
                    <a16:rowId xmlns:a16="http://schemas.microsoft.com/office/drawing/2014/main" val="10001"/>
                  </a:ext>
                </a:extLst>
              </a:tr>
              <a:tr h="98910">
                <a:tc>
                  <a:txBody>
                    <a:bodyPr/>
                    <a:lstStyle/>
                    <a:p>
                      <a:endParaRPr lang="en-US" sz="100" dirty="0"/>
                    </a:p>
                  </a:txBody>
                  <a:tcPr marL="0" marR="0" marT="0" marB="0">
                    <a:solidFill>
                      <a:srgbClr val="C3D69B"/>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rgbClr val="C3D69B"/>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rgbClr val="4F6228"/>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rgbClr val="006700"/>
                    </a:solidFill>
                  </a:tcPr>
                </a:tc>
                <a:extLst>
                  <a:ext uri="{0D108BD9-81ED-4DB2-BD59-A6C34878D82A}">
                    <a16:rowId xmlns:a16="http://schemas.microsoft.com/office/drawing/2014/main" val="10002"/>
                  </a:ext>
                </a:extLst>
              </a:tr>
              <a:tr h="98910">
                <a:tc>
                  <a:txBody>
                    <a:bodyPr/>
                    <a:lstStyle/>
                    <a:p>
                      <a:endParaRPr lang="en-US" sz="100" dirty="0"/>
                    </a:p>
                  </a:txBody>
                  <a:tcPr marL="0" marR="0" marT="0" marB="0">
                    <a:solidFill>
                      <a:schemeClr val="accent3">
                        <a:lumMod val="40000"/>
                        <a:lumOff val="60000"/>
                      </a:schemeClr>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77933C"/>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rgbClr val="C3D69B"/>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rgbClr val="EBF1DE"/>
                    </a:solidFill>
                  </a:tcPr>
                </a:tc>
                <a:extLst>
                  <a:ext uri="{0D108BD9-81ED-4DB2-BD59-A6C34878D82A}">
                    <a16:rowId xmlns:a16="http://schemas.microsoft.com/office/drawing/2014/main" val="10003"/>
                  </a:ext>
                </a:extLst>
              </a:tr>
              <a:tr h="98910">
                <a:tc>
                  <a:txBody>
                    <a:bodyPr/>
                    <a:lstStyle/>
                    <a:p>
                      <a:endParaRPr lang="en-US" sz="100" dirty="0"/>
                    </a:p>
                  </a:txBody>
                  <a:tcPr marL="0" marR="0" marT="0" marB="0">
                    <a:solidFill>
                      <a:srgbClr val="C3D69B"/>
                    </a:solidFill>
                  </a:tcPr>
                </a:tc>
                <a:tc>
                  <a:txBody>
                    <a:bodyPr/>
                    <a:lstStyle/>
                    <a:p>
                      <a:endParaRPr lang="en-US" sz="100" dirty="0"/>
                    </a:p>
                  </a:txBody>
                  <a:tcPr marL="0" marR="0" marT="0" marB="0">
                    <a:solidFill>
                      <a:srgbClr val="C3D69B"/>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008000"/>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solidFill>
                  </a:tcPr>
                </a:tc>
                <a:tc>
                  <a:txBody>
                    <a:bodyPr/>
                    <a:lstStyle/>
                    <a:p>
                      <a:endParaRPr lang="en-US" sz="100" dirty="0"/>
                    </a:p>
                  </a:txBody>
                  <a:tcPr marL="0" marR="0" marT="0" marB="0">
                    <a:solidFill>
                      <a:srgbClr val="EBF1DE"/>
                    </a:solidFill>
                  </a:tcPr>
                </a:tc>
                <a:extLst>
                  <a:ext uri="{0D108BD9-81ED-4DB2-BD59-A6C34878D82A}">
                    <a16:rowId xmlns:a16="http://schemas.microsoft.com/office/drawing/2014/main" val="10004"/>
                  </a:ext>
                </a:extLst>
              </a:tr>
              <a:tr h="98910">
                <a:tc>
                  <a:txBody>
                    <a:bodyPr/>
                    <a:lstStyle/>
                    <a:p>
                      <a:endParaRPr lang="en-US" sz="100" dirty="0"/>
                    </a:p>
                  </a:txBody>
                  <a:tcPr marL="0" marR="0" marT="0" marB="0">
                    <a:solidFill>
                      <a:srgbClr val="EBF1DE"/>
                    </a:solidFill>
                  </a:tcPr>
                </a:tc>
                <a:tc>
                  <a:txBody>
                    <a:bodyPr/>
                    <a:lstStyle/>
                    <a:p>
                      <a:endParaRPr lang="en-US" sz="100" dirty="0"/>
                    </a:p>
                  </a:txBody>
                  <a:tcPr marL="0" marR="0" marT="0" marB="0">
                    <a:solidFill>
                      <a:schemeClr val="accent3">
                        <a:lumMod val="60000"/>
                        <a:lumOff val="40000"/>
                      </a:schemeClr>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40000"/>
                        <a:lumOff val="60000"/>
                      </a:schemeClr>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chemeClr val="accent3">
                        <a:lumMod val="60000"/>
                        <a:lumOff val="40000"/>
                      </a:schemeClr>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solidFill>
                  </a:tcPr>
                </a:tc>
                <a:tc>
                  <a:txBody>
                    <a:bodyPr/>
                    <a:lstStyle/>
                    <a:p>
                      <a:endParaRPr lang="en-US" sz="100" dirty="0"/>
                    </a:p>
                  </a:txBody>
                  <a:tcPr marL="0" marR="0" marT="0" marB="0">
                    <a:solidFill>
                      <a:srgbClr val="006700"/>
                    </a:solidFill>
                  </a:tcPr>
                </a:tc>
                <a:extLst>
                  <a:ext uri="{0D108BD9-81ED-4DB2-BD59-A6C34878D82A}">
                    <a16:rowId xmlns:a16="http://schemas.microsoft.com/office/drawing/2014/main" val="10005"/>
                  </a:ext>
                </a:extLst>
              </a:tr>
              <a:tr h="98910">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D7E4BD"/>
                    </a:solidFill>
                  </a:tcPr>
                </a:tc>
                <a:tc>
                  <a:txBody>
                    <a:bodyPr/>
                    <a:lstStyle/>
                    <a:p>
                      <a:endParaRPr lang="en-US" sz="100" dirty="0"/>
                    </a:p>
                  </a:txBody>
                  <a:tcPr marL="0" marR="0" marT="0" marB="0">
                    <a:solidFill>
                      <a:srgbClr val="EBF1DE"/>
                    </a:solidFill>
                  </a:tcPr>
                </a:tc>
                <a:tc>
                  <a:txBody>
                    <a:bodyPr/>
                    <a:lstStyle/>
                    <a:p>
                      <a:endParaRPr lang="en-US" sz="100" dirty="0"/>
                    </a:p>
                  </a:txBody>
                  <a:tcPr marL="0" marR="0" marT="0" marB="0">
                    <a:solidFill>
                      <a:srgbClr val="4F6228"/>
                    </a:solidFill>
                  </a:tcPr>
                </a:tc>
                <a:tc>
                  <a:txBody>
                    <a:bodyPr/>
                    <a:lstStyle/>
                    <a:p>
                      <a:endParaRPr lang="en-US" sz="100" dirty="0"/>
                    </a:p>
                  </a:txBody>
                  <a:tcPr marL="0" marR="0" marT="0" marB="0">
                    <a:solidFill>
                      <a:schemeClr val="accent3"/>
                    </a:solidFill>
                  </a:tcPr>
                </a:tc>
                <a:tc>
                  <a:txBody>
                    <a:bodyPr/>
                    <a:lstStyle/>
                    <a:p>
                      <a:endParaRPr lang="en-US" sz="100" dirty="0"/>
                    </a:p>
                  </a:txBody>
                  <a:tcPr marL="0" marR="0" marT="0" marB="0">
                    <a:solidFill>
                      <a:srgbClr val="C3D69B"/>
                    </a:solidFill>
                  </a:tcPr>
                </a:tc>
                <a:extLst>
                  <a:ext uri="{0D108BD9-81ED-4DB2-BD59-A6C34878D82A}">
                    <a16:rowId xmlns:a16="http://schemas.microsoft.com/office/drawing/2014/main" val="10006"/>
                  </a:ext>
                </a:extLst>
              </a:tr>
              <a:tr h="98910">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60000"/>
                        <a:lumOff val="40000"/>
                      </a:schemeClr>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rgbClr val="EBF1DE"/>
                    </a:solidFill>
                  </a:tcPr>
                </a:tc>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40000"/>
                        <a:lumOff val="60000"/>
                      </a:schemeClr>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solidFill>
                  </a:tcPr>
                </a:tc>
                <a:tc>
                  <a:txBody>
                    <a:bodyPr/>
                    <a:lstStyle/>
                    <a:p>
                      <a:endParaRPr lang="en-US" sz="100" dirty="0"/>
                    </a:p>
                  </a:txBody>
                  <a:tcPr marL="0" marR="0" marT="0" marB="0">
                    <a:solidFill>
                      <a:srgbClr val="C3D69B"/>
                    </a:solidFill>
                  </a:tcPr>
                </a:tc>
                <a:extLst>
                  <a:ext uri="{0D108BD9-81ED-4DB2-BD59-A6C34878D82A}">
                    <a16:rowId xmlns:a16="http://schemas.microsoft.com/office/drawing/2014/main" val="10007"/>
                  </a:ext>
                </a:extLst>
              </a:tr>
            </a:tbl>
          </a:graphicData>
        </a:graphic>
      </p:graphicFrame>
      <p:sp>
        <p:nvSpPr>
          <p:cNvPr id="122" name="TextBox 121">
            <a:extLst>
              <a:ext uri="{FF2B5EF4-FFF2-40B4-BE49-F238E27FC236}">
                <a16:creationId xmlns:a16="http://schemas.microsoft.com/office/drawing/2014/main" id="{13D67421-A30D-44AC-B5C8-84CDB6DB722B}"/>
              </a:ext>
            </a:extLst>
          </p:cNvPr>
          <p:cNvSpPr txBox="1"/>
          <p:nvPr/>
        </p:nvSpPr>
        <p:spPr>
          <a:xfrm>
            <a:off x="10640343" y="1742799"/>
            <a:ext cx="1563610" cy="646331"/>
          </a:xfrm>
          <a:prstGeom prst="rect">
            <a:avLst/>
          </a:prstGeom>
          <a:noFill/>
        </p:spPr>
        <p:txBody>
          <a:bodyPr wrap="square" rtlCol="0">
            <a:spAutoFit/>
          </a:bodyPr>
          <a:lstStyle/>
          <a:p>
            <a:pPr defTabSz="914354"/>
            <a:r>
              <a:rPr lang="en-US" b="1" dirty="0">
                <a:solidFill>
                  <a:srgbClr val="FF0000"/>
                </a:solidFill>
                <a:cs typeface="Arial"/>
                <a:sym typeface="Arial"/>
              </a:rPr>
              <a:t>Consistency in association ?</a:t>
            </a:r>
            <a:endParaRPr lang="en-US" dirty="0">
              <a:solidFill>
                <a:srgbClr val="FF0000"/>
              </a:solidFill>
              <a:cs typeface="Arial"/>
              <a:sym typeface="Arial"/>
            </a:endParaRPr>
          </a:p>
        </p:txBody>
      </p:sp>
      <p:sp>
        <p:nvSpPr>
          <p:cNvPr id="8" name="TextBox 7">
            <a:extLst>
              <a:ext uri="{FF2B5EF4-FFF2-40B4-BE49-F238E27FC236}">
                <a16:creationId xmlns:a16="http://schemas.microsoft.com/office/drawing/2014/main" id="{87731B50-9872-489C-8F7D-55F6CFD9C6AA}"/>
              </a:ext>
            </a:extLst>
          </p:cNvPr>
          <p:cNvSpPr txBox="1"/>
          <p:nvPr/>
        </p:nvSpPr>
        <p:spPr>
          <a:xfrm>
            <a:off x="10933041" y="3540058"/>
            <a:ext cx="858179" cy="492443"/>
          </a:xfrm>
          <a:prstGeom prst="rect">
            <a:avLst/>
          </a:prstGeom>
          <a:solidFill>
            <a:schemeClr val="bg1"/>
          </a:solidFill>
        </p:spPr>
        <p:txBody>
          <a:bodyPr wrap="square" lIns="0" tIns="0" rIns="0" bIns="0" rtlCol="0">
            <a:spAutoFit/>
          </a:bodyPr>
          <a:lstStyle/>
          <a:p>
            <a:pPr algn="ctr"/>
            <a:r>
              <a:rPr lang="en-US" sz="1600" b="1" dirty="0"/>
              <a:t>Validation data</a:t>
            </a:r>
          </a:p>
        </p:txBody>
      </p:sp>
      <p:sp>
        <p:nvSpPr>
          <p:cNvPr id="2" name="Slide Number Placeholder 1">
            <a:extLst>
              <a:ext uri="{FF2B5EF4-FFF2-40B4-BE49-F238E27FC236}">
                <a16:creationId xmlns:a16="http://schemas.microsoft.com/office/drawing/2014/main" id="{7662930F-C345-4B09-BFAF-DE40B43D4DFA}"/>
              </a:ext>
            </a:extLst>
          </p:cNvPr>
          <p:cNvSpPr>
            <a:spLocks noGrp="1"/>
          </p:cNvSpPr>
          <p:nvPr>
            <p:ph type="sldNum" sz="quarter" idx="12"/>
          </p:nvPr>
        </p:nvSpPr>
        <p:spPr/>
        <p:txBody>
          <a:bodyPr/>
          <a:lstStyle/>
          <a:p>
            <a:fld id="{76658A31-00D4-4EFC-96AA-E8BB8AAE03A4}" type="slidenum">
              <a:rPr lang="en-US" smtClean="0"/>
              <a:t>21</a:t>
            </a:fld>
            <a:endParaRPr lang="en-US"/>
          </a:p>
        </p:txBody>
      </p:sp>
      <p:pic>
        <p:nvPicPr>
          <p:cNvPr id="116" name="Picture 115">
            <a:extLst>
              <a:ext uri="{FF2B5EF4-FFF2-40B4-BE49-F238E27FC236}">
                <a16:creationId xmlns:a16="http://schemas.microsoft.com/office/drawing/2014/main" id="{6098D7ED-6BBC-4E45-9FF0-FF0FEF088D1B}"/>
              </a:ext>
            </a:extLst>
          </p:cNvPr>
          <p:cNvPicPr>
            <a:picLocks noChangeAspect="1"/>
          </p:cNvPicPr>
          <p:nvPr/>
        </p:nvPicPr>
        <p:blipFill rotWithShape="1">
          <a:blip r:embed="rId10">
            <a:extLst>
              <a:ext uri="{28A0092B-C50C-407E-A947-70E740481C1C}">
                <a14:useLocalDpi xmlns:a14="http://schemas.microsoft.com/office/drawing/2010/main" val="0"/>
              </a:ext>
            </a:extLst>
          </a:blip>
          <a:srcRect l="9469" t="7470" r="13437" b="22150"/>
          <a:stretch/>
        </p:blipFill>
        <p:spPr>
          <a:xfrm>
            <a:off x="11307281" y="65083"/>
            <a:ext cx="823978" cy="1097280"/>
          </a:xfrm>
          <a:prstGeom prst="rect">
            <a:avLst/>
          </a:prstGeom>
          <a:ln w="22225">
            <a:solidFill>
              <a:schemeClr val="tx1"/>
            </a:solidFill>
          </a:ln>
        </p:spPr>
      </p:pic>
      <p:sp>
        <p:nvSpPr>
          <p:cNvPr id="117" name="TextBox 116">
            <a:extLst>
              <a:ext uri="{FF2B5EF4-FFF2-40B4-BE49-F238E27FC236}">
                <a16:creationId xmlns:a16="http://schemas.microsoft.com/office/drawing/2014/main" id="{EF356D00-2E60-4DFF-8C96-84EA710B213E}"/>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err="1">
                <a:solidFill>
                  <a:prstClr val="black"/>
                </a:solidFill>
                <a:cs typeface="Arial"/>
                <a:sym typeface="Arial"/>
              </a:rPr>
              <a:t>Safiye</a:t>
            </a:r>
            <a:endParaRPr lang="en-US" dirty="0">
              <a:solidFill>
                <a:prstClr val="black"/>
              </a:solidFill>
              <a:cs typeface="Arial"/>
              <a:sym typeface="Arial"/>
            </a:endParaRPr>
          </a:p>
        </p:txBody>
      </p:sp>
    </p:spTree>
    <p:extLst>
      <p:ext uri="{BB962C8B-B14F-4D97-AF65-F5344CB8AC3E}">
        <p14:creationId xmlns:p14="http://schemas.microsoft.com/office/powerpoint/2010/main" val="355001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20"/>
                                        </p:tgtEl>
                                        <p:attrNameLst>
                                          <p:attrName>style.visibility</p:attrName>
                                        </p:attrNameLst>
                                      </p:cBhvr>
                                      <p:to>
                                        <p:strVal val="visible"/>
                                      </p:to>
                                    </p:set>
                                    <p:animEffect transition="in" filter="fade">
                                      <p:cBhvr>
                                        <p:cTn id="10" dur="500"/>
                                        <p:tgtEl>
                                          <p:spTgt spid="120"/>
                                        </p:tgtEl>
                                      </p:cBhvr>
                                    </p:animEffect>
                                  </p:childTnLst>
                                </p:cTn>
                              </p:par>
                              <p:par>
                                <p:cTn id="11" presetID="10"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fade">
                                      <p:cBhvr>
                                        <p:cTn id="13" dur="500"/>
                                        <p:tgtEl>
                                          <p:spTgt spid="1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7"/>
                                        </p:tgtEl>
                                        <p:attrNameLst>
                                          <p:attrName>style.visibility</p:attrName>
                                        </p:attrNameLst>
                                      </p:cBhvr>
                                      <p:to>
                                        <p:strVal val="visible"/>
                                      </p:to>
                                    </p:set>
                                    <p:animEffect transition="in" filter="fade">
                                      <p:cBhvr>
                                        <p:cTn id="23" dur="500"/>
                                        <p:tgtEl>
                                          <p:spTgt spid="10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1"/>
                                        </p:tgtEl>
                                        <p:attrNameLst>
                                          <p:attrName>style.visibility</p:attrName>
                                        </p:attrNameLst>
                                      </p:cBhvr>
                                      <p:to>
                                        <p:strVal val="visible"/>
                                      </p:to>
                                    </p:set>
                                    <p:animEffect transition="in" filter="fade">
                                      <p:cBhvr>
                                        <p:cTn id="33" dur="500"/>
                                        <p:tgtEl>
                                          <p:spTgt spid="10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wipe(left)">
                                      <p:cBhvr>
                                        <p:cTn id="38" dur="500"/>
                                        <p:tgtEl>
                                          <p:spTgt spid="4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left)">
                                      <p:cBhvr>
                                        <p:cTn id="41" dur="500"/>
                                        <p:tgtEl>
                                          <p:spTgt spid="43"/>
                                        </p:tgtEl>
                                      </p:cBhvr>
                                    </p:animEffect>
                                  </p:childTnLst>
                                </p:cTn>
                              </p:par>
                              <p:par>
                                <p:cTn id="42" presetID="22" presetClass="entr" presetSubtype="8" fill="hold" nodeType="with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wipe(left)">
                                      <p:cBhvr>
                                        <p:cTn id="44" dur="500"/>
                                        <p:tgtEl>
                                          <p:spTgt spid="86"/>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par>
                                <p:cTn id="48" presetID="22" presetClass="entr" presetSubtype="8" fill="hold" nodeType="withEffect">
                                  <p:stCondLst>
                                    <p:cond delay="0"/>
                                  </p:stCondLst>
                                  <p:childTnLst>
                                    <p:set>
                                      <p:cBhvr>
                                        <p:cTn id="49" dur="1" fill="hold">
                                          <p:stCondLst>
                                            <p:cond delay="0"/>
                                          </p:stCondLst>
                                        </p:cTn>
                                        <p:tgtEl>
                                          <p:spTgt spid="96"/>
                                        </p:tgtEl>
                                        <p:attrNameLst>
                                          <p:attrName>style.visibility</p:attrName>
                                        </p:attrNameLst>
                                      </p:cBhvr>
                                      <p:to>
                                        <p:strVal val="visible"/>
                                      </p:to>
                                    </p:set>
                                    <p:animEffect transition="in" filter="wipe(left)">
                                      <p:cBhvr>
                                        <p:cTn id="50" dur="500"/>
                                        <p:tgtEl>
                                          <p:spTgt spid="9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par>
                                <p:cTn id="56" presetID="22" presetClass="entr" presetSubtype="8"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500"/>
                                        <p:tgtEl>
                                          <p:spTgt spid="41"/>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fade">
                                      <p:cBhvr>
                                        <p:cTn id="62" dur="500"/>
                                        <p:tgtEl>
                                          <p:spTgt spid="80"/>
                                        </p:tgtEl>
                                      </p:cBhvr>
                                    </p:animEffect>
                                  </p:childTnLst>
                                </p:cTn>
                              </p:par>
                              <p:par>
                                <p:cTn id="63" presetID="10"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fade">
                                      <p:cBhvr>
                                        <p:cTn id="74" dur="500"/>
                                        <p:tgtEl>
                                          <p:spTgt spid="6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fade">
                                      <p:cBhvr>
                                        <p:cTn id="79" dur="500"/>
                                        <p:tgtEl>
                                          <p:spTgt spid="7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fade">
                                      <p:cBhvr>
                                        <p:cTn id="82" dur="500"/>
                                        <p:tgtEl>
                                          <p:spTgt spid="77"/>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68"/>
                                        </p:tgtEl>
                                        <p:attrNameLst>
                                          <p:attrName>style.visibility</p:attrName>
                                        </p:attrNameLst>
                                      </p:cBhvr>
                                      <p:to>
                                        <p:strVal val="visible"/>
                                      </p:to>
                                    </p:set>
                                    <p:animEffect transition="in" filter="fade">
                                      <p:cBhvr>
                                        <p:cTn id="86" dur="500"/>
                                        <p:tgtEl>
                                          <p:spTgt spid="68"/>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92"/>
                                        </p:tgtEl>
                                        <p:attrNameLst>
                                          <p:attrName>style.visibility</p:attrName>
                                        </p:attrNameLst>
                                      </p:cBhvr>
                                      <p:to>
                                        <p:strVal val="visible"/>
                                      </p:to>
                                    </p:set>
                                    <p:animEffect transition="in" filter="fade">
                                      <p:cBhvr>
                                        <p:cTn id="91" dur="500"/>
                                        <p:tgtEl>
                                          <p:spTgt spid="92"/>
                                        </p:tgtEl>
                                      </p:cBhvr>
                                    </p:animEffec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fade">
                                      <p:cBhvr>
                                        <p:cTn id="95" dur="500"/>
                                        <p:tgtEl>
                                          <p:spTgt spid="8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87"/>
                                        </p:tgtEl>
                                        <p:attrNameLst>
                                          <p:attrName>style.visibility</p:attrName>
                                        </p:attrNameLst>
                                      </p:cBhvr>
                                      <p:to>
                                        <p:strVal val="visible"/>
                                      </p:to>
                                    </p:set>
                                    <p:animEffect transition="in" filter="fade">
                                      <p:cBhvr>
                                        <p:cTn id="100" dur="500"/>
                                        <p:tgtEl>
                                          <p:spTgt spid="8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8"/>
                                        </p:tgtEl>
                                        <p:attrNameLst>
                                          <p:attrName>style.visibility</p:attrName>
                                        </p:attrNameLst>
                                      </p:cBhvr>
                                      <p:to>
                                        <p:strVal val="visible"/>
                                      </p:to>
                                    </p:set>
                                    <p:animEffect transition="in" filter="fade">
                                      <p:cBhvr>
                                        <p:cTn id="103" dur="500"/>
                                        <p:tgtEl>
                                          <p:spTgt spid="7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114"/>
                                        </p:tgtEl>
                                        <p:attrNameLst>
                                          <p:attrName>style.visibility</p:attrName>
                                        </p:attrNameLst>
                                      </p:cBhvr>
                                      <p:to>
                                        <p:strVal val="visible"/>
                                      </p:to>
                                    </p:set>
                                    <p:animEffect transition="in" filter="fade">
                                      <p:cBhvr>
                                        <p:cTn id="108" dur="500"/>
                                        <p:tgtEl>
                                          <p:spTgt spid="114"/>
                                        </p:tgtEl>
                                      </p:cBhvr>
                                    </p:animEffect>
                                  </p:childTnLst>
                                </p:cTn>
                              </p:par>
                              <p:par>
                                <p:cTn id="109" presetID="10" presetClass="entr" presetSubtype="0" fill="hold" nodeType="withEffect">
                                  <p:stCondLst>
                                    <p:cond delay="0"/>
                                  </p:stCondLst>
                                  <p:childTnLst>
                                    <p:set>
                                      <p:cBhvr>
                                        <p:cTn id="110" dur="1" fill="hold">
                                          <p:stCondLst>
                                            <p:cond delay="0"/>
                                          </p:stCondLst>
                                        </p:cTn>
                                        <p:tgtEl>
                                          <p:spTgt spid="115"/>
                                        </p:tgtEl>
                                        <p:attrNameLst>
                                          <p:attrName>style.visibility</p:attrName>
                                        </p:attrNameLst>
                                      </p:cBhvr>
                                      <p:to>
                                        <p:strVal val="visible"/>
                                      </p:to>
                                    </p:set>
                                    <p:animEffect transition="in" filter="fade">
                                      <p:cBhvr>
                                        <p:cTn id="111" dur="500"/>
                                        <p:tgtEl>
                                          <p:spTgt spid="11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22"/>
                                        </p:tgtEl>
                                        <p:attrNameLst>
                                          <p:attrName>style.visibility</p:attrName>
                                        </p:attrNameLst>
                                      </p:cBhvr>
                                      <p:to>
                                        <p:strVal val="visible"/>
                                      </p:to>
                                    </p:set>
                                    <p:animEffect transition="in" filter="fade">
                                      <p:cBhvr>
                                        <p:cTn id="114" dur="500"/>
                                        <p:tgtEl>
                                          <p:spTgt spid="12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
                                        </p:tgtEl>
                                        <p:attrNameLst>
                                          <p:attrName>style.visibility</p:attrName>
                                        </p:attrNameLst>
                                      </p:cBhvr>
                                      <p:to>
                                        <p:strVal val="visible"/>
                                      </p:to>
                                    </p:set>
                                    <p:animEffect transition="in" filter="fade">
                                      <p:cBhvr>
                                        <p:cTn id="1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4" grpId="0" animBg="1"/>
      <p:bldP spid="47" grpId="0"/>
      <p:bldP spid="67" grpId="0" animBg="1"/>
      <p:bldP spid="76" grpId="0"/>
      <p:bldP spid="77" grpId="0"/>
      <p:bldP spid="78" grpId="0"/>
      <p:bldP spid="87" grpId="0" animBg="1"/>
      <p:bldP spid="7" grpId="0"/>
      <p:bldP spid="122" grpId="0"/>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AF08-B33C-4C77-9471-D4FB8ED047AB}"/>
              </a:ext>
            </a:extLst>
          </p:cNvPr>
          <p:cNvSpPr>
            <a:spLocks noGrp="1"/>
          </p:cNvSpPr>
          <p:nvPr>
            <p:ph type="title"/>
          </p:nvPr>
        </p:nvSpPr>
        <p:spPr/>
        <p:txBody>
          <a:bodyPr>
            <a:normAutofit fontScale="90000"/>
          </a:bodyPr>
          <a:lstStyle/>
          <a:p>
            <a:r>
              <a:rPr lang="en-US" dirty="0"/>
              <a:t>Only a small fraction of significant gene-drug associations are replicated in validation data</a:t>
            </a:r>
          </a:p>
        </p:txBody>
      </p:sp>
      <p:pic>
        <p:nvPicPr>
          <p:cNvPr id="4" name="Picture 3">
            <a:extLst>
              <a:ext uri="{FF2B5EF4-FFF2-40B4-BE49-F238E27FC236}">
                <a16:creationId xmlns:a16="http://schemas.microsoft.com/office/drawing/2014/main" id="{CCB4C676-975C-4336-A44B-A153BD89C1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4303" y="3114723"/>
            <a:ext cx="6526163" cy="3429000"/>
          </a:xfrm>
          <a:prstGeom prst="rect">
            <a:avLst/>
          </a:prstGeom>
        </p:spPr>
      </p:pic>
      <p:sp>
        <p:nvSpPr>
          <p:cNvPr id="5" name="Isosceles Triangle 4">
            <a:extLst>
              <a:ext uri="{FF2B5EF4-FFF2-40B4-BE49-F238E27FC236}">
                <a16:creationId xmlns:a16="http://schemas.microsoft.com/office/drawing/2014/main" id="{1D674731-61DE-404F-881F-C146E226A3CF}"/>
              </a:ext>
            </a:extLst>
          </p:cNvPr>
          <p:cNvSpPr/>
          <p:nvPr/>
        </p:nvSpPr>
        <p:spPr>
          <a:xfrm rot="5400000">
            <a:off x="6859503" y="2590800"/>
            <a:ext cx="152400" cy="5791200"/>
          </a:xfrm>
          <a:prstGeom prst="triangle">
            <a:avLst/>
          </a:prstGeom>
          <a:gradFill rotWithShape="1">
            <a:gsLst>
              <a:gs pos="0">
                <a:srgbClr val="F79646">
                  <a:lumMod val="75000"/>
                </a:srgbClr>
              </a:gs>
              <a:gs pos="80000">
                <a:srgbClr val="F79646">
                  <a:lumMod val="60000"/>
                  <a:lumOff val="40000"/>
                </a:srgbClr>
              </a:gs>
              <a:gs pos="100000">
                <a:srgbClr val="F79646">
                  <a:lumMod val="20000"/>
                  <a:lumOff val="80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6483B06A-0D26-4028-B961-290E929166DB}"/>
              </a:ext>
            </a:extLst>
          </p:cNvPr>
          <p:cNvSpPr txBox="1"/>
          <p:nvPr/>
        </p:nvSpPr>
        <p:spPr>
          <a:xfrm>
            <a:off x="3757199" y="5964891"/>
            <a:ext cx="5693104" cy="400110"/>
          </a:xfrm>
          <a:prstGeom prst="rect">
            <a:avLst/>
          </a:prstGeom>
          <a:solidFill>
            <a:sysClr val="window" lastClr="FFFFFF"/>
          </a:solidFill>
        </p:spPr>
        <p:txBody>
          <a:bodyPr wrap="square" lIns="0" tIns="0" rIns="0" bIns="182880"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1380" b="0" i="0" u="none" strike="noStrike" kern="0" cap="none" spc="0" normalizeH="0" baseline="0" noProof="0" dirty="0">
                <a:ln>
                  <a:noFill/>
                </a:ln>
                <a:solidFill>
                  <a:prstClr val="black"/>
                </a:solidFill>
                <a:effectLst/>
                <a:uLnTx/>
                <a:uFillTx/>
                <a:latin typeface="Consolas"/>
                <a:cs typeface="Consolas"/>
              </a:rPr>
              <a:t>   200  400  600  800 </a:t>
            </a:r>
            <a:r>
              <a:rPr kumimoji="0" lang="en-US" sz="900" b="0" i="0" u="none" strike="noStrike" kern="0" cap="none" spc="0" normalizeH="0" baseline="0" noProof="0" dirty="0">
                <a:ln>
                  <a:noFill/>
                </a:ln>
                <a:solidFill>
                  <a:prstClr val="black"/>
                </a:solidFill>
                <a:effectLst/>
                <a:uLnTx/>
                <a:uFillTx/>
                <a:latin typeface="Consolas"/>
                <a:cs typeface="Consolas"/>
              </a:rPr>
              <a:t> </a:t>
            </a:r>
            <a:r>
              <a:rPr kumimoji="0" lang="en-US" sz="1380" b="0" i="0" u="none" strike="noStrike" kern="0" cap="none" spc="0" normalizeH="0" baseline="0" noProof="0" dirty="0">
                <a:ln>
                  <a:noFill/>
                </a:ln>
                <a:solidFill>
                  <a:prstClr val="black"/>
                </a:solidFill>
                <a:effectLst/>
                <a:uLnTx/>
                <a:uFillTx/>
                <a:latin typeface="Consolas"/>
                <a:cs typeface="Consolas"/>
              </a:rPr>
              <a:t>1000 1200 1400 1600 1800 2000 2200  </a:t>
            </a:r>
          </a:p>
        </p:txBody>
      </p:sp>
      <p:sp>
        <p:nvSpPr>
          <p:cNvPr id="7" name="TextBox 6">
            <a:extLst>
              <a:ext uri="{FF2B5EF4-FFF2-40B4-BE49-F238E27FC236}">
                <a16:creationId xmlns:a16="http://schemas.microsoft.com/office/drawing/2014/main" id="{9C375C61-EF9F-4254-9D1C-E1DFE75CE609}"/>
              </a:ext>
            </a:extLst>
          </p:cNvPr>
          <p:cNvSpPr txBox="1"/>
          <p:nvPr/>
        </p:nvSpPr>
        <p:spPr>
          <a:xfrm>
            <a:off x="4449384" y="6248400"/>
            <a:ext cx="4419030" cy="369332"/>
          </a:xfrm>
          <a:prstGeom prst="rect">
            <a:avLst/>
          </a:prstGeom>
          <a:solidFill>
            <a:sysClr val="window" lastClr="FFFFFF"/>
          </a:solidFill>
        </p:spPr>
        <p:txBody>
          <a:bodyPr wrap="none" lIns="0" tIns="0" rIns="0" bIns="91440"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average # associations per drug to follow up on</a:t>
            </a:r>
          </a:p>
        </p:txBody>
      </p:sp>
      <p:sp>
        <p:nvSpPr>
          <p:cNvPr id="8" name="Text Box 20">
            <a:extLst>
              <a:ext uri="{FF2B5EF4-FFF2-40B4-BE49-F238E27FC236}">
                <a16:creationId xmlns:a16="http://schemas.microsoft.com/office/drawing/2014/main" id="{FC34C40C-A33B-4866-9FD3-DBF910CADCDF}"/>
              </a:ext>
            </a:extLst>
          </p:cNvPr>
          <p:cNvSpPr txBox="1">
            <a:spLocks noChangeArrowheads="1"/>
          </p:cNvSpPr>
          <p:nvPr/>
        </p:nvSpPr>
        <p:spPr bwMode="auto">
          <a:xfrm>
            <a:off x="1091297" y="1623510"/>
            <a:ext cx="1712820" cy="369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35" tIns="45718" rIns="91435" bIns="45718">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defTabSz="914354">
              <a:defRPr/>
            </a:pPr>
            <a:r>
              <a:rPr lang="en-US" altLang="ko-KR" sz="1800" b="1" dirty="0">
                <a:solidFill>
                  <a:srgbClr val="1F497D"/>
                </a:solidFill>
                <a:latin typeface="Calibri"/>
                <a:ea typeface="Tahoma" panose="020B0604030504040204" pitchFamily="34" charset="0"/>
                <a:cs typeface="Tahoma" panose="020B0604030504040204" pitchFamily="34" charset="0"/>
              </a:rPr>
              <a:t>Validation data</a:t>
            </a:r>
          </a:p>
        </p:txBody>
      </p:sp>
      <p:sp>
        <p:nvSpPr>
          <p:cNvPr id="9" name="Rounded Rectangle 53">
            <a:extLst>
              <a:ext uri="{FF2B5EF4-FFF2-40B4-BE49-F238E27FC236}">
                <a16:creationId xmlns:a16="http://schemas.microsoft.com/office/drawing/2014/main" id="{F2FD906C-2E84-4700-9DE2-DB4E2428EAC3}"/>
              </a:ext>
            </a:extLst>
          </p:cNvPr>
          <p:cNvSpPr/>
          <p:nvPr/>
        </p:nvSpPr>
        <p:spPr>
          <a:xfrm flipH="1">
            <a:off x="915903" y="1988126"/>
            <a:ext cx="1953234" cy="4192699"/>
          </a:xfrm>
          <a:prstGeom prst="roundRect">
            <a:avLst>
              <a:gd name="adj" fmla="val 0"/>
            </a:avLst>
          </a:prstGeom>
          <a:noFill/>
          <a:ln w="25400" cap="flat" cmpd="sng" algn="ctr">
            <a:solidFill>
              <a:srgbClr val="4F81BD">
                <a:lumMod val="60000"/>
                <a:lumOff val="40000"/>
              </a:srgbClr>
            </a:solidFill>
            <a:prstDash val="sysDash"/>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Oval 26">
            <a:extLst>
              <a:ext uri="{FF2B5EF4-FFF2-40B4-BE49-F238E27FC236}">
                <a16:creationId xmlns:a16="http://schemas.microsoft.com/office/drawing/2014/main" id="{8F2F1D85-7E07-4301-9A9E-E5BD49058D3A}"/>
              </a:ext>
            </a:extLst>
          </p:cNvPr>
          <p:cNvSpPr>
            <a:spLocks noChangeArrowheads="1"/>
          </p:cNvSpPr>
          <p:nvPr/>
        </p:nvSpPr>
        <p:spPr bwMode="auto">
          <a:xfrm>
            <a:off x="2370646" y="4257381"/>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1" name="Oval 26">
            <a:extLst>
              <a:ext uri="{FF2B5EF4-FFF2-40B4-BE49-F238E27FC236}">
                <a16:creationId xmlns:a16="http://schemas.microsoft.com/office/drawing/2014/main" id="{2CFDA26C-505D-45CF-AAAB-B5F88F175B62}"/>
              </a:ext>
            </a:extLst>
          </p:cNvPr>
          <p:cNvSpPr>
            <a:spLocks noChangeArrowheads="1"/>
          </p:cNvSpPr>
          <p:nvPr/>
        </p:nvSpPr>
        <p:spPr bwMode="auto">
          <a:xfrm>
            <a:off x="2284398" y="3218763"/>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2" name="Oval 26">
            <a:extLst>
              <a:ext uri="{FF2B5EF4-FFF2-40B4-BE49-F238E27FC236}">
                <a16:creationId xmlns:a16="http://schemas.microsoft.com/office/drawing/2014/main" id="{1199BD10-8F98-42E7-B3A4-0E89142E0371}"/>
              </a:ext>
            </a:extLst>
          </p:cNvPr>
          <p:cNvSpPr>
            <a:spLocks noChangeArrowheads="1"/>
          </p:cNvSpPr>
          <p:nvPr/>
        </p:nvSpPr>
        <p:spPr bwMode="auto">
          <a:xfrm>
            <a:off x="1010884" y="3358206"/>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3" name="Oval 26">
            <a:extLst>
              <a:ext uri="{FF2B5EF4-FFF2-40B4-BE49-F238E27FC236}">
                <a16:creationId xmlns:a16="http://schemas.microsoft.com/office/drawing/2014/main" id="{3D90F023-7ED1-4D69-8245-4248306677EF}"/>
              </a:ext>
            </a:extLst>
          </p:cNvPr>
          <p:cNvSpPr>
            <a:spLocks noChangeArrowheads="1"/>
          </p:cNvSpPr>
          <p:nvPr/>
        </p:nvSpPr>
        <p:spPr bwMode="auto">
          <a:xfrm>
            <a:off x="1654420" y="2986896"/>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4" name="Oval 26">
            <a:extLst>
              <a:ext uri="{FF2B5EF4-FFF2-40B4-BE49-F238E27FC236}">
                <a16:creationId xmlns:a16="http://schemas.microsoft.com/office/drawing/2014/main" id="{B5E9E7D5-E37B-43A0-A225-9810DA1FD791}"/>
              </a:ext>
            </a:extLst>
          </p:cNvPr>
          <p:cNvSpPr>
            <a:spLocks noChangeArrowheads="1"/>
          </p:cNvSpPr>
          <p:nvPr/>
        </p:nvSpPr>
        <p:spPr bwMode="auto">
          <a:xfrm>
            <a:off x="2240171" y="2694296"/>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6" name="Oval 26">
            <a:extLst>
              <a:ext uri="{FF2B5EF4-FFF2-40B4-BE49-F238E27FC236}">
                <a16:creationId xmlns:a16="http://schemas.microsoft.com/office/drawing/2014/main" id="{374FFD80-DFA5-4D36-98AB-9C9AE7E9DF3D}"/>
              </a:ext>
            </a:extLst>
          </p:cNvPr>
          <p:cNvSpPr>
            <a:spLocks noChangeArrowheads="1"/>
          </p:cNvSpPr>
          <p:nvPr/>
        </p:nvSpPr>
        <p:spPr bwMode="auto">
          <a:xfrm>
            <a:off x="1780608" y="2106346"/>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7" name="Oval 26">
            <a:extLst>
              <a:ext uri="{FF2B5EF4-FFF2-40B4-BE49-F238E27FC236}">
                <a16:creationId xmlns:a16="http://schemas.microsoft.com/office/drawing/2014/main" id="{0DE45781-4D7F-4C47-836F-E2DC78E595A1}"/>
              </a:ext>
            </a:extLst>
          </p:cNvPr>
          <p:cNvSpPr>
            <a:spLocks noChangeArrowheads="1"/>
          </p:cNvSpPr>
          <p:nvPr/>
        </p:nvSpPr>
        <p:spPr bwMode="auto">
          <a:xfrm>
            <a:off x="1218244" y="2544497"/>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8" name="Oval 60">
            <a:extLst>
              <a:ext uri="{FF2B5EF4-FFF2-40B4-BE49-F238E27FC236}">
                <a16:creationId xmlns:a16="http://schemas.microsoft.com/office/drawing/2014/main" id="{91D488F3-DA95-49F0-8EBA-7E1697A17A97}"/>
              </a:ext>
            </a:extLst>
          </p:cNvPr>
          <p:cNvSpPr>
            <a:spLocks noChangeArrowheads="1"/>
          </p:cNvSpPr>
          <p:nvPr/>
        </p:nvSpPr>
        <p:spPr bwMode="auto">
          <a:xfrm flipH="1">
            <a:off x="1130228" y="5723918"/>
            <a:ext cx="437678" cy="346234"/>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Y</a:t>
            </a:r>
            <a:r>
              <a:rPr kumimoji="0" lang="en-US" altLang="ko-KR" sz="1600" b="0" i="0" u="none" strike="noStrike" kern="0" cap="none" spc="0" normalizeH="0" baseline="-25000" noProof="0" dirty="0">
                <a:ln>
                  <a:noFill/>
                </a:ln>
                <a:solidFill>
                  <a:srgbClr val="000066"/>
                </a:solidFill>
                <a:effectLst/>
                <a:uLnTx/>
                <a:uFillTx/>
                <a:latin typeface="Tahoma" pitchFamily="34" charset="0"/>
                <a:ea typeface="굴림" pitchFamily="50" charset="-127"/>
              </a:rPr>
              <a:t>3</a:t>
            </a:r>
            <a:endParaRPr kumimoji="0" lang="en-US" altLang="ko-KR" sz="1600" b="0" i="0" u="none" strike="noStrike" kern="0" cap="none" spc="0" normalizeH="0" baseline="0" noProof="0" dirty="0">
              <a:ln>
                <a:noFill/>
              </a:ln>
              <a:solidFill>
                <a:srgbClr val="000066"/>
              </a:solidFill>
              <a:effectLst/>
              <a:uLnTx/>
              <a:uFillTx/>
              <a:latin typeface="Calibri"/>
              <a:ea typeface="굴림" pitchFamily="50" charset="-127"/>
            </a:endParaRPr>
          </a:p>
        </p:txBody>
      </p:sp>
      <p:sp>
        <p:nvSpPr>
          <p:cNvPr id="19" name="Oval 60">
            <a:extLst>
              <a:ext uri="{FF2B5EF4-FFF2-40B4-BE49-F238E27FC236}">
                <a16:creationId xmlns:a16="http://schemas.microsoft.com/office/drawing/2014/main" id="{135B08B4-17DF-48F4-A8F9-DEE69FF44DE4}"/>
              </a:ext>
            </a:extLst>
          </p:cNvPr>
          <p:cNvSpPr>
            <a:spLocks noChangeArrowheads="1"/>
          </p:cNvSpPr>
          <p:nvPr/>
        </p:nvSpPr>
        <p:spPr bwMode="auto">
          <a:xfrm flipH="1">
            <a:off x="2186283" y="5183460"/>
            <a:ext cx="457200" cy="346234"/>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Y</a:t>
            </a:r>
            <a:r>
              <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rPr>
              <a:t>1</a:t>
            </a:r>
          </a:p>
        </p:txBody>
      </p:sp>
      <p:sp>
        <p:nvSpPr>
          <p:cNvPr id="20" name="Oval 60">
            <a:extLst>
              <a:ext uri="{FF2B5EF4-FFF2-40B4-BE49-F238E27FC236}">
                <a16:creationId xmlns:a16="http://schemas.microsoft.com/office/drawing/2014/main" id="{2EC52D7A-3829-4A21-9CF9-3D1467093000}"/>
              </a:ext>
            </a:extLst>
          </p:cNvPr>
          <p:cNvSpPr>
            <a:spLocks noChangeArrowheads="1"/>
          </p:cNvSpPr>
          <p:nvPr/>
        </p:nvSpPr>
        <p:spPr bwMode="auto">
          <a:xfrm flipH="1">
            <a:off x="1682650" y="5495318"/>
            <a:ext cx="457200" cy="346234"/>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Y</a:t>
            </a:r>
            <a:r>
              <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rPr>
              <a:t>2</a:t>
            </a:r>
          </a:p>
        </p:txBody>
      </p:sp>
      <p:sp>
        <p:nvSpPr>
          <p:cNvPr id="21" name="Oval 26">
            <a:extLst>
              <a:ext uri="{FF2B5EF4-FFF2-40B4-BE49-F238E27FC236}">
                <a16:creationId xmlns:a16="http://schemas.microsoft.com/office/drawing/2014/main" id="{0A5944E3-5E2C-4152-B8A1-E5C2DBD54F7D}"/>
              </a:ext>
            </a:extLst>
          </p:cNvPr>
          <p:cNvSpPr>
            <a:spLocks noChangeArrowheads="1"/>
          </p:cNvSpPr>
          <p:nvPr/>
        </p:nvSpPr>
        <p:spPr bwMode="auto">
          <a:xfrm>
            <a:off x="1667511" y="4657118"/>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grpSp>
        <p:nvGrpSpPr>
          <p:cNvPr id="22" name="Group 21">
            <a:extLst>
              <a:ext uri="{FF2B5EF4-FFF2-40B4-BE49-F238E27FC236}">
                <a16:creationId xmlns:a16="http://schemas.microsoft.com/office/drawing/2014/main" id="{28900554-E4E6-4AD3-8E3D-451A34BD6C8C}"/>
              </a:ext>
            </a:extLst>
          </p:cNvPr>
          <p:cNvGrpSpPr/>
          <p:nvPr/>
        </p:nvGrpSpPr>
        <p:grpSpPr>
          <a:xfrm>
            <a:off x="1182601" y="3326270"/>
            <a:ext cx="1359762" cy="2386717"/>
            <a:chOff x="3037780" y="3972649"/>
            <a:chExt cx="1359762" cy="2386717"/>
          </a:xfrm>
        </p:grpSpPr>
        <p:cxnSp>
          <p:nvCxnSpPr>
            <p:cNvPr id="23" name="Straight Connector 22">
              <a:extLst>
                <a:ext uri="{FF2B5EF4-FFF2-40B4-BE49-F238E27FC236}">
                  <a16:creationId xmlns:a16="http://schemas.microsoft.com/office/drawing/2014/main" id="{FCB7B2B1-0BAF-45C5-9A18-24943133B04F}"/>
                </a:ext>
              </a:extLst>
            </p:cNvPr>
            <p:cNvCxnSpPr/>
            <p:nvPr/>
          </p:nvCxnSpPr>
          <p:spPr>
            <a:xfrm flipH="1">
              <a:off x="3171617" y="3972649"/>
              <a:ext cx="509699" cy="2386717"/>
            </a:xfrm>
            <a:prstGeom prst="line">
              <a:avLst/>
            </a:prstGeom>
            <a:noFill/>
            <a:ln w="22225" cap="flat" cmpd="sng" algn="ctr">
              <a:solidFill>
                <a:srgbClr val="C00000"/>
              </a:solidFill>
              <a:prstDash val="sysDot"/>
            </a:ln>
            <a:effectLst/>
          </p:spPr>
        </p:cxnSp>
        <p:cxnSp>
          <p:nvCxnSpPr>
            <p:cNvPr id="24" name="Straight Connector 23">
              <a:extLst>
                <a:ext uri="{FF2B5EF4-FFF2-40B4-BE49-F238E27FC236}">
                  <a16:creationId xmlns:a16="http://schemas.microsoft.com/office/drawing/2014/main" id="{56967502-D564-4C8E-A478-9FD9EF719753}"/>
                </a:ext>
              </a:extLst>
            </p:cNvPr>
            <p:cNvCxnSpPr/>
            <p:nvPr/>
          </p:nvCxnSpPr>
          <p:spPr>
            <a:xfrm>
              <a:off x="3706951" y="4867676"/>
              <a:ext cx="530482" cy="951232"/>
            </a:xfrm>
            <a:prstGeom prst="line">
              <a:avLst/>
            </a:prstGeom>
            <a:noFill/>
            <a:ln w="28575" cap="flat" cmpd="sng" algn="ctr">
              <a:solidFill>
                <a:srgbClr val="A50021"/>
              </a:solidFill>
              <a:prstDash val="solid"/>
            </a:ln>
            <a:effectLst/>
          </p:spPr>
        </p:cxnSp>
        <p:cxnSp>
          <p:nvCxnSpPr>
            <p:cNvPr id="25" name="Straight Connector 24">
              <a:extLst>
                <a:ext uri="{FF2B5EF4-FFF2-40B4-BE49-F238E27FC236}">
                  <a16:creationId xmlns:a16="http://schemas.microsoft.com/office/drawing/2014/main" id="{B336DFB1-86D1-4A34-A4DE-A5E4226B96AE}"/>
                </a:ext>
              </a:extLst>
            </p:cNvPr>
            <p:cNvCxnSpPr/>
            <p:nvPr/>
          </p:nvCxnSpPr>
          <p:spPr>
            <a:xfrm>
              <a:off x="3037780" y="4343959"/>
              <a:ext cx="133837" cy="2015407"/>
            </a:xfrm>
            <a:prstGeom prst="line">
              <a:avLst/>
            </a:prstGeom>
            <a:noFill/>
            <a:ln w="28575" cap="flat" cmpd="sng" algn="ctr">
              <a:solidFill>
                <a:srgbClr val="A50021"/>
              </a:solidFill>
              <a:prstDash val="solid"/>
            </a:ln>
            <a:effectLst/>
          </p:spPr>
        </p:cxnSp>
        <p:cxnSp>
          <p:nvCxnSpPr>
            <p:cNvPr id="26" name="Straight Connector 25">
              <a:extLst>
                <a:ext uri="{FF2B5EF4-FFF2-40B4-BE49-F238E27FC236}">
                  <a16:creationId xmlns:a16="http://schemas.microsoft.com/office/drawing/2014/main" id="{01D2E4BE-C88E-42CD-980F-386055F4FAB7}"/>
                </a:ext>
              </a:extLst>
            </p:cNvPr>
            <p:cNvCxnSpPr/>
            <p:nvPr/>
          </p:nvCxnSpPr>
          <p:spPr>
            <a:xfrm flipH="1">
              <a:off x="4237434" y="5243134"/>
              <a:ext cx="160108" cy="575774"/>
            </a:xfrm>
            <a:prstGeom prst="line">
              <a:avLst/>
            </a:prstGeom>
            <a:noFill/>
            <a:ln w="22225" cap="flat" cmpd="sng" algn="ctr">
              <a:solidFill>
                <a:srgbClr val="C00000"/>
              </a:solidFill>
              <a:prstDash val="sysDot"/>
            </a:ln>
            <a:effectLst/>
          </p:spPr>
        </p:cxnSp>
        <p:cxnSp>
          <p:nvCxnSpPr>
            <p:cNvPr id="27" name="Straight Connector 26">
              <a:extLst>
                <a:ext uri="{FF2B5EF4-FFF2-40B4-BE49-F238E27FC236}">
                  <a16:creationId xmlns:a16="http://schemas.microsoft.com/office/drawing/2014/main" id="{62B20D77-FD11-4B88-A7E2-CF9E1FF88584}"/>
                </a:ext>
              </a:extLst>
            </p:cNvPr>
            <p:cNvCxnSpPr/>
            <p:nvPr/>
          </p:nvCxnSpPr>
          <p:spPr>
            <a:xfrm>
              <a:off x="3693572" y="5638800"/>
              <a:ext cx="40228" cy="491966"/>
            </a:xfrm>
            <a:prstGeom prst="line">
              <a:avLst/>
            </a:prstGeom>
            <a:noFill/>
            <a:ln w="22225" cap="flat" cmpd="sng" algn="ctr">
              <a:solidFill>
                <a:srgbClr val="C00000"/>
              </a:solidFill>
              <a:prstDash val="sysDot"/>
            </a:ln>
            <a:effectLst/>
          </p:spPr>
        </p:cxnSp>
      </p:grpSp>
      <p:sp>
        <p:nvSpPr>
          <p:cNvPr id="28" name="TextBox 27">
            <a:extLst>
              <a:ext uri="{FF2B5EF4-FFF2-40B4-BE49-F238E27FC236}">
                <a16:creationId xmlns:a16="http://schemas.microsoft.com/office/drawing/2014/main" id="{6457AF30-C364-496B-BD7C-ABB499888562}"/>
              </a:ext>
            </a:extLst>
          </p:cNvPr>
          <p:cNvSpPr txBox="1"/>
          <p:nvPr/>
        </p:nvSpPr>
        <p:spPr>
          <a:xfrm rot="-5400000">
            <a:off x="2509041" y="4427710"/>
            <a:ext cx="1694375" cy="276999"/>
          </a:xfrm>
          <a:prstGeom prst="rect">
            <a:avLst/>
          </a:prstGeom>
          <a:solidFill>
            <a:sysClr val="window" lastClr="FFFFFF"/>
          </a:solidFill>
        </p:spPr>
        <p:txBody>
          <a:bodyPr wrap="none" lIns="0" tIns="0" rIns="182880" bIns="0"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consistency rate</a:t>
            </a:r>
          </a:p>
        </p:txBody>
      </p:sp>
      <p:sp>
        <p:nvSpPr>
          <p:cNvPr id="29" name="Rectangular Callout 8">
            <a:extLst>
              <a:ext uri="{FF2B5EF4-FFF2-40B4-BE49-F238E27FC236}">
                <a16:creationId xmlns:a16="http://schemas.microsoft.com/office/drawing/2014/main" id="{8CF7729D-B832-4469-B6C2-24EE7773B09A}"/>
              </a:ext>
            </a:extLst>
          </p:cNvPr>
          <p:cNvSpPr/>
          <p:nvPr/>
        </p:nvSpPr>
        <p:spPr>
          <a:xfrm>
            <a:off x="3263179" y="1909995"/>
            <a:ext cx="6491923" cy="833298"/>
          </a:xfrm>
          <a:prstGeom prst="wedgeRectCallout">
            <a:avLst>
              <a:gd name="adj1" fmla="val -38907"/>
              <a:gd name="adj2" fmla="val 126829"/>
            </a:avLst>
          </a:prstGeom>
          <a:noFill/>
          <a:ln w="25400" cap="flat" cmpd="sng" algn="ctr">
            <a:solidFill>
              <a:srgbClr val="1F497D"/>
            </a:solidFill>
            <a:prstDash val="solid"/>
          </a:ln>
          <a:effectLst>
            <a:outerShdw blurRad="40000" dist="23000" dir="5400000" rotWithShape="0">
              <a:srgbClr val="000000">
                <a:alpha val="35000"/>
              </a:srgbClr>
            </a:outerShdw>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cxnSp>
        <p:nvCxnSpPr>
          <p:cNvPr id="30" name="Straight Connector 29">
            <a:extLst>
              <a:ext uri="{FF2B5EF4-FFF2-40B4-BE49-F238E27FC236}">
                <a16:creationId xmlns:a16="http://schemas.microsoft.com/office/drawing/2014/main" id="{10CF73B4-1F37-419C-9474-C62422303F18}"/>
              </a:ext>
            </a:extLst>
          </p:cNvPr>
          <p:cNvCxnSpPr/>
          <p:nvPr/>
        </p:nvCxnSpPr>
        <p:spPr>
          <a:xfrm>
            <a:off x="5411702" y="2310180"/>
            <a:ext cx="4191000" cy="1112"/>
          </a:xfrm>
          <a:prstGeom prst="line">
            <a:avLst/>
          </a:prstGeom>
          <a:noFill/>
          <a:ln w="12700" cap="flat" cmpd="sng" algn="ctr">
            <a:solidFill>
              <a:sysClr val="windowText" lastClr="000000"/>
            </a:solidFill>
            <a:prstDash val="solid"/>
          </a:ln>
          <a:effectLst>
            <a:outerShdw blurRad="40000" dist="20000" dir="5400000" rotWithShape="0">
              <a:srgbClr val="000000">
                <a:alpha val="38000"/>
              </a:srgbClr>
            </a:outerShdw>
          </a:effectLst>
        </p:spPr>
      </p:cxnSp>
      <p:grpSp>
        <p:nvGrpSpPr>
          <p:cNvPr id="31" name="Group 30">
            <a:extLst>
              <a:ext uri="{FF2B5EF4-FFF2-40B4-BE49-F238E27FC236}">
                <a16:creationId xmlns:a16="http://schemas.microsoft.com/office/drawing/2014/main" id="{08823B08-29C3-4ABD-8973-C22DB5F795F7}"/>
              </a:ext>
            </a:extLst>
          </p:cNvPr>
          <p:cNvGrpSpPr/>
          <p:nvPr/>
        </p:nvGrpSpPr>
        <p:grpSpPr>
          <a:xfrm>
            <a:off x="3263179" y="1988127"/>
            <a:ext cx="6644324" cy="654048"/>
            <a:chOff x="1718280" y="2098095"/>
            <a:chExt cx="5998807" cy="654048"/>
          </a:xfrm>
        </p:grpSpPr>
        <p:sp>
          <p:nvSpPr>
            <p:cNvPr id="32" name="TextBox 31">
              <a:extLst>
                <a:ext uri="{FF2B5EF4-FFF2-40B4-BE49-F238E27FC236}">
                  <a16:creationId xmlns:a16="http://schemas.microsoft.com/office/drawing/2014/main" id="{469FC5FD-CB95-4181-8946-C3D3AB1563B1}"/>
                </a:ext>
              </a:extLst>
            </p:cNvPr>
            <p:cNvSpPr txBox="1"/>
            <p:nvPr/>
          </p:nvSpPr>
          <p:spPr>
            <a:xfrm>
              <a:off x="1718280" y="2167368"/>
              <a:ext cx="1802194" cy="584775"/>
            </a:xfrm>
            <a:prstGeom prst="rect">
              <a:avLst/>
            </a:prstGeom>
            <a:noFill/>
          </p:spPr>
          <p:txBody>
            <a:bodyPr wrap="non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rPr>
                <a:t>Consistency rate</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rPr>
                <a:t>(True Discovery Rate)</a:t>
              </a:r>
            </a:p>
          </p:txBody>
        </p:sp>
        <p:sp>
          <p:nvSpPr>
            <p:cNvPr id="33" name="TextBox 32">
              <a:extLst>
                <a:ext uri="{FF2B5EF4-FFF2-40B4-BE49-F238E27FC236}">
                  <a16:creationId xmlns:a16="http://schemas.microsoft.com/office/drawing/2014/main" id="{905B1348-7A32-4152-B042-A0EFD84EC648}"/>
                </a:ext>
              </a:extLst>
            </p:cNvPr>
            <p:cNvSpPr txBox="1"/>
            <p:nvPr/>
          </p:nvSpPr>
          <p:spPr>
            <a:xfrm>
              <a:off x="3348762" y="2098095"/>
              <a:ext cx="4368325" cy="646331"/>
            </a:xfrm>
            <a:prstGeom prst="rect">
              <a:avLst/>
            </a:prstGeom>
            <a:noFill/>
          </p:spPr>
          <p:txBody>
            <a:bodyPr wrap="squar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Number of replicated associations</a:t>
              </a:r>
              <a:r>
                <a:rPr kumimoji="0" lang="en-US" sz="1800" b="0" i="0" u="none" strike="noStrike" kern="0" cap="none" spc="0" normalizeH="0" baseline="0" noProof="0" dirty="0">
                  <a:ln>
                    <a:noFill/>
                  </a:ln>
                  <a:solidFill>
                    <a:prstClr val="black"/>
                  </a:solidFill>
                  <a:effectLst/>
                  <a:uLnTx/>
                  <a:uFillTx/>
                </a:rPr>
                <a:t> (    )</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rPr>
                <a:t>Number of significant associations</a:t>
              </a:r>
              <a:r>
                <a:rPr kumimoji="0" lang="en-US" sz="1800" b="0" i="0" u="none" strike="noStrike" kern="0" cap="none" spc="0" normalizeH="0" baseline="0" noProof="0" dirty="0">
                  <a:ln>
                    <a:noFill/>
                  </a:ln>
                  <a:solidFill>
                    <a:prstClr val="black"/>
                  </a:solidFill>
                  <a:effectLst/>
                  <a:uLnTx/>
                  <a:uFillTx/>
                </a:rPr>
                <a:t> (     or     )</a:t>
              </a:r>
            </a:p>
          </p:txBody>
        </p:sp>
      </p:grpSp>
      <p:cxnSp>
        <p:nvCxnSpPr>
          <p:cNvPr id="34" name="Straight Connector 33">
            <a:extLst>
              <a:ext uri="{FF2B5EF4-FFF2-40B4-BE49-F238E27FC236}">
                <a16:creationId xmlns:a16="http://schemas.microsoft.com/office/drawing/2014/main" id="{B1D495FA-00FD-4966-9962-436FADE7E781}"/>
              </a:ext>
            </a:extLst>
          </p:cNvPr>
          <p:cNvCxnSpPr/>
          <p:nvPr/>
        </p:nvCxnSpPr>
        <p:spPr>
          <a:xfrm>
            <a:off x="9011848" y="2161244"/>
            <a:ext cx="201168" cy="0"/>
          </a:xfrm>
          <a:prstGeom prst="line">
            <a:avLst/>
          </a:prstGeom>
          <a:noFill/>
          <a:ln w="28575" cap="flat" cmpd="sng" algn="ctr">
            <a:solidFill>
              <a:srgbClr val="A50021"/>
            </a:solidFill>
            <a:prstDash val="solid"/>
          </a:ln>
          <a:effectLst/>
        </p:spPr>
      </p:cxnSp>
      <p:cxnSp>
        <p:nvCxnSpPr>
          <p:cNvPr id="35" name="Straight Connector 34">
            <a:extLst>
              <a:ext uri="{FF2B5EF4-FFF2-40B4-BE49-F238E27FC236}">
                <a16:creationId xmlns:a16="http://schemas.microsoft.com/office/drawing/2014/main" id="{86EE03E9-B989-4FFB-892C-B8940E15FC4D}"/>
              </a:ext>
            </a:extLst>
          </p:cNvPr>
          <p:cNvCxnSpPr/>
          <p:nvPr/>
        </p:nvCxnSpPr>
        <p:spPr>
          <a:xfrm>
            <a:off x="8781381" y="2438400"/>
            <a:ext cx="197457" cy="0"/>
          </a:xfrm>
          <a:prstGeom prst="line">
            <a:avLst/>
          </a:prstGeom>
          <a:noFill/>
          <a:ln w="28575" cap="flat" cmpd="sng" algn="ctr">
            <a:solidFill>
              <a:srgbClr val="A50021"/>
            </a:solidFill>
            <a:prstDash val="solid"/>
          </a:ln>
          <a:effectLst/>
        </p:spPr>
      </p:cxnSp>
      <p:cxnSp>
        <p:nvCxnSpPr>
          <p:cNvPr id="36" name="Straight Connector 35">
            <a:extLst>
              <a:ext uri="{FF2B5EF4-FFF2-40B4-BE49-F238E27FC236}">
                <a16:creationId xmlns:a16="http://schemas.microsoft.com/office/drawing/2014/main" id="{A830D402-CC81-4768-AFEB-8A9BB32E960C}"/>
              </a:ext>
            </a:extLst>
          </p:cNvPr>
          <p:cNvCxnSpPr/>
          <p:nvPr/>
        </p:nvCxnSpPr>
        <p:spPr>
          <a:xfrm>
            <a:off x="9264832" y="2446762"/>
            <a:ext cx="201168" cy="0"/>
          </a:xfrm>
          <a:prstGeom prst="line">
            <a:avLst/>
          </a:prstGeom>
          <a:noFill/>
          <a:ln w="22225" cap="flat" cmpd="sng" algn="ctr">
            <a:solidFill>
              <a:srgbClr val="C00000"/>
            </a:solidFill>
            <a:prstDash val="sysDot"/>
          </a:ln>
          <a:effectLst/>
        </p:spPr>
      </p:cxnSp>
      <p:cxnSp>
        <p:nvCxnSpPr>
          <p:cNvPr id="37" name="Straight Connector 36">
            <a:extLst>
              <a:ext uri="{FF2B5EF4-FFF2-40B4-BE49-F238E27FC236}">
                <a16:creationId xmlns:a16="http://schemas.microsoft.com/office/drawing/2014/main" id="{8EE4FDC6-E90E-4431-AF71-0A907D35DDD7}"/>
              </a:ext>
            </a:extLst>
          </p:cNvPr>
          <p:cNvCxnSpPr/>
          <p:nvPr/>
        </p:nvCxnSpPr>
        <p:spPr>
          <a:xfrm>
            <a:off x="9221703" y="4682544"/>
            <a:ext cx="0" cy="1273721"/>
          </a:xfrm>
          <a:prstGeom prst="line">
            <a:avLst/>
          </a:prstGeom>
          <a:noFill/>
          <a:ln w="15875" cap="flat" cmpd="sng" algn="ctr">
            <a:solidFill>
              <a:srgbClr val="FF00FF"/>
            </a:solidFill>
            <a:prstDash val="sysDash"/>
            <a:tailEnd type="arrow"/>
          </a:ln>
          <a:effectLst/>
        </p:spPr>
      </p:cxnSp>
      <p:sp>
        <p:nvSpPr>
          <p:cNvPr id="38" name="TextBox 37">
            <a:extLst>
              <a:ext uri="{FF2B5EF4-FFF2-40B4-BE49-F238E27FC236}">
                <a16:creationId xmlns:a16="http://schemas.microsoft.com/office/drawing/2014/main" id="{782D64A7-BF4A-45B5-87EC-905F689D4BED}"/>
              </a:ext>
            </a:extLst>
          </p:cNvPr>
          <p:cNvSpPr txBox="1"/>
          <p:nvPr/>
        </p:nvSpPr>
        <p:spPr>
          <a:xfrm>
            <a:off x="9434395" y="4020112"/>
            <a:ext cx="2358898" cy="1077218"/>
          </a:xfrm>
          <a:prstGeom prst="rect">
            <a:avLst/>
          </a:prstGeom>
          <a:noFill/>
        </p:spPr>
        <p:txBody>
          <a:bodyPr wrap="squar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00FF"/>
                </a:solidFill>
                <a:effectLst/>
                <a:uLnTx/>
                <a:uFillTx/>
              </a:rPr>
              <a:t>A conventional statistical method suggests to consider the gene-drug associations up to here.</a:t>
            </a:r>
          </a:p>
        </p:txBody>
      </p:sp>
      <p:sp>
        <p:nvSpPr>
          <p:cNvPr id="39" name="Oval 26">
            <a:extLst>
              <a:ext uri="{FF2B5EF4-FFF2-40B4-BE49-F238E27FC236}">
                <a16:creationId xmlns:a16="http://schemas.microsoft.com/office/drawing/2014/main" id="{565571FB-4991-4BCC-8AD6-B72406AD4A65}"/>
              </a:ext>
            </a:extLst>
          </p:cNvPr>
          <p:cNvSpPr>
            <a:spLocks noChangeArrowheads="1"/>
          </p:cNvSpPr>
          <p:nvPr/>
        </p:nvSpPr>
        <p:spPr bwMode="auto">
          <a:xfrm>
            <a:off x="1680055" y="3881923"/>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40" name="TextBox 39">
            <a:extLst>
              <a:ext uri="{FF2B5EF4-FFF2-40B4-BE49-F238E27FC236}">
                <a16:creationId xmlns:a16="http://schemas.microsoft.com/office/drawing/2014/main" id="{85169F77-1FAA-479C-9D0E-FF107599A361}"/>
              </a:ext>
            </a:extLst>
          </p:cNvPr>
          <p:cNvSpPr txBox="1"/>
          <p:nvPr/>
        </p:nvSpPr>
        <p:spPr>
          <a:xfrm>
            <a:off x="3963903" y="5029200"/>
            <a:ext cx="5816529" cy="261610"/>
          </a:xfrm>
          <a:prstGeom prst="rect">
            <a:avLst/>
          </a:prstGeom>
          <a:solidFill>
            <a:sysClr val="window" lastClr="FFFFFF"/>
          </a:solidFill>
        </p:spPr>
        <p:txBody>
          <a:bodyPr wrap="none" tIns="0" bIns="0"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dirty="0">
                <a:ln>
                  <a:noFill/>
                </a:ln>
                <a:solidFill>
                  <a:prstClr val="black"/>
                </a:solidFill>
                <a:effectLst/>
                <a:uLnTx/>
                <a:uFillTx/>
              </a:rPr>
              <a:t>ordered list of gene-drug pairs based on degrees of associations</a:t>
            </a:r>
          </a:p>
        </p:txBody>
      </p:sp>
      <p:sp>
        <p:nvSpPr>
          <p:cNvPr id="41" name="TextBox 40">
            <a:extLst>
              <a:ext uri="{FF2B5EF4-FFF2-40B4-BE49-F238E27FC236}">
                <a16:creationId xmlns:a16="http://schemas.microsoft.com/office/drawing/2014/main" id="{D4312869-E0F7-418E-A89A-6573886F2209}"/>
              </a:ext>
            </a:extLst>
          </p:cNvPr>
          <p:cNvSpPr txBox="1"/>
          <p:nvPr/>
        </p:nvSpPr>
        <p:spPr>
          <a:xfrm>
            <a:off x="4878303" y="6180826"/>
            <a:ext cx="0" cy="369332"/>
          </a:xfrm>
          <a:prstGeom prst="rect">
            <a:avLst/>
          </a:prstGeom>
          <a:solidFill>
            <a:sysClr val="window" lastClr="FFFFFF"/>
          </a:solidFill>
        </p:spPr>
        <p:txBody>
          <a:bodyPr wrap="none" lIns="0" tIns="0" rIns="0" bIns="91440"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2" name="TextBox 41">
            <a:extLst>
              <a:ext uri="{FF2B5EF4-FFF2-40B4-BE49-F238E27FC236}">
                <a16:creationId xmlns:a16="http://schemas.microsoft.com/office/drawing/2014/main" id="{2458D417-A09B-484C-AF1F-22E8E88DB490}"/>
              </a:ext>
            </a:extLst>
          </p:cNvPr>
          <p:cNvSpPr txBox="1"/>
          <p:nvPr/>
        </p:nvSpPr>
        <p:spPr>
          <a:xfrm>
            <a:off x="5122659" y="2149417"/>
            <a:ext cx="287258" cy="338554"/>
          </a:xfrm>
          <a:prstGeom prst="rect">
            <a:avLst/>
          </a:prstGeom>
          <a:noFill/>
        </p:spPr>
        <p:txBody>
          <a:bodyPr wrap="non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rPr>
              <a:t>=</a:t>
            </a:r>
          </a:p>
        </p:txBody>
      </p:sp>
      <p:sp>
        <p:nvSpPr>
          <p:cNvPr id="43" name="Rectangle 42">
            <a:extLst>
              <a:ext uri="{FF2B5EF4-FFF2-40B4-BE49-F238E27FC236}">
                <a16:creationId xmlns:a16="http://schemas.microsoft.com/office/drawing/2014/main" id="{75422935-A675-4BD7-B02C-4A27BC4CC89F}"/>
              </a:ext>
            </a:extLst>
          </p:cNvPr>
          <p:cNvSpPr/>
          <p:nvPr/>
        </p:nvSpPr>
        <p:spPr>
          <a:xfrm>
            <a:off x="3880776" y="4876800"/>
            <a:ext cx="5486400" cy="84826"/>
          </a:xfrm>
          <a:prstGeom prst="rect">
            <a:avLst/>
          </a:prstGeom>
          <a:solidFill>
            <a:sysClr val="window" lastClr="FFFFFF"/>
          </a:solidFill>
          <a:ln w="25400" cap="flat" cmpd="sng" algn="ctr">
            <a:no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44" name="Group 43">
            <a:extLst>
              <a:ext uri="{FF2B5EF4-FFF2-40B4-BE49-F238E27FC236}">
                <a16:creationId xmlns:a16="http://schemas.microsoft.com/office/drawing/2014/main" id="{57C6C905-7768-415D-A161-2D106F8EE458}"/>
              </a:ext>
            </a:extLst>
          </p:cNvPr>
          <p:cNvGrpSpPr/>
          <p:nvPr/>
        </p:nvGrpSpPr>
        <p:grpSpPr>
          <a:xfrm>
            <a:off x="3887703" y="2862681"/>
            <a:ext cx="7744812" cy="1450272"/>
            <a:chOff x="3151787" y="2862681"/>
            <a:chExt cx="7744812" cy="1346157"/>
          </a:xfrm>
        </p:grpSpPr>
        <p:sp>
          <p:nvSpPr>
            <p:cNvPr id="45" name="Arc 44">
              <a:extLst>
                <a:ext uri="{FF2B5EF4-FFF2-40B4-BE49-F238E27FC236}">
                  <a16:creationId xmlns:a16="http://schemas.microsoft.com/office/drawing/2014/main" id="{B8936132-B752-4643-936C-FF1608C93857}"/>
                </a:ext>
              </a:extLst>
            </p:cNvPr>
            <p:cNvSpPr/>
            <p:nvPr/>
          </p:nvSpPr>
          <p:spPr>
            <a:xfrm flipH="1" flipV="1">
              <a:off x="3151787" y="2862681"/>
              <a:ext cx="7744812" cy="1346157"/>
            </a:xfrm>
            <a:prstGeom prst="arc">
              <a:avLst/>
            </a:prstGeom>
            <a:noFill/>
            <a:ln w="15875" cap="flat" cmpd="sng" algn="ctr">
              <a:solidFill>
                <a:srgbClr val="FF00FF"/>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46" name="Straight Connector 45">
              <a:extLst>
                <a:ext uri="{FF2B5EF4-FFF2-40B4-BE49-F238E27FC236}">
                  <a16:creationId xmlns:a16="http://schemas.microsoft.com/office/drawing/2014/main" id="{B3C5DD5A-EDBE-4052-ADB1-B65C964C477D}"/>
                </a:ext>
              </a:extLst>
            </p:cNvPr>
            <p:cNvCxnSpPr>
              <a:cxnSpLocks/>
              <a:stCxn id="45" idx="0"/>
            </p:cNvCxnSpPr>
            <p:nvPr/>
          </p:nvCxnSpPr>
          <p:spPr>
            <a:xfrm>
              <a:off x="7024193" y="4208838"/>
              <a:ext cx="1501520" cy="0"/>
            </a:xfrm>
            <a:prstGeom prst="line">
              <a:avLst/>
            </a:prstGeom>
            <a:noFill/>
            <a:ln w="15875" cap="flat" cmpd="sng" algn="ctr">
              <a:solidFill>
                <a:srgbClr val="FF00FF"/>
              </a:solidFill>
              <a:prstDash val="solid"/>
            </a:ln>
            <a:effectLst/>
          </p:spPr>
        </p:cxnSp>
      </p:grpSp>
      <p:sp>
        <p:nvSpPr>
          <p:cNvPr id="47" name="Rectangular Callout 4">
            <a:extLst>
              <a:ext uri="{FF2B5EF4-FFF2-40B4-BE49-F238E27FC236}">
                <a16:creationId xmlns:a16="http://schemas.microsoft.com/office/drawing/2014/main" id="{8DFBBD9B-2224-41AC-86A6-08875FEFB04C}"/>
              </a:ext>
            </a:extLst>
          </p:cNvPr>
          <p:cNvSpPr/>
          <p:nvPr/>
        </p:nvSpPr>
        <p:spPr>
          <a:xfrm>
            <a:off x="7900340" y="2942463"/>
            <a:ext cx="2528120" cy="886341"/>
          </a:xfrm>
          <a:prstGeom prst="wedgeRectCallout">
            <a:avLst>
              <a:gd name="adj1" fmla="val -37490"/>
              <a:gd name="adj2" fmla="val 103492"/>
            </a:avLst>
          </a:prstGeom>
          <a:noFill/>
          <a:ln w="25400" cap="flat" cmpd="sng" algn="ctr">
            <a:solidFill>
              <a:srgbClr val="A50021"/>
            </a:solidFill>
            <a:prstDash val="solid"/>
          </a:ln>
          <a:effectLst>
            <a:outerShdw blurRad="40000" dist="23000" dir="5400000" rotWithShape="0">
              <a:srgbClr val="000000">
                <a:alpha val="35000"/>
              </a:srgbClr>
            </a:outerShdw>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mn-cs"/>
              </a:rPr>
              <a:t>Only ~18% are replicated in an independent validation set</a:t>
            </a:r>
          </a:p>
        </p:txBody>
      </p:sp>
      <p:sp>
        <p:nvSpPr>
          <p:cNvPr id="55" name="TextBox 54">
            <a:extLst>
              <a:ext uri="{FF2B5EF4-FFF2-40B4-BE49-F238E27FC236}">
                <a16:creationId xmlns:a16="http://schemas.microsoft.com/office/drawing/2014/main" id="{3FFB471D-CEE1-4BF3-A432-4EFCAF35FB36}"/>
              </a:ext>
            </a:extLst>
          </p:cNvPr>
          <p:cNvSpPr txBox="1"/>
          <p:nvPr/>
        </p:nvSpPr>
        <p:spPr>
          <a:xfrm>
            <a:off x="21257" y="6251958"/>
            <a:ext cx="2349389" cy="584775"/>
          </a:xfrm>
          <a:prstGeom prst="rect">
            <a:avLst/>
          </a:prstGeom>
          <a:noFill/>
          <a:ln w="22225">
            <a:solidFill>
              <a:sysClr val="windowText" lastClr="000000"/>
            </a:solidFill>
          </a:ln>
        </p:spPr>
        <p:txBody>
          <a:bodyPr wrap="square" rtlCol="0">
            <a:spAutoFit/>
          </a:bodyPr>
          <a:lstStyle/>
          <a:p>
            <a:pPr defTabSz="914354">
              <a:defRPr/>
            </a:pPr>
            <a:r>
              <a:rPr kumimoji="0" lang="en-US" sz="1600" b="0" i="0" u="none" strike="noStrike" kern="0" cap="none" spc="0" normalizeH="0" baseline="0" noProof="0" dirty="0">
                <a:ln>
                  <a:noFill/>
                </a:ln>
                <a:solidFill>
                  <a:prstClr val="black"/>
                </a:solidFill>
                <a:effectLst/>
                <a:uLnTx/>
                <a:uFillTx/>
                <a:cs typeface="Arial"/>
                <a:sym typeface="Arial"/>
              </a:rPr>
              <a:t>Lee*, </a:t>
            </a:r>
            <a:r>
              <a:rPr kumimoji="0" lang="en-US" sz="1600" b="0" i="0" u="none" strike="noStrike" kern="0" cap="none" spc="0" normalizeH="0" baseline="0" noProof="0" dirty="0" err="1">
                <a:ln>
                  <a:noFill/>
                </a:ln>
                <a:solidFill>
                  <a:prstClr val="black"/>
                </a:solidFill>
                <a:effectLst/>
                <a:uLnTx/>
                <a:uFillTx/>
                <a:cs typeface="Arial"/>
                <a:sym typeface="Arial"/>
              </a:rPr>
              <a:t>Celik</a:t>
            </a:r>
            <a:r>
              <a:rPr kumimoji="0" lang="en-US" sz="1600" b="0" i="0" u="none" strike="noStrike" kern="0" cap="none" spc="0" normalizeH="0" baseline="0" noProof="0" dirty="0">
                <a:ln>
                  <a:noFill/>
                </a:ln>
                <a:solidFill>
                  <a:prstClr val="black"/>
                </a:solidFill>
                <a:effectLst/>
                <a:uLnTx/>
                <a:uFillTx/>
                <a:cs typeface="Arial"/>
                <a:sym typeface="Arial"/>
              </a:rPr>
              <a:t>*, et al. </a:t>
            </a:r>
            <a:r>
              <a:rPr lang="en-US" sz="1600" kern="0" dirty="0">
                <a:solidFill>
                  <a:prstClr val="black"/>
                </a:solidFill>
                <a:cs typeface="Arial"/>
                <a:sym typeface="Arial"/>
              </a:rPr>
              <a:t>(2018)</a:t>
            </a:r>
            <a:endParaRPr kumimoji="0" lang="en-US" sz="1600" b="0" i="0" u="none" strike="noStrike" kern="0" cap="none" spc="0" normalizeH="0" baseline="0" noProof="0" dirty="0">
              <a:ln>
                <a:noFill/>
              </a:ln>
              <a:solidFill>
                <a:prstClr val="black"/>
              </a:solidFill>
              <a:effectLst/>
              <a:uLnTx/>
              <a:uFillTx/>
              <a:cs typeface="Arial"/>
              <a:sym typeface="Arial"/>
            </a:endParaRPr>
          </a:p>
          <a:p>
            <a:pPr marL="0" marR="0" lvl="0" indent="0" defTabSz="914354"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cs typeface="Arial"/>
                <a:sym typeface="Arial"/>
              </a:rPr>
              <a:t>Nature Communications</a:t>
            </a:r>
          </a:p>
        </p:txBody>
      </p:sp>
      <p:sp>
        <p:nvSpPr>
          <p:cNvPr id="3" name="Slide Number Placeholder 2">
            <a:extLst>
              <a:ext uri="{FF2B5EF4-FFF2-40B4-BE49-F238E27FC236}">
                <a16:creationId xmlns:a16="http://schemas.microsoft.com/office/drawing/2014/main" id="{AADA69B4-73D0-4A2A-87EF-1DFAC4135A47}"/>
              </a:ext>
            </a:extLst>
          </p:cNvPr>
          <p:cNvSpPr>
            <a:spLocks noGrp="1"/>
          </p:cNvSpPr>
          <p:nvPr>
            <p:ph type="sldNum" sz="quarter" idx="12"/>
          </p:nvPr>
        </p:nvSpPr>
        <p:spPr/>
        <p:txBody>
          <a:bodyPr/>
          <a:lstStyle/>
          <a:p>
            <a:fld id="{76658A31-00D4-4EFC-96AA-E8BB8AAE03A4}" type="slidenum">
              <a:rPr lang="en-US" smtClean="0"/>
              <a:t>22</a:t>
            </a:fld>
            <a:endParaRPr lang="en-US"/>
          </a:p>
        </p:txBody>
      </p:sp>
      <p:pic>
        <p:nvPicPr>
          <p:cNvPr id="54" name="Picture 53">
            <a:extLst>
              <a:ext uri="{FF2B5EF4-FFF2-40B4-BE49-F238E27FC236}">
                <a16:creationId xmlns:a16="http://schemas.microsoft.com/office/drawing/2014/main" id="{F0CFBCF1-4EC4-448C-87CA-BE4EB8E45F56}"/>
              </a:ext>
            </a:extLst>
          </p:cNvPr>
          <p:cNvPicPr>
            <a:picLocks noChangeAspect="1"/>
          </p:cNvPicPr>
          <p:nvPr/>
        </p:nvPicPr>
        <p:blipFill rotWithShape="1">
          <a:blip r:embed="rId4">
            <a:extLst>
              <a:ext uri="{28A0092B-C50C-407E-A947-70E740481C1C}">
                <a14:useLocalDpi xmlns:a14="http://schemas.microsoft.com/office/drawing/2010/main" val="0"/>
              </a:ext>
            </a:extLst>
          </a:blip>
          <a:srcRect l="9469" t="7470" r="13437" b="22150"/>
          <a:stretch/>
        </p:blipFill>
        <p:spPr>
          <a:xfrm>
            <a:off x="11307281" y="65083"/>
            <a:ext cx="823978" cy="1097280"/>
          </a:xfrm>
          <a:prstGeom prst="rect">
            <a:avLst/>
          </a:prstGeom>
          <a:ln w="22225">
            <a:solidFill>
              <a:schemeClr val="tx1"/>
            </a:solidFill>
          </a:ln>
        </p:spPr>
      </p:pic>
      <p:sp>
        <p:nvSpPr>
          <p:cNvPr id="56" name="TextBox 55">
            <a:extLst>
              <a:ext uri="{FF2B5EF4-FFF2-40B4-BE49-F238E27FC236}">
                <a16:creationId xmlns:a16="http://schemas.microsoft.com/office/drawing/2014/main" id="{EAEF55EE-DC3B-4651-B62A-057E03847FFC}"/>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err="1">
                <a:solidFill>
                  <a:prstClr val="black"/>
                </a:solidFill>
                <a:cs typeface="Arial"/>
                <a:sym typeface="Arial"/>
              </a:rPr>
              <a:t>Safiye</a:t>
            </a:r>
            <a:endParaRPr lang="en-US" dirty="0">
              <a:solidFill>
                <a:prstClr val="black"/>
              </a:solidFill>
              <a:cs typeface="Arial"/>
              <a:sym typeface="Arial"/>
            </a:endParaRPr>
          </a:p>
        </p:txBody>
      </p:sp>
    </p:spTree>
    <p:extLst>
      <p:ext uri="{BB962C8B-B14F-4D97-AF65-F5344CB8AC3E}">
        <p14:creationId xmlns:p14="http://schemas.microsoft.com/office/powerpoint/2010/main" val="46708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8" grpId="0" animBg="1"/>
      <p:bldP spid="29" grpId="0" animBg="1"/>
      <p:bldP spid="38" grpId="0"/>
      <p:bldP spid="40" grpId="0" animBg="1"/>
      <p:bldP spid="4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E8C9E-1E69-4AD7-A957-3CDE7D54554C}"/>
              </a:ext>
            </a:extLst>
          </p:cNvPr>
          <p:cNvSpPr>
            <a:spLocks noGrp="1"/>
          </p:cNvSpPr>
          <p:nvPr>
            <p:ph type="title"/>
          </p:nvPr>
        </p:nvSpPr>
        <p:spPr>
          <a:xfrm>
            <a:off x="385312" y="198154"/>
            <a:ext cx="10547731" cy="1325563"/>
          </a:xfrm>
        </p:spPr>
        <p:txBody>
          <a:bodyPr>
            <a:normAutofit fontScale="90000"/>
          </a:bodyPr>
          <a:lstStyle/>
          <a:p>
            <a:r>
              <a:rPr lang="en-US" dirty="0"/>
              <a:t>Supervised learning approach has serious drawbacks</a:t>
            </a:r>
          </a:p>
        </p:txBody>
      </p:sp>
      <p:cxnSp>
        <p:nvCxnSpPr>
          <p:cNvPr id="4" name="Straight Connector 3">
            <a:extLst>
              <a:ext uri="{FF2B5EF4-FFF2-40B4-BE49-F238E27FC236}">
                <a16:creationId xmlns:a16="http://schemas.microsoft.com/office/drawing/2014/main" id="{CB223204-BD5E-450D-8449-619297C053AC}"/>
              </a:ext>
            </a:extLst>
          </p:cNvPr>
          <p:cNvCxnSpPr>
            <a:stCxn id="9" idx="4"/>
            <a:endCxn id="49" idx="4"/>
          </p:cNvCxnSpPr>
          <p:nvPr/>
        </p:nvCxnSpPr>
        <p:spPr>
          <a:xfrm flipH="1">
            <a:off x="3171617" y="3908234"/>
            <a:ext cx="310866" cy="2644966"/>
          </a:xfrm>
          <a:prstGeom prst="line">
            <a:avLst/>
          </a:prstGeom>
          <a:noFill/>
          <a:ln w="15875" cap="flat" cmpd="sng" algn="ctr">
            <a:solidFill>
              <a:srgbClr val="A50021"/>
            </a:solidFill>
            <a:prstDash val="solid"/>
          </a:ln>
          <a:effectLst/>
        </p:spPr>
      </p:cxnSp>
      <p:sp>
        <p:nvSpPr>
          <p:cNvPr id="5" name="Content Placeholder 134">
            <a:extLst>
              <a:ext uri="{FF2B5EF4-FFF2-40B4-BE49-F238E27FC236}">
                <a16:creationId xmlns:a16="http://schemas.microsoft.com/office/drawing/2014/main" id="{4A50B62B-F97A-4BD8-BC5E-C1473B6198BD}"/>
              </a:ext>
            </a:extLst>
          </p:cNvPr>
          <p:cNvSpPr txBox="1">
            <a:spLocks/>
          </p:cNvSpPr>
          <p:nvPr/>
        </p:nvSpPr>
        <p:spPr>
          <a:xfrm>
            <a:off x="5289063" y="1732248"/>
            <a:ext cx="6893629" cy="5125752"/>
          </a:xfrm>
          <a:prstGeom prst="rect">
            <a:avLst/>
          </a:prstGeom>
        </p:spPr>
        <p:txBody>
          <a:bodyPr vert="horz" lIns="91435" tIns="45718" rIns="91435" bIns="45718" rtlCol="0">
            <a:normAutofit fontScale="85000" lnSpcReduction="10000"/>
          </a:bodyPr>
          <a:lstStyle>
            <a:lvl1pPr marL="342883" indent="-342883" algn="l" defTabSz="914354" rtl="0" eaLnBrk="1" latinLnBrk="0" hangingPunct="1">
              <a:spcBef>
                <a:spcPct val="20000"/>
              </a:spcBef>
              <a:buClr>
                <a:srgbClr val="0000CC"/>
              </a:buClr>
              <a:buFont typeface="Wingdings" pitchFamily="2" charset="2"/>
              <a:buChar char="§"/>
              <a:defRPr sz="3200" kern="1200">
                <a:solidFill>
                  <a:schemeClr val="tx1"/>
                </a:solidFill>
                <a:latin typeface="Calibri"/>
                <a:ea typeface="Tahoma" pitchFamily="34" charset="0"/>
                <a:cs typeface="Calibri"/>
              </a:defRPr>
            </a:lvl1pPr>
            <a:lvl2pPr marL="742913" indent="-285736" algn="l" defTabSz="914354" rtl="0" eaLnBrk="1" latinLnBrk="0" hangingPunct="1">
              <a:spcBef>
                <a:spcPct val="20000"/>
              </a:spcBef>
              <a:buClr>
                <a:srgbClr val="FF0000"/>
              </a:buClr>
              <a:buFont typeface="Wingdings" pitchFamily="2" charset="2"/>
              <a:buChar char="§"/>
              <a:defRPr sz="2800" kern="1200">
                <a:solidFill>
                  <a:schemeClr val="tx1"/>
                </a:solidFill>
                <a:latin typeface="Calibri"/>
                <a:ea typeface="Tahoma" pitchFamily="34" charset="0"/>
                <a:cs typeface="Calibri"/>
              </a:defRPr>
            </a:lvl2pPr>
            <a:lvl3pPr marL="1142943" indent="-228589" algn="l" defTabSz="914354" rtl="0" eaLnBrk="1" latinLnBrk="0" hangingPunct="1">
              <a:spcBef>
                <a:spcPct val="20000"/>
              </a:spcBef>
              <a:buClr>
                <a:srgbClr val="008000"/>
              </a:buClr>
              <a:buFont typeface="Wingdings" pitchFamily="2" charset="2"/>
              <a:buChar char="§"/>
              <a:defRPr sz="2400" kern="1200">
                <a:solidFill>
                  <a:schemeClr val="tx1"/>
                </a:solidFill>
                <a:latin typeface="Calibri"/>
                <a:ea typeface="Tahoma" pitchFamily="34" charset="0"/>
                <a:cs typeface="Calibri"/>
              </a:defRPr>
            </a:lvl3pPr>
            <a:lvl4pPr marL="1600120" indent="-228589" algn="l" defTabSz="914354" rtl="0" eaLnBrk="1" latinLnBrk="0" hangingPunct="1">
              <a:spcBef>
                <a:spcPct val="20000"/>
              </a:spcBef>
              <a:buClr>
                <a:srgbClr val="00B0F0"/>
              </a:buClr>
              <a:buFont typeface="Wingdings" pitchFamily="2" charset="2"/>
              <a:buChar char="§"/>
              <a:defRPr sz="2000" kern="1200">
                <a:solidFill>
                  <a:schemeClr val="tx1"/>
                </a:solidFill>
                <a:latin typeface="Calibri"/>
                <a:ea typeface="Tahoma" pitchFamily="34" charset="0"/>
                <a:cs typeface="Calibri"/>
              </a:defRPr>
            </a:lvl4pPr>
            <a:lvl5pPr marL="2057297" indent="-228589" algn="l" defTabSz="914354" rtl="0" eaLnBrk="1" latinLnBrk="0" hangingPunct="1">
              <a:spcBef>
                <a:spcPct val="20000"/>
              </a:spcBef>
              <a:buClr>
                <a:srgbClr val="7030A0"/>
              </a:buClr>
              <a:buFont typeface="Wingdings" pitchFamily="2" charset="2"/>
              <a:buChar char="§"/>
              <a:defRPr sz="2000" kern="1200">
                <a:solidFill>
                  <a:schemeClr val="tx1"/>
                </a:solidFill>
                <a:latin typeface="Calibri"/>
                <a:ea typeface="Tahoma" pitchFamily="34" charset="0"/>
                <a:cs typeface="Calibri"/>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83" marR="0" lvl="0" indent="-342883" algn="l" defTabSz="914354" rtl="0" eaLnBrk="1" fontAlgn="auto" latinLnBrk="0" hangingPunct="1">
              <a:lnSpc>
                <a:spcPct val="120000"/>
              </a:lnSpc>
              <a:spcBef>
                <a:spcPct val="20000"/>
              </a:spcBef>
              <a:spcAft>
                <a:spcPts val="0"/>
              </a:spcAft>
              <a:buClr>
                <a:srgbClr val="0000CC"/>
              </a:buClr>
              <a:buSzTx/>
              <a:buFont typeface="Wingdings" pitchFamily="2" charset="2"/>
              <a:buChar char="§"/>
              <a:tabLst/>
              <a:defRPr/>
            </a:pPr>
            <a:r>
              <a:rPr kumimoji="0" lang="en-US" sz="3200" b="1" i="0" u="none" strike="noStrike" kern="1200" cap="none" spc="0" normalizeH="0" baseline="0" noProof="0" dirty="0">
                <a:ln>
                  <a:noFill/>
                </a:ln>
                <a:solidFill>
                  <a:srgbClr val="A50021"/>
                </a:solidFill>
                <a:effectLst/>
                <a:uLnTx/>
                <a:uFillTx/>
                <a:latin typeface="Calibri"/>
                <a:ea typeface="Tahoma" pitchFamily="34" charset="0"/>
                <a:cs typeface="Calibri"/>
              </a:rPr>
              <a:t>High-dimensionality</a:t>
            </a:r>
          </a:p>
          <a:p>
            <a:pPr marL="517525" marR="0" lvl="1" indent="-284163" algn="l" defTabSz="914354" rtl="0" eaLnBrk="1" fontAlgn="auto" latinLnBrk="0" hangingPunct="1">
              <a:lnSpc>
                <a:spcPct val="120000"/>
              </a:lnSpc>
              <a:spcBef>
                <a:spcPct val="20000"/>
              </a:spcBef>
              <a:spcAft>
                <a:spcPts val="0"/>
              </a:spcAft>
              <a:buClr>
                <a:srgbClr val="FF0000"/>
              </a:buClr>
              <a:buSzTx/>
              <a:buFont typeface="Wingdings" pitchFamily="2" charset="2"/>
              <a:buChar char="§"/>
              <a:tabLst/>
              <a:defRPr/>
            </a:pPr>
            <a:r>
              <a:rPr kumimoji="0" lang="en-US" sz="2800" b="0" i="0" u="none" strike="noStrike" kern="1200" cap="none" spc="0" normalizeH="0" baseline="0" noProof="0" dirty="0">
                <a:ln>
                  <a:noFill/>
                </a:ln>
                <a:solidFill>
                  <a:sysClr val="windowText" lastClr="000000"/>
                </a:solidFill>
                <a:effectLst/>
                <a:uLnTx/>
                <a:uFillTx/>
                <a:latin typeface="Calibri"/>
                <a:ea typeface="Tahoma" pitchFamily="34" charset="0"/>
                <a:cs typeface="Calibri"/>
              </a:rPr>
              <a:t># of (genes x drugs) </a:t>
            </a:r>
            <a:r>
              <a:rPr kumimoji="0" lang="en-US" sz="2800" b="0" i="0" u="none" strike="noStrike" kern="1200" cap="none" spc="0" normalizeH="0" baseline="0" noProof="0" dirty="0">
                <a:ln>
                  <a:noFill/>
                </a:ln>
                <a:solidFill>
                  <a:sysClr val="windowText" lastClr="000000"/>
                </a:solidFill>
                <a:effectLst/>
                <a:uLnTx/>
                <a:uFillTx/>
                <a:latin typeface="Cambria Math"/>
                <a:ea typeface="Cambria Math"/>
                <a:cs typeface="Calibri"/>
              </a:rPr>
              <a:t>≫</a:t>
            </a:r>
            <a:r>
              <a:rPr kumimoji="0" lang="en-US" sz="2800" b="0" i="0" u="none" strike="noStrike" kern="1200" cap="none" spc="0" normalizeH="0" baseline="0" noProof="0" dirty="0">
                <a:ln>
                  <a:noFill/>
                </a:ln>
                <a:solidFill>
                  <a:sysClr val="windowText" lastClr="000000"/>
                </a:solidFill>
                <a:effectLst/>
                <a:uLnTx/>
                <a:uFillTx/>
                <a:latin typeface="Calibri"/>
                <a:ea typeface="Tahoma" pitchFamily="34" charset="0"/>
                <a:cs typeface="Calibri"/>
              </a:rPr>
              <a:t> # of patients</a:t>
            </a:r>
          </a:p>
          <a:p>
            <a:pPr marL="517525" marR="0" lvl="1" indent="-284163" algn="l" defTabSz="914354" rtl="0" eaLnBrk="1" fontAlgn="auto" latinLnBrk="0" hangingPunct="1">
              <a:lnSpc>
                <a:spcPct val="120000"/>
              </a:lnSpc>
              <a:spcBef>
                <a:spcPct val="20000"/>
              </a:spcBef>
              <a:spcAft>
                <a:spcPts val="0"/>
              </a:spcAft>
              <a:buClr>
                <a:srgbClr val="FF0000"/>
              </a:buClr>
              <a:buSzTx/>
              <a:buFont typeface="Wingdings" pitchFamily="2" charset="2"/>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a:ea typeface="Tahoma" pitchFamily="34" charset="0"/>
              <a:cs typeface="Calibri"/>
            </a:endParaRPr>
          </a:p>
          <a:p>
            <a:pPr marL="342883" marR="0" lvl="0" indent="-342883" algn="l" defTabSz="914354" rtl="0" eaLnBrk="1" fontAlgn="auto" latinLnBrk="0" hangingPunct="1">
              <a:lnSpc>
                <a:spcPct val="120000"/>
              </a:lnSpc>
              <a:spcBef>
                <a:spcPct val="20000"/>
              </a:spcBef>
              <a:spcAft>
                <a:spcPts val="0"/>
              </a:spcAft>
              <a:buClr>
                <a:srgbClr val="0000CC"/>
              </a:buClr>
              <a:buSzTx/>
              <a:buFont typeface="Wingdings" pitchFamily="2" charset="2"/>
              <a:buChar char="§"/>
              <a:tabLst/>
              <a:defRPr/>
            </a:pPr>
            <a:r>
              <a:rPr kumimoji="0" lang="en-US" sz="3200" b="1" i="0" u="none" strike="noStrike" kern="1200" cap="none" spc="0" normalizeH="0" baseline="0" noProof="0" dirty="0">
                <a:ln>
                  <a:noFill/>
                </a:ln>
                <a:solidFill>
                  <a:srgbClr val="8064A2">
                    <a:lumMod val="75000"/>
                  </a:srgbClr>
                </a:solidFill>
                <a:effectLst/>
                <a:uLnTx/>
                <a:uFillTx/>
                <a:latin typeface="Calibri"/>
                <a:ea typeface="Tahoma" pitchFamily="34" charset="0"/>
                <a:cs typeface="Calibri"/>
              </a:rPr>
              <a:t>Confusion caused by </a:t>
            </a:r>
          </a:p>
          <a:p>
            <a:pPr marL="517525" marR="0" lvl="1" indent="-284163" algn="l" defTabSz="914354" rtl="0" eaLnBrk="1" fontAlgn="auto" latinLnBrk="0" hangingPunct="1">
              <a:lnSpc>
                <a:spcPct val="120000"/>
              </a:lnSpc>
              <a:spcBef>
                <a:spcPct val="20000"/>
              </a:spcBef>
              <a:spcAft>
                <a:spcPts val="0"/>
              </a:spcAft>
              <a:buClr>
                <a:srgbClr val="FF0000"/>
              </a:buClr>
              <a:buSzTx/>
              <a:buFont typeface="Wingdings" pitchFamily="2" charset="2"/>
              <a:buChar char="§"/>
              <a:tabLst/>
              <a:defRPr/>
            </a:pPr>
            <a:r>
              <a:rPr kumimoji="0" lang="en-US" sz="2800" b="0" i="0" u="none" strike="noStrike" kern="1200" cap="none" spc="0" normalizeH="0" baseline="0" noProof="0" dirty="0">
                <a:ln>
                  <a:noFill/>
                </a:ln>
                <a:solidFill>
                  <a:sysClr val="windowText" lastClr="000000"/>
                </a:solidFill>
                <a:effectLst/>
                <a:uLnTx/>
                <a:uFillTx/>
                <a:latin typeface="Calibri"/>
                <a:ea typeface="Tahoma" pitchFamily="34" charset="0"/>
                <a:cs typeface="Calibri"/>
              </a:rPr>
              <a:t>Hidden variables (e.g., batch effect, unknown</a:t>
            </a:r>
            <a:r>
              <a:rPr kumimoji="0" lang="en-US" sz="2800" b="0" i="0" u="none" strike="noStrike" kern="1200" cap="none" spc="0" normalizeH="0" noProof="0" dirty="0">
                <a:ln>
                  <a:noFill/>
                </a:ln>
                <a:solidFill>
                  <a:sysClr val="windowText" lastClr="000000"/>
                </a:solidFill>
                <a:effectLst/>
                <a:uLnTx/>
                <a:uFillTx/>
                <a:latin typeface="Calibri"/>
                <a:ea typeface="Tahoma" pitchFamily="34" charset="0"/>
                <a:cs typeface="Calibri"/>
              </a:rPr>
              <a:t> </a:t>
            </a:r>
            <a:r>
              <a:rPr kumimoji="0" lang="en-US" sz="2800" b="0" i="0" u="none" strike="noStrike" kern="1200" cap="none" spc="0" normalizeH="0" baseline="0" noProof="0" dirty="0">
                <a:ln>
                  <a:noFill/>
                </a:ln>
                <a:solidFill>
                  <a:sysClr val="windowText" lastClr="000000"/>
                </a:solidFill>
                <a:effectLst/>
                <a:uLnTx/>
                <a:uFillTx/>
                <a:latin typeface="Calibri"/>
                <a:ea typeface="Tahoma" pitchFamily="34" charset="0"/>
                <a:cs typeface="Calibri"/>
              </a:rPr>
              <a:t>disease subtype)</a:t>
            </a:r>
          </a:p>
          <a:p>
            <a:pPr marL="517525" marR="0" lvl="1" indent="-284163" algn="l" defTabSz="914354" rtl="0" eaLnBrk="1" fontAlgn="auto" latinLnBrk="0" hangingPunct="1">
              <a:lnSpc>
                <a:spcPct val="120000"/>
              </a:lnSpc>
              <a:spcBef>
                <a:spcPct val="20000"/>
              </a:spcBef>
              <a:spcAft>
                <a:spcPts val="0"/>
              </a:spcAft>
              <a:buClr>
                <a:srgbClr val="FF0000"/>
              </a:buClr>
              <a:buSzTx/>
              <a:buFont typeface="Wingdings" pitchFamily="2" charset="2"/>
              <a:buChar char="§"/>
              <a:tabLst/>
              <a:defRPr/>
            </a:pPr>
            <a:r>
              <a:rPr kumimoji="0" lang="en-US" sz="2800" b="0" i="0" u="none" strike="noStrike" kern="1200" cap="none" spc="0" normalizeH="0" baseline="0" noProof="0" dirty="0">
                <a:ln>
                  <a:noFill/>
                </a:ln>
                <a:solidFill>
                  <a:sysClr val="windowText" lastClr="000000"/>
                </a:solidFill>
                <a:effectLst/>
                <a:uLnTx/>
                <a:uFillTx/>
                <a:latin typeface="Calibri"/>
                <a:ea typeface="Tahoma" pitchFamily="34" charset="0"/>
                <a:cs typeface="Calibri"/>
              </a:rPr>
              <a:t>Correlation with a true marker</a:t>
            </a:r>
          </a:p>
          <a:p>
            <a:pPr lvl="4" indent="-342883">
              <a:lnSpc>
                <a:spcPct val="120000"/>
              </a:lnSpc>
              <a:buClr>
                <a:srgbClr val="0000CC"/>
              </a:buClr>
              <a:defRPr/>
            </a:pPr>
            <a:endParaRPr kumimoji="0" lang="en-US" b="0" i="0" u="none" strike="noStrike" kern="1200" cap="none" spc="0" normalizeH="0" baseline="0" noProof="0" dirty="0">
              <a:ln>
                <a:noFill/>
              </a:ln>
              <a:solidFill>
                <a:sysClr val="windowText" lastClr="000000"/>
              </a:solidFill>
              <a:effectLst/>
              <a:uLnTx/>
              <a:uFillTx/>
              <a:latin typeface="Calibri"/>
              <a:ea typeface="Tahoma" pitchFamily="34" charset="0"/>
              <a:cs typeface="Calibri"/>
            </a:endParaRPr>
          </a:p>
          <a:p>
            <a:pPr marL="342883" marR="0" lvl="0" indent="-342883" algn="l" defTabSz="914354" rtl="0" eaLnBrk="1" fontAlgn="auto" latinLnBrk="0" hangingPunct="1">
              <a:lnSpc>
                <a:spcPct val="120000"/>
              </a:lnSpc>
              <a:spcBef>
                <a:spcPct val="20000"/>
              </a:spcBef>
              <a:spcAft>
                <a:spcPts val="0"/>
              </a:spcAft>
              <a:buClr>
                <a:srgbClr val="0000CC"/>
              </a:buClr>
              <a:buSzTx/>
              <a:buFont typeface="Wingdings" pitchFamily="2" charset="2"/>
              <a:buChar char="§"/>
              <a:tabLst/>
              <a:defRPr/>
            </a:pPr>
            <a:r>
              <a:rPr lang="en-US" b="1" dirty="0">
                <a:solidFill>
                  <a:srgbClr val="C00000"/>
                </a:solidFill>
              </a:rPr>
              <a:t>Our solution –</a:t>
            </a:r>
            <a:r>
              <a:rPr lang="en-US" dirty="0">
                <a:solidFill>
                  <a:srgbClr val="C00000"/>
                </a:solidFill>
              </a:rPr>
              <a:t> Unsupervised feature learning </a:t>
            </a:r>
            <a:r>
              <a:rPr lang="en-US" dirty="0"/>
              <a:t>to select genes likely to </a:t>
            </a:r>
            <a:r>
              <a:rPr lang="en-US" dirty="0">
                <a:solidFill>
                  <a:srgbClr val="C00000"/>
                </a:solidFill>
              </a:rPr>
              <a:t>explain associations</a:t>
            </a:r>
            <a:r>
              <a:rPr lang="en-US" dirty="0"/>
              <a:t>. </a:t>
            </a:r>
            <a:endParaRPr kumimoji="0" lang="en-US" sz="3200" i="0" u="none" strike="noStrike" kern="1200" cap="none" spc="0" normalizeH="0" baseline="0" noProof="0" dirty="0">
              <a:ln>
                <a:noFill/>
              </a:ln>
              <a:effectLst/>
              <a:uLnTx/>
              <a:uFillTx/>
            </a:endParaRPr>
          </a:p>
        </p:txBody>
      </p:sp>
      <p:cxnSp>
        <p:nvCxnSpPr>
          <p:cNvPr id="6" name="AutoShape 65">
            <a:extLst>
              <a:ext uri="{FF2B5EF4-FFF2-40B4-BE49-F238E27FC236}">
                <a16:creationId xmlns:a16="http://schemas.microsoft.com/office/drawing/2014/main" id="{B6A688C3-E026-4364-81BF-AB0A9CD94F2F}"/>
              </a:ext>
            </a:extLst>
          </p:cNvPr>
          <p:cNvCxnSpPr>
            <a:cxnSpLocks noChangeShapeType="1"/>
          </p:cNvCxnSpPr>
          <p:nvPr/>
        </p:nvCxnSpPr>
        <p:spPr bwMode="auto">
          <a:xfrm flipV="1">
            <a:off x="1371600" y="3741860"/>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 name="AutoShape 65">
            <a:extLst>
              <a:ext uri="{FF2B5EF4-FFF2-40B4-BE49-F238E27FC236}">
                <a16:creationId xmlns:a16="http://schemas.microsoft.com/office/drawing/2014/main" id="{EE04504C-4271-4ABB-AFEE-5C9DE994DCFD}"/>
              </a:ext>
            </a:extLst>
          </p:cNvPr>
          <p:cNvCxnSpPr>
            <a:cxnSpLocks noChangeShapeType="1"/>
          </p:cNvCxnSpPr>
          <p:nvPr/>
        </p:nvCxnSpPr>
        <p:spPr bwMode="auto">
          <a:xfrm flipV="1">
            <a:off x="2317731" y="2200924"/>
            <a:ext cx="969159"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 name="Oval 26">
            <a:extLst>
              <a:ext uri="{FF2B5EF4-FFF2-40B4-BE49-F238E27FC236}">
                <a16:creationId xmlns:a16="http://schemas.microsoft.com/office/drawing/2014/main" id="{679725E9-036D-438B-9886-610227747CF6}"/>
              </a:ext>
            </a:extLst>
          </p:cNvPr>
          <p:cNvSpPr>
            <a:spLocks noChangeArrowheads="1"/>
          </p:cNvSpPr>
          <p:nvPr/>
        </p:nvSpPr>
        <p:spPr bwMode="auto">
          <a:xfrm>
            <a:off x="4163308" y="3901566"/>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lang="en-US" altLang="ko-KR" sz="1600" i="0" kern="0" baseline="-25000" dirty="0">
              <a:latin typeface="Calibri"/>
            </a:endParaRPr>
          </a:p>
        </p:txBody>
      </p:sp>
      <p:sp>
        <p:nvSpPr>
          <p:cNvPr id="9" name="Oval 26">
            <a:extLst>
              <a:ext uri="{FF2B5EF4-FFF2-40B4-BE49-F238E27FC236}">
                <a16:creationId xmlns:a16="http://schemas.microsoft.com/office/drawing/2014/main" id="{BDC01116-EA5F-46A3-8B64-E9ADBDEFBDFC}"/>
              </a:ext>
            </a:extLst>
          </p:cNvPr>
          <p:cNvSpPr>
            <a:spLocks noChangeArrowheads="1"/>
          </p:cNvSpPr>
          <p:nvPr/>
        </p:nvSpPr>
        <p:spPr bwMode="auto">
          <a:xfrm>
            <a:off x="3278137" y="3562000"/>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0" name="Oval 26">
            <a:extLst>
              <a:ext uri="{FF2B5EF4-FFF2-40B4-BE49-F238E27FC236}">
                <a16:creationId xmlns:a16="http://schemas.microsoft.com/office/drawing/2014/main" id="{569934C5-5E50-4DD8-B559-B0A048827ECB}"/>
              </a:ext>
            </a:extLst>
          </p:cNvPr>
          <p:cNvSpPr>
            <a:spLocks noChangeArrowheads="1"/>
          </p:cNvSpPr>
          <p:nvPr/>
        </p:nvSpPr>
        <p:spPr bwMode="auto">
          <a:xfrm>
            <a:off x="4062721" y="3180469"/>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lang="en-US" altLang="ko-KR" sz="1600" i="0" kern="0" baseline="-25000" dirty="0">
              <a:latin typeface="Calibri"/>
            </a:endParaRPr>
          </a:p>
        </p:txBody>
      </p:sp>
      <p:sp>
        <p:nvSpPr>
          <p:cNvPr id="11" name="Oval 26">
            <a:extLst>
              <a:ext uri="{FF2B5EF4-FFF2-40B4-BE49-F238E27FC236}">
                <a16:creationId xmlns:a16="http://schemas.microsoft.com/office/drawing/2014/main" id="{7F3492E9-0B42-46E3-A80D-083B0E18AF22}"/>
              </a:ext>
            </a:extLst>
          </p:cNvPr>
          <p:cNvSpPr>
            <a:spLocks noChangeArrowheads="1"/>
          </p:cNvSpPr>
          <p:nvPr/>
        </p:nvSpPr>
        <p:spPr bwMode="auto">
          <a:xfrm>
            <a:off x="3927177" y="2396770"/>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lang="en-US" altLang="ko-KR" sz="1600" i="0" kern="0" baseline="-25000" dirty="0">
              <a:latin typeface="Calibri"/>
            </a:endParaRPr>
          </a:p>
        </p:txBody>
      </p:sp>
      <p:sp>
        <p:nvSpPr>
          <p:cNvPr id="12" name="Oval 26">
            <a:extLst>
              <a:ext uri="{FF2B5EF4-FFF2-40B4-BE49-F238E27FC236}">
                <a16:creationId xmlns:a16="http://schemas.microsoft.com/office/drawing/2014/main" id="{9E26C169-22B0-4952-B70F-7B2757472D28}"/>
              </a:ext>
            </a:extLst>
          </p:cNvPr>
          <p:cNvSpPr>
            <a:spLocks noChangeArrowheads="1"/>
          </p:cNvSpPr>
          <p:nvPr/>
        </p:nvSpPr>
        <p:spPr bwMode="auto">
          <a:xfrm>
            <a:off x="3301697" y="2048316"/>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3" name="Oval 26">
            <a:extLst>
              <a:ext uri="{FF2B5EF4-FFF2-40B4-BE49-F238E27FC236}">
                <a16:creationId xmlns:a16="http://schemas.microsoft.com/office/drawing/2014/main" id="{705D802A-B07E-4AF5-8571-40C131B3D0F0}"/>
              </a:ext>
            </a:extLst>
          </p:cNvPr>
          <p:cNvSpPr>
            <a:spLocks noChangeArrowheads="1"/>
          </p:cNvSpPr>
          <p:nvPr/>
        </p:nvSpPr>
        <p:spPr bwMode="auto">
          <a:xfrm>
            <a:off x="3040794" y="2803482"/>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lang="en-US" altLang="ko-KR" sz="1600" i="0" kern="0" baseline="-25000" dirty="0">
              <a:latin typeface="Calibri"/>
            </a:endParaRPr>
          </a:p>
        </p:txBody>
      </p:sp>
      <p:cxnSp>
        <p:nvCxnSpPr>
          <p:cNvPr id="14" name="Straight Connector 13">
            <a:extLst>
              <a:ext uri="{FF2B5EF4-FFF2-40B4-BE49-F238E27FC236}">
                <a16:creationId xmlns:a16="http://schemas.microsoft.com/office/drawing/2014/main" id="{99444DED-E3B0-426E-AD95-530D3DBAF91B}"/>
              </a:ext>
            </a:extLst>
          </p:cNvPr>
          <p:cNvCxnSpPr>
            <a:stCxn id="40" idx="4"/>
            <a:endCxn id="33" idx="4"/>
          </p:cNvCxnSpPr>
          <p:nvPr/>
        </p:nvCxnSpPr>
        <p:spPr>
          <a:xfrm>
            <a:off x="3986654" y="4746434"/>
            <a:ext cx="250779" cy="1418708"/>
          </a:xfrm>
          <a:prstGeom prst="line">
            <a:avLst/>
          </a:prstGeom>
          <a:noFill/>
          <a:ln w="15875" cap="flat" cmpd="sng" algn="ctr">
            <a:solidFill>
              <a:srgbClr val="A50021"/>
            </a:solidFill>
            <a:prstDash val="solid"/>
          </a:ln>
          <a:effectLst/>
        </p:spPr>
      </p:cxnSp>
      <p:cxnSp>
        <p:nvCxnSpPr>
          <p:cNvPr id="15" name="Straight Connector 14">
            <a:extLst>
              <a:ext uri="{FF2B5EF4-FFF2-40B4-BE49-F238E27FC236}">
                <a16:creationId xmlns:a16="http://schemas.microsoft.com/office/drawing/2014/main" id="{D3465E62-2A05-4E24-95A6-775C5588D331}"/>
              </a:ext>
            </a:extLst>
          </p:cNvPr>
          <p:cNvCxnSpPr>
            <a:stCxn id="44" idx="4"/>
            <a:endCxn id="49" idx="0"/>
          </p:cNvCxnSpPr>
          <p:nvPr/>
        </p:nvCxnSpPr>
        <p:spPr>
          <a:xfrm>
            <a:off x="3072254" y="4517834"/>
            <a:ext cx="99363" cy="1689132"/>
          </a:xfrm>
          <a:prstGeom prst="line">
            <a:avLst/>
          </a:prstGeom>
          <a:noFill/>
          <a:ln w="15875" cap="flat" cmpd="sng" algn="ctr">
            <a:solidFill>
              <a:srgbClr val="A50021"/>
            </a:solidFill>
            <a:prstDash val="solid"/>
          </a:ln>
          <a:effectLst/>
        </p:spPr>
      </p:cxnSp>
      <p:sp>
        <p:nvSpPr>
          <p:cNvPr id="16" name="Rounded Rectangle 50">
            <a:extLst>
              <a:ext uri="{FF2B5EF4-FFF2-40B4-BE49-F238E27FC236}">
                <a16:creationId xmlns:a16="http://schemas.microsoft.com/office/drawing/2014/main" id="{9FA877E1-B6DD-48E6-9DC7-1E3A47EEC457}"/>
              </a:ext>
            </a:extLst>
          </p:cNvPr>
          <p:cNvSpPr/>
          <p:nvPr/>
        </p:nvSpPr>
        <p:spPr>
          <a:xfrm>
            <a:off x="2674103" y="1954894"/>
            <a:ext cx="2050297" cy="4725626"/>
          </a:xfrm>
          <a:prstGeom prst="roundRect">
            <a:avLst>
              <a:gd name="adj" fmla="val 0"/>
            </a:avLst>
          </a:prstGeom>
          <a:noFill/>
          <a:ln w="25400" cap="flat" cmpd="sng" algn="ctr">
            <a:solidFill>
              <a:srgbClr val="4F81BD">
                <a:lumMod val="60000"/>
                <a:lumOff val="40000"/>
              </a:srgbClr>
            </a:solidFill>
            <a:prstDash val="sysDash"/>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Text Box 20">
            <a:extLst>
              <a:ext uri="{FF2B5EF4-FFF2-40B4-BE49-F238E27FC236}">
                <a16:creationId xmlns:a16="http://schemas.microsoft.com/office/drawing/2014/main" id="{03A8ADCD-CB00-4722-B9F5-5D06B867486F}"/>
              </a:ext>
            </a:extLst>
          </p:cNvPr>
          <p:cNvSpPr txBox="1">
            <a:spLocks noChangeArrowheads="1"/>
          </p:cNvSpPr>
          <p:nvPr/>
        </p:nvSpPr>
        <p:spPr bwMode="auto">
          <a:xfrm>
            <a:off x="2595351" y="1600036"/>
            <a:ext cx="2746144" cy="369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35" tIns="45718" rIns="91435" bIns="45718">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defTabSz="914354">
              <a:defRPr/>
            </a:pPr>
            <a:r>
              <a:rPr lang="en-US" altLang="ko-KR" sz="1800" b="1" dirty="0">
                <a:solidFill>
                  <a:srgbClr val="1F497D"/>
                </a:solidFill>
                <a:latin typeface="Calibri"/>
                <a:ea typeface="Tahoma" panose="020B0604030504040204" pitchFamily="34" charset="0"/>
                <a:cs typeface="Tahoma" panose="020B0604030504040204" pitchFamily="34" charset="0"/>
              </a:rPr>
              <a:t>Observed Association</a:t>
            </a:r>
          </a:p>
        </p:txBody>
      </p:sp>
      <p:cxnSp>
        <p:nvCxnSpPr>
          <p:cNvPr id="18" name="AutoShape 65">
            <a:extLst>
              <a:ext uri="{FF2B5EF4-FFF2-40B4-BE49-F238E27FC236}">
                <a16:creationId xmlns:a16="http://schemas.microsoft.com/office/drawing/2014/main" id="{58A741E6-5230-4452-AF9B-EABA86456EC3}"/>
              </a:ext>
            </a:extLst>
          </p:cNvPr>
          <p:cNvCxnSpPr>
            <a:cxnSpLocks noChangeShapeType="1"/>
          </p:cNvCxnSpPr>
          <p:nvPr/>
        </p:nvCxnSpPr>
        <p:spPr bwMode="auto">
          <a:xfrm flipV="1">
            <a:off x="2033119" y="2577914"/>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AutoShape 65">
            <a:extLst>
              <a:ext uri="{FF2B5EF4-FFF2-40B4-BE49-F238E27FC236}">
                <a16:creationId xmlns:a16="http://schemas.microsoft.com/office/drawing/2014/main" id="{728D75C0-105E-40F1-BCA9-041DF7894D76}"/>
              </a:ext>
            </a:extLst>
          </p:cNvPr>
          <p:cNvCxnSpPr>
            <a:cxnSpLocks noChangeShapeType="1"/>
          </p:cNvCxnSpPr>
          <p:nvPr/>
        </p:nvCxnSpPr>
        <p:spPr bwMode="auto">
          <a:xfrm flipV="1">
            <a:off x="2077811" y="2981330"/>
            <a:ext cx="969159"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AutoShape 65">
            <a:extLst>
              <a:ext uri="{FF2B5EF4-FFF2-40B4-BE49-F238E27FC236}">
                <a16:creationId xmlns:a16="http://schemas.microsoft.com/office/drawing/2014/main" id="{14C21B89-E020-40D2-AC9B-6306DC2879CC}"/>
              </a:ext>
            </a:extLst>
          </p:cNvPr>
          <p:cNvCxnSpPr>
            <a:cxnSpLocks noChangeShapeType="1"/>
          </p:cNvCxnSpPr>
          <p:nvPr/>
        </p:nvCxnSpPr>
        <p:spPr bwMode="auto">
          <a:xfrm flipV="1">
            <a:off x="2176810" y="3342109"/>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 name="AutoShape 65">
            <a:extLst>
              <a:ext uri="{FF2B5EF4-FFF2-40B4-BE49-F238E27FC236}">
                <a16:creationId xmlns:a16="http://schemas.microsoft.com/office/drawing/2014/main" id="{AE725A54-8818-45B6-8864-C7894E1E89AF}"/>
              </a:ext>
            </a:extLst>
          </p:cNvPr>
          <p:cNvCxnSpPr>
            <a:cxnSpLocks noChangeShapeType="1"/>
          </p:cNvCxnSpPr>
          <p:nvPr/>
        </p:nvCxnSpPr>
        <p:spPr bwMode="auto">
          <a:xfrm flipV="1">
            <a:off x="1905000" y="4582603"/>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 name="AutoShape 65">
            <a:extLst>
              <a:ext uri="{FF2B5EF4-FFF2-40B4-BE49-F238E27FC236}">
                <a16:creationId xmlns:a16="http://schemas.microsoft.com/office/drawing/2014/main" id="{F7282A9E-D5EE-4FC3-ABA2-47DC97C3AA74}"/>
              </a:ext>
            </a:extLst>
          </p:cNvPr>
          <p:cNvCxnSpPr>
            <a:cxnSpLocks noChangeShapeType="1"/>
          </p:cNvCxnSpPr>
          <p:nvPr/>
        </p:nvCxnSpPr>
        <p:spPr bwMode="auto">
          <a:xfrm flipV="1">
            <a:off x="2362200" y="5117305"/>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23" name="Picture 2">
            <a:extLst>
              <a:ext uri="{FF2B5EF4-FFF2-40B4-BE49-F238E27FC236}">
                <a16:creationId xmlns:a16="http://schemas.microsoft.com/office/drawing/2014/main" id="{AF1D67C9-7587-4B12-968A-D9AC8F8179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55"/>
          <a:stretch/>
        </p:blipFill>
        <p:spPr bwMode="auto">
          <a:xfrm>
            <a:off x="835490" y="1960575"/>
            <a:ext cx="1664208" cy="382051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24" name="Straight Connector 23">
            <a:extLst>
              <a:ext uri="{FF2B5EF4-FFF2-40B4-BE49-F238E27FC236}">
                <a16:creationId xmlns:a16="http://schemas.microsoft.com/office/drawing/2014/main" id="{E19424C5-086A-493C-AF89-FFED94E8F30A}"/>
              </a:ext>
            </a:extLst>
          </p:cNvPr>
          <p:cNvCxnSpPr>
            <a:stCxn id="43" idx="4"/>
            <a:endCxn id="33" idx="4"/>
          </p:cNvCxnSpPr>
          <p:nvPr/>
        </p:nvCxnSpPr>
        <p:spPr>
          <a:xfrm flipH="1">
            <a:off x="4237433" y="5299934"/>
            <a:ext cx="206421" cy="865208"/>
          </a:xfrm>
          <a:prstGeom prst="line">
            <a:avLst/>
          </a:prstGeom>
          <a:noFill/>
          <a:ln w="15875" cap="flat" cmpd="sng" algn="ctr">
            <a:solidFill>
              <a:srgbClr val="A50021"/>
            </a:solidFill>
            <a:prstDash val="solid"/>
          </a:ln>
          <a:effectLst/>
        </p:spPr>
      </p:cxnSp>
      <p:cxnSp>
        <p:nvCxnSpPr>
          <p:cNvPr id="25" name="AutoShape 65">
            <a:extLst>
              <a:ext uri="{FF2B5EF4-FFF2-40B4-BE49-F238E27FC236}">
                <a16:creationId xmlns:a16="http://schemas.microsoft.com/office/drawing/2014/main" id="{3469C0B6-0A35-4E19-AFC9-712BACCE6ED0}"/>
              </a:ext>
            </a:extLst>
          </p:cNvPr>
          <p:cNvCxnSpPr>
            <a:cxnSpLocks noChangeShapeType="1"/>
          </p:cNvCxnSpPr>
          <p:nvPr/>
        </p:nvCxnSpPr>
        <p:spPr bwMode="auto">
          <a:xfrm flipV="1">
            <a:off x="2117439" y="5992025"/>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 name="AutoShape 65">
            <a:extLst>
              <a:ext uri="{FF2B5EF4-FFF2-40B4-BE49-F238E27FC236}">
                <a16:creationId xmlns:a16="http://schemas.microsoft.com/office/drawing/2014/main" id="{2CBB6854-E7ED-4972-A111-E38122F63B13}"/>
              </a:ext>
            </a:extLst>
          </p:cNvPr>
          <p:cNvCxnSpPr>
            <a:cxnSpLocks noChangeShapeType="1"/>
          </p:cNvCxnSpPr>
          <p:nvPr/>
        </p:nvCxnSpPr>
        <p:spPr bwMode="auto">
          <a:xfrm flipV="1">
            <a:off x="1975442" y="6394824"/>
            <a:ext cx="969159"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aphicFrame>
        <p:nvGraphicFramePr>
          <p:cNvPr id="27" name="Content Placeholder 37">
            <a:extLst>
              <a:ext uri="{FF2B5EF4-FFF2-40B4-BE49-F238E27FC236}">
                <a16:creationId xmlns:a16="http://schemas.microsoft.com/office/drawing/2014/main" id="{8A263508-E7AC-4BA4-AF99-ABFEA5AC8FEA}"/>
              </a:ext>
            </a:extLst>
          </p:cNvPr>
          <p:cNvGraphicFramePr>
            <a:graphicFrameLocks/>
          </p:cNvGraphicFramePr>
          <p:nvPr>
            <p:extLst/>
          </p:nvPr>
        </p:nvGraphicFramePr>
        <p:xfrm>
          <a:off x="865677" y="5943600"/>
          <a:ext cx="1612134" cy="835208"/>
        </p:xfrm>
        <a:graphic>
          <a:graphicData uri="http://schemas.openxmlformats.org/drawingml/2006/table">
            <a:tbl>
              <a:tblPr firstRow="1" bandRow="1"/>
              <a:tblGrid>
                <a:gridCol w="89563">
                  <a:extLst>
                    <a:ext uri="{9D8B030D-6E8A-4147-A177-3AD203B41FA5}">
                      <a16:colId xmlns:a16="http://schemas.microsoft.com/office/drawing/2014/main" val="20000"/>
                    </a:ext>
                  </a:extLst>
                </a:gridCol>
                <a:gridCol w="89563">
                  <a:extLst>
                    <a:ext uri="{9D8B030D-6E8A-4147-A177-3AD203B41FA5}">
                      <a16:colId xmlns:a16="http://schemas.microsoft.com/office/drawing/2014/main" val="20001"/>
                    </a:ext>
                  </a:extLst>
                </a:gridCol>
                <a:gridCol w="89563">
                  <a:extLst>
                    <a:ext uri="{9D8B030D-6E8A-4147-A177-3AD203B41FA5}">
                      <a16:colId xmlns:a16="http://schemas.microsoft.com/office/drawing/2014/main" val="20002"/>
                    </a:ext>
                  </a:extLst>
                </a:gridCol>
                <a:gridCol w="89563">
                  <a:extLst>
                    <a:ext uri="{9D8B030D-6E8A-4147-A177-3AD203B41FA5}">
                      <a16:colId xmlns:a16="http://schemas.microsoft.com/office/drawing/2014/main" val="20003"/>
                    </a:ext>
                  </a:extLst>
                </a:gridCol>
                <a:gridCol w="89563">
                  <a:extLst>
                    <a:ext uri="{9D8B030D-6E8A-4147-A177-3AD203B41FA5}">
                      <a16:colId xmlns:a16="http://schemas.microsoft.com/office/drawing/2014/main" val="20004"/>
                    </a:ext>
                  </a:extLst>
                </a:gridCol>
                <a:gridCol w="89563">
                  <a:extLst>
                    <a:ext uri="{9D8B030D-6E8A-4147-A177-3AD203B41FA5}">
                      <a16:colId xmlns:a16="http://schemas.microsoft.com/office/drawing/2014/main" val="20005"/>
                    </a:ext>
                  </a:extLst>
                </a:gridCol>
                <a:gridCol w="89563">
                  <a:extLst>
                    <a:ext uri="{9D8B030D-6E8A-4147-A177-3AD203B41FA5}">
                      <a16:colId xmlns:a16="http://schemas.microsoft.com/office/drawing/2014/main" val="20006"/>
                    </a:ext>
                  </a:extLst>
                </a:gridCol>
                <a:gridCol w="89563">
                  <a:extLst>
                    <a:ext uri="{9D8B030D-6E8A-4147-A177-3AD203B41FA5}">
                      <a16:colId xmlns:a16="http://schemas.microsoft.com/office/drawing/2014/main" val="20007"/>
                    </a:ext>
                  </a:extLst>
                </a:gridCol>
                <a:gridCol w="89563">
                  <a:extLst>
                    <a:ext uri="{9D8B030D-6E8A-4147-A177-3AD203B41FA5}">
                      <a16:colId xmlns:a16="http://schemas.microsoft.com/office/drawing/2014/main" val="20008"/>
                    </a:ext>
                  </a:extLst>
                </a:gridCol>
                <a:gridCol w="89563">
                  <a:extLst>
                    <a:ext uri="{9D8B030D-6E8A-4147-A177-3AD203B41FA5}">
                      <a16:colId xmlns:a16="http://schemas.microsoft.com/office/drawing/2014/main" val="20009"/>
                    </a:ext>
                  </a:extLst>
                </a:gridCol>
                <a:gridCol w="89563">
                  <a:extLst>
                    <a:ext uri="{9D8B030D-6E8A-4147-A177-3AD203B41FA5}">
                      <a16:colId xmlns:a16="http://schemas.microsoft.com/office/drawing/2014/main" val="20010"/>
                    </a:ext>
                  </a:extLst>
                </a:gridCol>
                <a:gridCol w="89563">
                  <a:extLst>
                    <a:ext uri="{9D8B030D-6E8A-4147-A177-3AD203B41FA5}">
                      <a16:colId xmlns:a16="http://schemas.microsoft.com/office/drawing/2014/main" val="20011"/>
                    </a:ext>
                  </a:extLst>
                </a:gridCol>
                <a:gridCol w="89563">
                  <a:extLst>
                    <a:ext uri="{9D8B030D-6E8A-4147-A177-3AD203B41FA5}">
                      <a16:colId xmlns:a16="http://schemas.microsoft.com/office/drawing/2014/main" val="20012"/>
                    </a:ext>
                  </a:extLst>
                </a:gridCol>
                <a:gridCol w="89563">
                  <a:extLst>
                    <a:ext uri="{9D8B030D-6E8A-4147-A177-3AD203B41FA5}">
                      <a16:colId xmlns:a16="http://schemas.microsoft.com/office/drawing/2014/main" val="20013"/>
                    </a:ext>
                  </a:extLst>
                </a:gridCol>
                <a:gridCol w="89563">
                  <a:extLst>
                    <a:ext uri="{9D8B030D-6E8A-4147-A177-3AD203B41FA5}">
                      <a16:colId xmlns:a16="http://schemas.microsoft.com/office/drawing/2014/main" val="20014"/>
                    </a:ext>
                  </a:extLst>
                </a:gridCol>
                <a:gridCol w="89563">
                  <a:extLst>
                    <a:ext uri="{9D8B030D-6E8A-4147-A177-3AD203B41FA5}">
                      <a16:colId xmlns:a16="http://schemas.microsoft.com/office/drawing/2014/main" val="20015"/>
                    </a:ext>
                  </a:extLst>
                </a:gridCol>
                <a:gridCol w="89563">
                  <a:extLst>
                    <a:ext uri="{9D8B030D-6E8A-4147-A177-3AD203B41FA5}">
                      <a16:colId xmlns:a16="http://schemas.microsoft.com/office/drawing/2014/main" val="20016"/>
                    </a:ext>
                  </a:extLst>
                </a:gridCol>
                <a:gridCol w="89563">
                  <a:extLst>
                    <a:ext uri="{9D8B030D-6E8A-4147-A177-3AD203B41FA5}">
                      <a16:colId xmlns:a16="http://schemas.microsoft.com/office/drawing/2014/main" val="20017"/>
                    </a:ext>
                  </a:extLst>
                </a:gridCol>
              </a:tblGrid>
              <a:tr h="104401">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0"/>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1"/>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extLst>
                  <a:ext uri="{0D108BD9-81ED-4DB2-BD59-A6C34878D82A}">
                    <a16:rowId xmlns:a16="http://schemas.microsoft.com/office/drawing/2014/main" val="10002"/>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6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extLst>
                  <a:ext uri="{0D108BD9-81ED-4DB2-BD59-A6C34878D82A}">
                    <a16:rowId xmlns:a16="http://schemas.microsoft.com/office/drawing/2014/main" val="10003"/>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BF1DE"/>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4"/>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BF1DE"/>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extLst>
                  <a:ext uri="{0D108BD9-81ED-4DB2-BD59-A6C34878D82A}">
                    <a16:rowId xmlns:a16="http://schemas.microsoft.com/office/drawing/2014/main" val="10005"/>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7933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extLst>
                  <a:ext uri="{0D108BD9-81ED-4DB2-BD59-A6C34878D82A}">
                    <a16:rowId xmlns:a16="http://schemas.microsoft.com/office/drawing/2014/main" val="10006"/>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BF1DE"/>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7"/>
                  </a:ext>
                </a:extLst>
              </a:tr>
            </a:tbl>
          </a:graphicData>
        </a:graphic>
      </p:graphicFrame>
      <p:sp>
        <p:nvSpPr>
          <p:cNvPr id="28" name="Rectangle 27">
            <a:extLst>
              <a:ext uri="{FF2B5EF4-FFF2-40B4-BE49-F238E27FC236}">
                <a16:creationId xmlns:a16="http://schemas.microsoft.com/office/drawing/2014/main" id="{BF235F4C-4345-452B-922B-F754E8169753}"/>
              </a:ext>
            </a:extLst>
          </p:cNvPr>
          <p:cNvSpPr/>
          <p:nvPr/>
        </p:nvSpPr>
        <p:spPr>
          <a:xfrm>
            <a:off x="857995" y="1988439"/>
            <a:ext cx="1626838" cy="3783362"/>
          </a:xfrm>
          <a:prstGeom prst="rect">
            <a:avLst/>
          </a:prstGeom>
          <a:noFill/>
          <a:ln w="12700"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Text Box 20">
            <a:extLst>
              <a:ext uri="{FF2B5EF4-FFF2-40B4-BE49-F238E27FC236}">
                <a16:creationId xmlns:a16="http://schemas.microsoft.com/office/drawing/2014/main" id="{703AE047-B2BF-4D67-8BEB-28EB340E1024}"/>
              </a:ext>
            </a:extLst>
          </p:cNvPr>
          <p:cNvSpPr txBox="1">
            <a:spLocks noChangeArrowheads="1"/>
          </p:cNvSpPr>
          <p:nvPr/>
        </p:nvSpPr>
        <p:spPr bwMode="auto">
          <a:xfrm>
            <a:off x="1182799" y="1732248"/>
            <a:ext cx="1043566" cy="215444"/>
          </a:xfrm>
          <a:prstGeom prst="rect">
            <a:avLst/>
          </a:prstGeom>
          <a:solidFill>
            <a:sysClr val="window" lastClr="FFFFFF"/>
          </a:solidFill>
          <a:ln>
            <a:noFill/>
          </a:ln>
          <a:effectLst/>
          <a:extLst/>
        </p:spPr>
        <p:txBody>
          <a:bodyPr wrap="square" lIns="0" tIns="0" rIns="0" bIns="0">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altLang="ko-KR" sz="1400" b="0"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rPr>
              <a:t>AML patients</a:t>
            </a:r>
          </a:p>
        </p:txBody>
      </p:sp>
      <p:cxnSp>
        <p:nvCxnSpPr>
          <p:cNvPr id="32" name="Straight Connector 31">
            <a:extLst>
              <a:ext uri="{FF2B5EF4-FFF2-40B4-BE49-F238E27FC236}">
                <a16:creationId xmlns:a16="http://schemas.microsoft.com/office/drawing/2014/main" id="{FF096C38-B9F8-4BBE-ACC2-982DDAA4B62E}"/>
              </a:ext>
            </a:extLst>
          </p:cNvPr>
          <p:cNvCxnSpPr>
            <a:stCxn id="8" idx="4"/>
            <a:endCxn id="33" idx="4"/>
          </p:cNvCxnSpPr>
          <p:nvPr/>
        </p:nvCxnSpPr>
        <p:spPr>
          <a:xfrm flipH="1">
            <a:off x="4237433" y="4247800"/>
            <a:ext cx="130221" cy="1917342"/>
          </a:xfrm>
          <a:prstGeom prst="line">
            <a:avLst/>
          </a:prstGeom>
          <a:noFill/>
          <a:ln w="15875" cap="flat" cmpd="sng" algn="ctr">
            <a:solidFill>
              <a:srgbClr val="A50021"/>
            </a:solidFill>
            <a:prstDash val="solid"/>
          </a:ln>
          <a:effectLst/>
        </p:spPr>
      </p:cxnSp>
      <p:sp>
        <p:nvSpPr>
          <p:cNvPr id="33" name="Oval 60">
            <a:extLst>
              <a:ext uri="{FF2B5EF4-FFF2-40B4-BE49-F238E27FC236}">
                <a16:creationId xmlns:a16="http://schemas.microsoft.com/office/drawing/2014/main" id="{3B458ABE-E96F-41D4-9541-C93A914D413E}"/>
              </a:ext>
            </a:extLst>
          </p:cNvPr>
          <p:cNvSpPr>
            <a:spLocks noChangeArrowheads="1"/>
          </p:cNvSpPr>
          <p:nvPr/>
        </p:nvSpPr>
        <p:spPr bwMode="auto">
          <a:xfrm flipH="1">
            <a:off x="4008833" y="5818908"/>
            <a:ext cx="457200" cy="346234"/>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Y</a:t>
            </a:r>
            <a:r>
              <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rPr>
              <a:t>1</a:t>
            </a:r>
          </a:p>
        </p:txBody>
      </p:sp>
      <p:grpSp>
        <p:nvGrpSpPr>
          <p:cNvPr id="34" name="Group 33">
            <a:extLst>
              <a:ext uri="{FF2B5EF4-FFF2-40B4-BE49-F238E27FC236}">
                <a16:creationId xmlns:a16="http://schemas.microsoft.com/office/drawing/2014/main" id="{68F5165D-93EA-4A73-AEC2-A53B5772FD3A}"/>
              </a:ext>
            </a:extLst>
          </p:cNvPr>
          <p:cNvGrpSpPr/>
          <p:nvPr/>
        </p:nvGrpSpPr>
        <p:grpSpPr>
          <a:xfrm>
            <a:off x="4191000" y="4197095"/>
            <a:ext cx="1170692" cy="807310"/>
            <a:chOff x="4191000" y="4197095"/>
            <a:chExt cx="1170692" cy="807310"/>
          </a:xfrm>
        </p:grpSpPr>
        <p:cxnSp>
          <p:nvCxnSpPr>
            <p:cNvPr id="35" name="Straight Connector 34">
              <a:extLst>
                <a:ext uri="{FF2B5EF4-FFF2-40B4-BE49-F238E27FC236}">
                  <a16:creationId xmlns:a16="http://schemas.microsoft.com/office/drawing/2014/main" id="{F007C7BF-7225-4111-A69D-E203BFDEA9FA}"/>
                </a:ext>
              </a:extLst>
            </p:cNvPr>
            <p:cNvCxnSpPr>
              <a:stCxn id="8" idx="5"/>
              <a:endCxn id="38" idx="5"/>
            </p:cNvCxnSpPr>
            <p:nvPr/>
          </p:nvCxnSpPr>
          <p:spPr>
            <a:xfrm>
              <a:off x="4512148" y="4197095"/>
              <a:ext cx="767374" cy="387724"/>
            </a:xfrm>
            <a:prstGeom prst="line">
              <a:avLst/>
            </a:prstGeom>
            <a:noFill/>
            <a:ln w="28575" cap="flat" cmpd="sng" algn="ctr">
              <a:solidFill>
                <a:srgbClr val="8064A2">
                  <a:lumMod val="75000"/>
                </a:srgbClr>
              </a:solidFill>
              <a:prstDash val="solid"/>
            </a:ln>
            <a:effectLst/>
          </p:spPr>
        </p:cxnSp>
        <p:cxnSp>
          <p:nvCxnSpPr>
            <p:cNvPr id="36" name="Straight Connector 35">
              <a:extLst>
                <a:ext uri="{FF2B5EF4-FFF2-40B4-BE49-F238E27FC236}">
                  <a16:creationId xmlns:a16="http://schemas.microsoft.com/office/drawing/2014/main" id="{7FB34D7A-9191-40CD-A34C-F759747F95D2}"/>
                </a:ext>
              </a:extLst>
            </p:cNvPr>
            <p:cNvCxnSpPr>
              <a:stCxn id="40" idx="6"/>
              <a:endCxn id="38" idx="6"/>
            </p:cNvCxnSpPr>
            <p:nvPr/>
          </p:nvCxnSpPr>
          <p:spPr>
            <a:xfrm flipV="1">
              <a:off x="4191000" y="4431804"/>
              <a:ext cx="1170692" cy="141513"/>
            </a:xfrm>
            <a:prstGeom prst="line">
              <a:avLst/>
            </a:prstGeom>
            <a:noFill/>
            <a:ln w="28575" cap="flat" cmpd="sng" algn="ctr">
              <a:solidFill>
                <a:srgbClr val="8064A2">
                  <a:lumMod val="75000"/>
                </a:srgbClr>
              </a:solidFill>
              <a:prstDash val="solid"/>
            </a:ln>
            <a:effectLst/>
          </p:spPr>
        </p:cxnSp>
        <p:cxnSp>
          <p:nvCxnSpPr>
            <p:cNvPr id="37" name="Straight Connector 36">
              <a:extLst>
                <a:ext uri="{FF2B5EF4-FFF2-40B4-BE49-F238E27FC236}">
                  <a16:creationId xmlns:a16="http://schemas.microsoft.com/office/drawing/2014/main" id="{11716389-5B3A-4951-B543-9B7D16348682}"/>
                </a:ext>
              </a:extLst>
            </p:cNvPr>
            <p:cNvCxnSpPr>
              <a:stCxn id="43" idx="7"/>
              <a:endCxn id="38" idx="7"/>
            </p:cNvCxnSpPr>
            <p:nvPr/>
          </p:nvCxnSpPr>
          <p:spPr>
            <a:xfrm flipV="1">
              <a:off x="4588348" y="4278789"/>
              <a:ext cx="691174" cy="725616"/>
            </a:xfrm>
            <a:prstGeom prst="line">
              <a:avLst/>
            </a:prstGeom>
            <a:noFill/>
            <a:ln w="28575" cap="flat" cmpd="sng" algn="ctr">
              <a:solidFill>
                <a:srgbClr val="8064A2">
                  <a:lumMod val="75000"/>
                </a:srgbClr>
              </a:solidFill>
              <a:prstDash val="solid"/>
            </a:ln>
            <a:effectLst/>
          </p:spPr>
        </p:cxnSp>
        <p:sp>
          <p:nvSpPr>
            <p:cNvPr id="38" name="Oval 26">
              <a:extLst>
                <a:ext uri="{FF2B5EF4-FFF2-40B4-BE49-F238E27FC236}">
                  <a16:creationId xmlns:a16="http://schemas.microsoft.com/office/drawing/2014/main" id="{682E3474-B647-4ABF-884B-55A7A0820588}"/>
                </a:ext>
              </a:extLst>
            </p:cNvPr>
            <p:cNvSpPr>
              <a:spLocks noChangeArrowheads="1"/>
            </p:cNvSpPr>
            <p:nvPr/>
          </p:nvSpPr>
          <p:spPr bwMode="auto">
            <a:xfrm>
              <a:off x="4800600" y="4215408"/>
              <a:ext cx="561092" cy="432792"/>
            </a:xfrm>
            <a:prstGeom prst="ellipse">
              <a:avLst/>
            </a:prstGeom>
            <a:solidFill>
              <a:sysClr val="window" lastClr="FFFFFF"/>
            </a:solidFill>
            <a:ln w="38100" algn="ctr">
              <a:solidFill>
                <a:srgbClr val="8064A2">
                  <a:lumMod val="75000"/>
                </a:srgbClr>
              </a:solidFill>
              <a:prstDash val="sysDash"/>
              <a:round/>
              <a:headEnd/>
              <a:tailEnd/>
            </a:ln>
            <a:effectLs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a:ln>
                    <a:noFill/>
                  </a:ln>
                  <a:solidFill>
                    <a:prstClr val="black"/>
                  </a:solidFill>
                  <a:effectLst/>
                  <a:uLnTx/>
                  <a:uFillTx/>
                  <a:latin typeface="Calibri"/>
                  <a:ea typeface="굴림" pitchFamily="50" charset="-127"/>
                </a:rPr>
                <a:t>H</a:t>
              </a:r>
              <a:endParaRPr kumimoji="0" lang="en-US" altLang="ko-KR" sz="2000" b="1" i="0" u="none" strike="noStrike" kern="0" cap="none" spc="0" normalizeH="0" baseline="-25000" noProof="0" dirty="0">
                <a:ln>
                  <a:noFill/>
                </a:ln>
                <a:solidFill>
                  <a:prstClr val="black"/>
                </a:solidFill>
                <a:effectLst/>
                <a:uLnTx/>
                <a:uFillTx/>
                <a:latin typeface="Calibri"/>
                <a:ea typeface="굴림" pitchFamily="50" charset="-127"/>
              </a:endParaRPr>
            </a:p>
          </p:txBody>
        </p:sp>
      </p:grpSp>
      <p:cxnSp>
        <p:nvCxnSpPr>
          <p:cNvPr id="39" name="Straight Connector 38">
            <a:extLst>
              <a:ext uri="{FF2B5EF4-FFF2-40B4-BE49-F238E27FC236}">
                <a16:creationId xmlns:a16="http://schemas.microsoft.com/office/drawing/2014/main" id="{895DA9FD-CAD7-49F8-8F79-C78DE5B876A3}"/>
              </a:ext>
            </a:extLst>
          </p:cNvPr>
          <p:cNvCxnSpPr>
            <a:stCxn id="56" idx="4"/>
            <a:endCxn id="49" idx="4"/>
          </p:cNvCxnSpPr>
          <p:nvPr/>
        </p:nvCxnSpPr>
        <p:spPr>
          <a:xfrm flipH="1">
            <a:off x="3171617" y="3921538"/>
            <a:ext cx="313833" cy="2631662"/>
          </a:xfrm>
          <a:prstGeom prst="line">
            <a:avLst/>
          </a:prstGeom>
          <a:noFill/>
          <a:ln w="38100" cap="flat" cmpd="sng" algn="ctr">
            <a:solidFill>
              <a:srgbClr val="8064A2">
                <a:lumMod val="50000"/>
              </a:srgbClr>
            </a:solidFill>
            <a:prstDash val="solid"/>
          </a:ln>
          <a:effectLst/>
        </p:spPr>
      </p:cxnSp>
      <p:sp>
        <p:nvSpPr>
          <p:cNvPr id="40" name="Oval 26">
            <a:extLst>
              <a:ext uri="{FF2B5EF4-FFF2-40B4-BE49-F238E27FC236}">
                <a16:creationId xmlns:a16="http://schemas.microsoft.com/office/drawing/2014/main" id="{71EB196F-D334-410A-BE36-231D03079774}"/>
              </a:ext>
            </a:extLst>
          </p:cNvPr>
          <p:cNvSpPr>
            <a:spLocks noChangeArrowheads="1"/>
          </p:cNvSpPr>
          <p:nvPr/>
        </p:nvSpPr>
        <p:spPr bwMode="auto">
          <a:xfrm>
            <a:off x="3782308" y="4400200"/>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lang="en-US" altLang="ko-KR" sz="1600" i="0" kern="0" baseline="-25000" dirty="0">
              <a:latin typeface="Calibri"/>
            </a:endParaRPr>
          </a:p>
        </p:txBody>
      </p:sp>
      <p:cxnSp>
        <p:nvCxnSpPr>
          <p:cNvPr id="41" name="Straight Connector 40">
            <a:extLst>
              <a:ext uri="{FF2B5EF4-FFF2-40B4-BE49-F238E27FC236}">
                <a16:creationId xmlns:a16="http://schemas.microsoft.com/office/drawing/2014/main" id="{41494B38-2C9C-4E38-8789-FE48BADDF899}"/>
              </a:ext>
            </a:extLst>
          </p:cNvPr>
          <p:cNvCxnSpPr>
            <a:stCxn id="46" idx="4"/>
            <a:endCxn id="49" idx="4"/>
          </p:cNvCxnSpPr>
          <p:nvPr/>
        </p:nvCxnSpPr>
        <p:spPr>
          <a:xfrm>
            <a:off x="2944601" y="5479193"/>
            <a:ext cx="227016" cy="1074007"/>
          </a:xfrm>
          <a:prstGeom prst="line">
            <a:avLst/>
          </a:prstGeom>
          <a:noFill/>
          <a:ln w="15875" cap="flat" cmpd="sng" algn="ctr">
            <a:solidFill>
              <a:srgbClr val="A50021"/>
            </a:solidFill>
            <a:prstDash val="solid"/>
          </a:ln>
          <a:effectLst/>
        </p:spPr>
      </p:cxnSp>
      <p:cxnSp>
        <p:nvCxnSpPr>
          <p:cNvPr id="42" name="Straight Connector 41">
            <a:extLst>
              <a:ext uri="{FF2B5EF4-FFF2-40B4-BE49-F238E27FC236}">
                <a16:creationId xmlns:a16="http://schemas.microsoft.com/office/drawing/2014/main" id="{41956C37-C873-4959-945C-A4923BA49DB5}"/>
              </a:ext>
            </a:extLst>
          </p:cNvPr>
          <p:cNvCxnSpPr>
            <a:stCxn id="49" idx="4"/>
            <a:endCxn id="45" idx="4"/>
          </p:cNvCxnSpPr>
          <p:nvPr/>
        </p:nvCxnSpPr>
        <p:spPr>
          <a:xfrm flipV="1">
            <a:off x="3171617" y="5279834"/>
            <a:ext cx="586437" cy="1273366"/>
          </a:xfrm>
          <a:prstGeom prst="line">
            <a:avLst/>
          </a:prstGeom>
          <a:noFill/>
          <a:ln w="15875" cap="flat" cmpd="sng" algn="ctr">
            <a:solidFill>
              <a:srgbClr val="A50021"/>
            </a:solidFill>
            <a:prstDash val="solid"/>
          </a:ln>
          <a:effectLst/>
        </p:spPr>
      </p:cxnSp>
      <p:sp>
        <p:nvSpPr>
          <p:cNvPr id="43" name="Oval 26">
            <a:extLst>
              <a:ext uri="{FF2B5EF4-FFF2-40B4-BE49-F238E27FC236}">
                <a16:creationId xmlns:a16="http://schemas.microsoft.com/office/drawing/2014/main" id="{6FF09F73-310F-4D92-91FF-32D227CEA169}"/>
              </a:ext>
            </a:extLst>
          </p:cNvPr>
          <p:cNvSpPr>
            <a:spLocks noChangeArrowheads="1"/>
          </p:cNvSpPr>
          <p:nvPr/>
        </p:nvSpPr>
        <p:spPr bwMode="auto">
          <a:xfrm>
            <a:off x="4239508" y="4953700"/>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lang="en-US" altLang="ko-KR" sz="1600" i="0" kern="0" baseline="-25000" dirty="0">
              <a:latin typeface="Calibri"/>
            </a:endParaRPr>
          </a:p>
        </p:txBody>
      </p:sp>
      <p:sp>
        <p:nvSpPr>
          <p:cNvPr id="44" name="Oval 26">
            <a:extLst>
              <a:ext uri="{FF2B5EF4-FFF2-40B4-BE49-F238E27FC236}">
                <a16:creationId xmlns:a16="http://schemas.microsoft.com/office/drawing/2014/main" id="{20C5C509-EE88-492A-9CE3-8C21AFFB627F}"/>
              </a:ext>
            </a:extLst>
          </p:cNvPr>
          <p:cNvSpPr>
            <a:spLocks noChangeArrowheads="1"/>
          </p:cNvSpPr>
          <p:nvPr/>
        </p:nvSpPr>
        <p:spPr bwMode="auto">
          <a:xfrm>
            <a:off x="2867908" y="4171600"/>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lang="en-US" altLang="ko-KR" sz="1600" i="0" kern="0" baseline="-25000" dirty="0">
              <a:latin typeface="Calibri"/>
            </a:endParaRPr>
          </a:p>
        </p:txBody>
      </p:sp>
      <p:sp>
        <p:nvSpPr>
          <p:cNvPr id="45" name="Oval 26">
            <a:extLst>
              <a:ext uri="{FF2B5EF4-FFF2-40B4-BE49-F238E27FC236}">
                <a16:creationId xmlns:a16="http://schemas.microsoft.com/office/drawing/2014/main" id="{6DA925E6-7F00-489F-B8DB-DA7909C40093}"/>
              </a:ext>
            </a:extLst>
          </p:cNvPr>
          <p:cNvSpPr>
            <a:spLocks noChangeArrowheads="1"/>
          </p:cNvSpPr>
          <p:nvPr/>
        </p:nvSpPr>
        <p:spPr bwMode="auto">
          <a:xfrm>
            <a:off x="3553708" y="4933600"/>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lang="en-US" altLang="ko-KR" sz="1600" i="0" kern="0" baseline="-25000" dirty="0">
              <a:latin typeface="Calibri"/>
            </a:endParaRPr>
          </a:p>
        </p:txBody>
      </p:sp>
      <p:sp>
        <p:nvSpPr>
          <p:cNvPr id="46" name="Oval 26">
            <a:extLst>
              <a:ext uri="{FF2B5EF4-FFF2-40B4-BE49-F238E27FC236}">
                <a16:creationId xmlns:a16="http://schemas.microsoft.com/office/drawing/2014/main" id="{A9A9D691-3E69-4394-8CD0-817556C40D97}"/>
              </a:ext>
            </a:extLst>
          </p:cNvPr>
          <p:cNvSpPr>
            <a:spLocks noChangeArrowheads="1"/>
          </p:cNvSpPr>
          <p:nvPr/>
        </p:nvSpPr>
        <p:spPr bwMode="auto">
          <a:xfrm>
            <a:off x="2740255" y="5132959"/>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lang="en-US" altLang="ko-KR" sz="1600" i="0" kern="0" baseline="-25000" dirty="0">
              <a:latin typeface="Calibri"/>
            </a:endParaRPr>
          </a:p>
        </p:txBody>
      </p:sp>
      <p:sp>
        <p:nvSpPr>
          <p:cNvPr id="49" name="Oval 48">
            <a:extLst>
              <a:ext uri="{FF2B5EF4-FFF2-40B4-BE49-F238E27FC236}">
                <a16:creationId xmlns:a16="http://schemas.microsoft.com/office/drawing/2014/main" id="{E805D302-A4F4-49E7-AB03-A281A86B86EF}"/>
              </a:ext>
            </a:extLst>
          </p:cNvPr>
          <p:cNvSpPr>
            <a:spLocks noChangeArrowheads="1"/>
          </p:cNvSpPr>
          <p:nvPr/>
        </p:nvSpPr>
        <p:spPr bwMode="auto">
          <a:xfrm flipH="1">
            <a:off x="2952778" y="6206966"/>
            <a:ext cx="437678" cy="346234"/>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Y</a:t>
            </a:r>
            <a:r>
              <a:rPr kumimoji="0" lang="en-US" altLang="ko-KR" sz="1600" b="0" i="0" u="none" strike="noStrike" kern="0" cap="none" spc="0" normalizeH="0" baseline="-25000" noProof="0" dirty="0">
                <a:ln>
                  <a:noFill/>
                </a:ln>
                <a:solidFill>
                  <a:srgbClr val="000066"/>
                </a:solidFill>
                <a:effectLst/>
                <a:uLnTx/>
                <a:uFillTx/>
                <a:latin typeface="Tahoma" pitchFamily="34" charset="0"/>
                <a:ea typeface="굴림" pitchFamily="50" charset="-127"/>
              </a:rPr>
              <a:t>2</a:t>
            </a:r>
            <a:endParaRPr kumimoji="0" lang="en-US" altLang="ko-KR" sz="1600" b="0" i="0" u="none" strike="noStrike" kern="0" cap="none" spc="0" normalizeH="0" baseline="0" noProof="0" dirty="0">
              <a:ln>
                <a:noFill/>
              </a:ln>
              <a:solidFill>
                <a:srgbClr val="000066"/>
              </a:solidFill>
              <a:effectLst/>
              <a:uLnTx/>
              <a:uFillTx/>
              <a:latin typeface="Calibri"/>
              <a:ea typeface="굴림" pitchFamily="50" charset="-127"/>
            </a:endParaRPr>
          </a:p>
        </p:txBody>
      </p:sp>
      <p:cxnSp>
        <p:nvCxnSpPr>
          <p:cNvPr id="51" name="Straight Connector 50">
            <a:extLst>
              <a:ext uri="{FF2B5EF4-FFF2-40B4-BE49-F238E27FC236}">
                <a16:creationId xmlns:a16="http://schemas.microsoft.com/office/drawing/2014/main" id="{83A4B215-8882-4A76-9E68-4B7DAA2DAC40}"/>
              </a:ext>
            </a:extLst>
          </p:cNvPr>
          <p:cNvCxnSpPr/>
          <p:nvPr/>
        </p:nvCxnSpPr>
        <p:spPr>
          <a:xfrm flipV="1">
            <a:off x="4399078" y="4648200"/>
            <a:ext cx="682068" cy="1221413"/>
          </a:xfrm>
          <a:prstGeom prst="line">
            <a:avLst/>
          </a:prstGeom>
          <a:noFill/>
          <a:ln w="44450" cap="flat" cmpd="sng" algn="ctr">
            <a:solidFill>
              <a:srgbClr val="8064A2">
                <a:lumMod val="75000"/>
              </a:srgbClr>
            </a:solidFill>
            <a:prstDash val="solid"/>
          </a:ln>
          <a:effectLst/>
        </p:spPr>
      </p:cxnSp>
      <p:grpSp>
        <p:nvGrpSpPr>
          <p:cNvPr id="52" name="Group 51">
            <a:extLst>
              <a:ext uri="{FF2B5EF4-FFF2-40B4-BE49-F238E27FC236}">
                <a16:creationId xmlns:a16="http://schemas.microsoft.com/office/drawing/2014/main" id="{94C99290-DAA1-418C-A967-F62DD742C1B9}"/>
              </a:ext>
            </a:extLst>
          </p:cNvPr>
          <p:cNvGrpSpPr/>
          <p:nvPr/>
        </p:nvGrpSpPr>
        <p:grpSpPr>
          <a:xfrm>
            <a:off x="3072384" y="3575304"/>
            <a:ext cx="678798" cy="1618718"/>
            <a:chOff x="-1226811" y="3688785"/>
            <a:chExt cx="678798" cy="1618718"/>
          </a:xfrm>
        </p:grpSpPr>
        <p:cxnSp>
          <p:nvCxnSpPr>
            <p:cNvPr id="53" name="Straight Connector 52">
              <a:extLst>
                <a:ext uri="{FF2B5EF4-FFF2-40B4-BE49-F238E27FC236}">
                  <a16:creationId xmlns:a16="http://schemas.microsoft.com/office/drawing/2014/main" id="{75C62170-AE49-4948-A312-3D6A4B57C931}"/>
                </a:ext>
              </a:extLst>
            </p:cNvPr>
            <p:cNvCxnSpPr>
              <a:stCxn id="44" idx="0"/>
              <a:endCxn id="56" idx="3"/>
            </p:cNvCxnSpPr>
            <p:nvPr/>
          </p:nvCxnSpPr>
          <p:spPr>
            <a:xfrm flipV="1">
              <a:off x="-1226811" y="3984314"/>
              <a:ext cx="268572" cy="311125"/>
            </a:xfrm>
            <a:prstGeom prst="line">
              <a:avLst/>
            </a:prstGeom>
            <a:noFill/>
            <a:ln w="28575" cap="flat" cmpd="sng" algn="ctr">
              <a:solidFill>
                <a:srgbClr val="8064A2">
                  <a:lumMod val="75000"/>
                </a:srgbClr>
              </a:solidFill>
              <a:prstDash val="solid"/>
            </a:ln>
            <a:effectLst/>
          </p:spPr>
        </p:cxnSp>
        <p:cxnSp>
          <p:nvCxnSpPr>
            <p:cNvPr id="54" name="Straight Connector 53">
              <a:extLst>
                <a:ext uri="{FF2B5EF4-FFF2-40B4-BE49-F238E27FC236}">
                  <a16:creationId xmlns:a16="http://schemas.microsoft.com/office/drawing/2014/main" id="{394B3486-8AA4-4793-B044-F1FEDA08579D}"/>
                </a:ext>
              </a:extLst>
            </p:cNvPr>
            <p:cNvCxnSpPr>
              <a:stCxn id="46" idx="7"/>
              <a:endCxn id="56" idx="0"/>
            </p:cNvCxnSpPr>
            <p:nvPr/>
          </p:nvCxnSpPr>
          <p:spPr>
            <a:xfrm flipV="1">
              <a:off x="-1209970" y="3688785"/>
              <a:ext cx="396225" cy="1618718"/>
            </a:xfrm>
            <a:prstGeom prst="line">
              <a:avLst/>
            </a:prstGeom>
            <a:noFill/>
            <a:ln w="28575" cap="flat" cmpd="sng" algn="ctr">
              <a:solidFill>
                <a:srgbClr val="8064A2">
                  <a:lumMod val="75000"/>
                </a:srgbClr>
              </a:solidFill>
              <a:prstDash val="solid"/>
            </a:ln>
            <a:effectLst/>
          </p:spPr>
        </p:cxnSp>
        <p:cxnSp>
          <p:nvCxnSpPr>
            <p:cNvPr id="55" name="Straight Connector 54">
              <a:extLst>
                <a:ext uri="{FF2B5EF4-FFF2-40B4-BE49-F238E27FC236}">
                  <a16:creationId xmlns:a16="http://schemas.microsoft.com/office/drawing/2014/main" id="{0D60638D-E15B-4B72-B11A-7849CD5DEF4C}"/>
                </a:ext>
              </a:extLst>
            </p:cNvPr>
            <p:cNvCxnSpPr>
              <a:endCxn id="56" idx="0"/>
            </p:cNvCxnSpPr>
            <p:nvPr/>
          </p:nvCxnSpPr>
          <p:spPr>
            <a:xfrm flipH="1" flipV="1">
              <a:off x="-813745" y="3688785"/>
              <a:ext cx="265732" cy="1362974"/>
            </a:xfrm>
            <a:prstGeom prst="line">
              <a:avLst/>
            </a:prstGeom>
            <a:noFill/>
            <a:ln w="28575" cap="flat" cmpd="sng" algn="ctr">
              <a:solidFill>
                <a:srgbClr val="8064A2">
                  <a:lumMod val="75000"/>
                </a:srgbClr>
              </a:solidFill>
              <a:prstDash val="solid"/>
            </a:ln>
            <a:effectLst/>
          </p:spPr>
        </p:cxnSp>
        <p:sp>
          <p:nvSpPr>
            <p:cNvPr id="56" name="Oval 26">
              <a:extLst>
                <a:ext uri="{FF2B5EF4-FFF2-40B4-BE49-F238E27FC236}">
                  <a16:creationId xmlns:a16="http://schemas.microsoft.com/office/drawing/2014/main" id="{26C65235-96B1-4FA5-A711-F844F30ED92E}"/>
                </a:ext>
              </a:extLst>
            </p:cNvPr>
            <p:cNvSpPr>
              <a:spLocks noChangeArrowheads="1"/>
            </p:cNvSpPr>
            <p:nvPr/>
          </p:nvSpPr>
          <p:spPr bwMode="auto">
            <a:xfrm>
              <a:off x="-1018091" y="3688785"/>
              <a:ext cx="408692" cy="346234"/>
            </a:xfrm>
            <a:prstGeom prst="ellipse">
              <a:avLst/>
            </a:prstGeom>
            <a:gradFill rotWithShape="1">
              <a:gsLst>
                <a:gs pos="0">
                  <a:sysClr val="window" lastClr="FFFFFF"/>
                </a:gs>
                <a:gs pos="100000">
                  <a:srgbClr val="FFCCFF"/>
                </a:gs>
              </a:gsLst>
              <a:path path="shape">
                <a:fillToRect l="50000" t="50000" r="50000" b="50000"/>
              </a:path>
            </a:gradFill>
            <a:ln w="38100" algn="ctr">
              <a:solidFill>
                <a:srgbClr val="8064A2">
                  <a:lumMod val="50000"/>
                </a:srgbClr>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lang="en-US" altLang="ko-KR" sz="1600" i="0" kern="0" baseline="-25000" dirty="0">
                <a:latin typeface="Calibri"/>
              </a:endParaRPr>
            </a:p>
          </p:txBody>
        </p:sp>
      </p:grpSp>
      <p:sp>
        <p:nvSpPr>
          <p:cNvPr id="57" name="TextBox 56">
            <a:extLst>
              <a:ext uri="{FF2B5EF4-FFF2-40B4-BE49-F238E27FC236}">
                <a16:creationId xmlns:a16="http://schemas.microsoft.com/office/drawing/2014/main" id="{6E40A02B-E40F-4C86-B7A3-0A5A21B2A311}"/>
              </a:ext>
            </a:extLst>
          </p:cNvPr>
          <p:cNvSpPr txBox="1"/>
          <p:nvPr/>
        </p:nvSpPr>
        <p:spPr>
          <a:xfrm>
            <a:off x="3603274" y="3436486"/>
            <a:ext cx="914399" cy="646331"/>
          </a:xfrm>
          <a:prstGeom prst="rect">
            <a:avLst/>
          </a:prstGeom>
          <a:noFill/>
        </p:spPr>
        <p:txBody>
          <a:bodyPr wrap="squar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1800" b="1" i="1" u="none" strike="noStrike" kern="0" cap="none" spc="0" normalizeH="0" baseline="0" noProof="0" dirty="0">
                <a:ln>
                  <a:noFill/>
                </a:ln>
                <a:solidFill>
                  <a:srgbClr val="FF0000"/>
                </a:solidFill>
                <a:effectLst/>
                <a:uLnTx/>
                <a:uFillTx/>
              </a:rPr>
              <a:t>disease driver</a:t>
            </a:r>
          </a:p>
        </p:txBody>
      </p:sp>
      <p:pic>
        <p:nvPicPr>
          <p:cNvPr id="58" name="Picture 57">
            <a:extLst>
              <a:ext uri="{FF2B5EF4-FFF2-40B4-BE49-F238E27FC236}">
                <a16:creationId xmlns:a16="http://schemas.microsoft.com/office/drawing/2014/main" id="{FC9772D8-BC78-41FF-809C-A4DD97A28FDF}"/>
              </a:ext>
            </a:extLst>
          </p:cNvPr>
          <p:cNvPicPr>
            <a:picLocks noChangeAspect="1"/>
          </p:cNvPicPr>
          <p:nvPr/>
        </p:nvPicPr>
        <p:blipFill rotWithShape="1">
          <a:blip r:embed="rId4">
            <a:extLst>
              <a:ext uri="{28A0092B-C50C-407E-A947-70E740481C1C}">
                <a14:useLocalDpi xmlns:a14="http://schemas.microsoft.com/office/drawing/2010/main" val="0"/>
              </a:ext>
            </a:extLst>
          </a:blip>
          <a:srcRect l="9469" t="7470" r="13437" b="22150"/>
          <a:stretch/>
        </p:blipFill>
        <p:spPr>
          <a:xfrm>
            <a:off x="11307281" y="65083"/>
            <a:ext cx="823978" cy="1097280"/>
          </a:xfrm>
          <a:prstGeom prst="rect">
            <a:avLst/>
          </a:prstGeom>
          <a:ln w="22225">
            <a:solidFill>
              <a:schemeClr val="tx1"/>
            </a:solidFill>
          </a:ln>
        </p:spPr>
      </p:pic>
      <p:sp>
        <p:nvSpPr>
          <p:cNvPr id="59" name="TextBox 58">
            <a:extLst>
              <a:ext uri="{FF2B5EF4-FFF2-40B4-BE49-F238E27FC236}">
                <a16:creationId xmlns:a16="http://schemas.microsoft.com/office/drawing/2014/main" id="{64496D31-B0FA-4090-BE5D-8259D86EDDCF}"/>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err="1">
                <a:solidFill>
                  <a:prstClr val="black"/>
                </a:solidFill>
                <a:cs typeface="Arial"/>
                <a:sym typeface="Arial"/>
              </a:rPr>
              <a:t>Safiye</a:t>
            </a:r>
            <a:endParaRPr lang="en-US" dirty="0">
              <a:solidFill>
                <a:prstClr val="black"/>
              </a:solidFill>
              <a:cs typeface="Arial"/>
              <a:sym typeface="Arial"/>
            </a:endParaRPr>
          </a:p>
        </p:txBody>
      </p:sp>
      <p:sp>
        <p:nvSpPr>
          <p:cNvPr id="62" name="Oval 60">
            <a:extLst>
              <a:ext uri="{FF2B5EF4-FFF2-40B4-BE49-F238E27FC236}">
                <a16:creationId xmlns:a16="http://schemas.microsoft.com/office/drawing/2014/main" id="{48980970-4867-40C4-9D26-D794305E0DBB}"/>
              </a:ext>
            </a:extLst>
          </p:cNvPr>
          <p:cNvSpPr>
            <a:spLocks noChangeArrowheads="1"/>
          </p:cNvSpPr>
          <p:nvPr/>
        </p:nvSpPr>
        <p:spPr bwMode="auto">
          <a:xfrm flipH="1">
            <a:off x="3446056" y="6066627"/>
            <a:ext cx="484387" cy="366822"/>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Y</a:t>
            </a:r>
            <a:r>
              <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rPr>
              <a:t>2</a:t>
            </a:r>
          </a:p>
        </p:txBody>
      </p:sp>
      <p:sp>
        <p:nvSpPr>
          <p:cNvPr id="60" name="Text Box 20">
            <a:extLst>
              <a:ext uri="{FF2B5EF4-FFF2-40B4-BE49-F238E27FC236}">
                <a16:creationId xmlns:a16="http://schemas.microsoft.com/office/drawing/2014/main" id="{969D6C69-1EBB-4FD3-8EA0-A4E52303F6FD}"/>
              </a:ext>
            </a:extLst>
          </p:cNvPr>
          <p:cNvSpPr txBox="1">
            <a:spLocks noChangeArrowheads="1"/>
          </p:cNvSpPr>
          <p:nvPr/>
        </p:nvSpPr>
        <p:spPr bwMode="auto">
          <a:xfrm>
            <a:off x="76200" y="6059269"/>
            <a:ext cx="715567" cy="553998"/>
          </a:xfrm>
          <a:prstGeom prst="rect">
            <a:avLst/>
          </a:prstGeom>
          <a:solidFill>
            <a:sysClr val="window" lastClr="FFFFFF"/>
          </a:solidFill>
          <a:ln>
            <a:noFill/>
          </a:ln>
          <a:effectLst/>
          <a:extLst/>
        </p:spPr>
        <p:txBody>
          <a:bodyPr wrap="square" lIns="0" tIns="0" rIns="0" bIns="0">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rPr>
              <a:t>160 drugs</a:t>
            </a:r>
          </a:p>
        </p:txBody>
      </p:sp>
      <p:sp>
        <p:nvSpPr>
          <p:cNvPr id="61" name="Text Box 20">
            <a:extLst>
              <a:ext uri="{FF2B5EF4-FFF2-40B4-BE49-F238E27FC236}">
                <a16:creationId xmlns:a16="http://schemas.microsoft.com/office/drawing/2014/main" id="{C071B0EE-367E-4A40-97AE-5F37837FDE53}"/>
              </a:ext>
            </a:extLst>
          </p:cNvPr>
          <p:cNvSpPr txBox="1">
            <a:spLocks noChangeArrowheads="1"/>
          </p:cNvSpPr>
          <p:nvPr/>
        </p:nvSpPr>
        <p:spPr bwMode="auto">
          <a:xfrm>
            <a:off x="32579" y="3409600"/>
            <a:ext cx="782130" cy="553998"/>
          </a:xfrm>
          <a:prstGeom prst="rect">
            <a:avLst/>
          </a:prstGeom>
          <a:solidFill>
            <a:sysClr val="window" lastClr="FFFFFF"/>
          </a:solidFill>
          <a:ln>
            <a:noFill/>
          </a:ln>
          <a:effectLst/>
          <a:extLst/>
        </p:spPr>
        <p:txBody>
          <a:bodyPr wrap="square" lIns="0" tIns="0" rIns="0" bIns="0">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rPr>
              <a:t>20K genes</a:t>
            </a:r>
          </a:p>
        </p:txBody>
      </p:sp>
    </p:spTree>
    <p:extLst>
      <p:ext uri="{BB962C8B-B14F-4D97-AF65-F5344CB8AC3E}">
        <p14:creationId xmlns:p14="http://schemas.microsoft.com/office/powerpoint/2010/main" val="313373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right)">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up)">
                                      <p:cBhvr>
                                        <p:cTn id="28" dur="500"/>
                                        <p:tgtEl>
                                          <p:spTgt spid="51"/>
                                        </p:tgtEl>
                                      </p:cBhvr>
                                    </p:animEffect>
                                  </p:childTnLst>
                                </p:cTn>
                              </p:par>
                            </p:childTnLst>
                          </p:cTn>
                        </p:par>
                        <p:par>
                          <p:cTn id="29" fill="hold">
                            <p:stCondLst>
                              <p:cond delay="500"/>
                            </p:stCondLst>
                            <p:childTnLst>
                              <p:par>
                                <p:cTn id="30" presetID="10" presetClass="exit" presetSubtype="0" fill="hold" nodeType="after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2"/>
                                        </p:tgtEl>
                                      </p:cBhvr>
                                    </p:animEffect>
                                    <p:set>
                                      <p:cBhvr>
                                        <p:cTn id="35" dur="1" fill="hold">
                                          <p:stCondLst>
                                            <p:cond delay="499"/>
                                          </p:stCondLst>
                                        </p:cTn>
                                        <p:tgtEl>
                                          <p:spTgt spid="32"/>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4"/>
                                        </p:tgtEl>
                                      </p:cBhvr>
                                    </p:animEffect>
                                    <p:set>
                                      <p:cBhvr>
                                        <p:cTn id="38" dur="1" fill="hold">
                                          <p:stCondLst>
                                            <p:cond delay="499"/>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Effect transition="in" filter="fade">
                                      <p:cBhvr>
                                        <p:cTn id="43" dur="500"/>
                                        <p:tgtEl>
                                          <p:spTgt spid="5">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up)">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up)">
                                      <p:cBhvr>
                                        <p:cTn id="56" dur="500"/>
                                        <p:tgtEl>
                                          <p:spTgt spid="39"/>
                                        </p:tgtEl>
                                      </p:cBhvr>
                                    </p:animEffect>
                                  </p:childTnLst>
                                </p:cTn>
                              </p:par>
                            </p:childTnLst>
                          </p:cTn>
                        </p:par>
                        <p:par>
                          <p:cTn id="57" fill="hold">
                            <p:stCondLst>
                              <p:cond delay="500"/>
                            </p:stCondLst>
                            <p:childTnLst>
                              <p:par>
                                <p:cTn id="58" presetID="10" presetClass="exit" presetSubtype="0" fill="hold" nodeType="afterEffect">
                                  <p:stCondLst>
                                    <p:cond delay="0"/>
                                  </p:stCondLst>
                                  <p:childTnLst>
                                    <p:animEffect transition="out" filter="fade">
                                      <p:cBhvr>
                                        <p:cTn id="59" dur="500"/>
                                        <p:tgtEl>
                                          <p:spTgt spid="41"/>
                                        </p:tgtEl>
                                      </p:cBhvr>
                                    </p:animEffect>
                                    <p:set>
                                      <p:cBhvr>
                                        <p:cTn id="60" dur="1" fill="hold">
                                          <p:stCondLst>
                                            <p:cond delay="499"/>
                                          </p:stCondLst>
                                        </p:cTn>
                                        <p:tgtEl>
                                          <p:spTgt spid="41"/>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4"/>
                                        </p:tgtEl>
                                      </p:cBhvr>
                                    </p:animEffect>
                                    <p:set>
                                      <p:cBhvr>
                                        <p:cTn id="66" dur="1" fill="hold">
                                          <p:stCondLst>
                                            <p:cond delay="499"/>
                                          </p:stCondLst>
                                        </p:cTn>
                                        <p:tgtEl>
                                          <p:spTgt spid="4"/>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42"/>
                                        </p:tgtEl>
                                      </p:cBhvr>
                                    </p:animEffect>
                                    <p:set>
                                      <p:cBhvr>
                                        <p:cTn id="69" dur="1" fill="hold">
                                          <p:stCondLst>
                                            <p:cond delay="499"/>
                                          </p:stCondLst>
                                        </p:cTn>
                                        <p:tgtEl>
                                          <p:spTgt spid="42"/>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xEl>
                                              <p:pRg st="7" end="7"/>
                                            </p:txEl>
                                          </p:spTgt>
                                        </p:tgtEl>
                                        <p:attrNameLst>
                                          <p:attrName>style.visibility</p:attrName>
                                        </p:attrNameLst>
                                      </p:cBhvr>
                                      <p:to>
                                        <p:strVal val="visible"/>
                                      </p:to>
                                    </p:set>
                                    <p:animEffect transition="in" filter="fade">
                                      <p:cBhvr>
                                        <p:cTn id="74"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AutoShape 65">
            <a:extLst>
              <a:ext uri="{FF2B5EF4-FFF2-40B4-BE49-F238E27FC236}">
                <a16:creationId xmlns:a16="http://schemas.microsoft.com/office/drawing/2014/main" id="{F7282A9E-D5EE-4FC3-ABA2-47DC97C3AA74}"/>
              </a:ext>
            </a:extLst>
          </p:cNvPr>
          <p:cNvCxnSpPr>
            <a:cxnSpLocks noChangeShapeType="1"/>
          </p:cNvCxnSpPr>
          <p:nvPr/>
        </p:nvCxnSpPr>
        <p:spPr bwMode="auto">
          <a:xfrm flipV="1">
            <a:off x="2362200" y="5117305"/>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4" name="Oval 26">
            <a:extLst>
              <a:ext uri="{FF2B5EF4-FFF2-40B4-BE49-F238E27FC236}">
                <a16:creationId xmlns:a16="http://schemas.microsoft.com/office/drawing/2014/main" id="{5F084808-E6FE-484C-92E1-9BB138167D57}"/>
              </a:ext>
            </a:extLst>
          </p:cNvPr>
          <p:cNvSpPr>
            <a:spLocks noChangeArrowheads="1"/>
          </p:cNvSpPr>
          <p:nvPr/>
        </p:nvSpPr>
        <p:spPr bwMode="auto">
          <a:xfrm>
            <a:off x="4245401" y="4951389"/>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25" name="Oval 26">
            <a:extLst>
              <a:ext uri="{FF2B5EF4-FFF2-40B4-BE49-F238E27FC236}">
                <a16:creationId xmlns:a16="http://schemas.microsoft.com/office/drawing/2014/main" id="{3A363E8C-5DA6-4D3A-8236-D3429D79BF1B}"/>
              </a:ext>
            </a:extLst>
          </p:cNvPr>
          <p:cNvSpPr>
            <a:spLocks noChangeArrowheads="1"/>
          </p:cNvSpPr>
          <p:nvPr/>
        </p:nvSpPr>
        <p:spPr bwMode="auto">
          <a:xfrm>
            <a:off x="3552613" y="4937760"/>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26" name="Oval 26">
            <a:extLst>
              <a:ext uri="{FF2B5EF4-FFF2-40B4-BE49-F238E27FC236}">
                <a16:creationId xmlns:a16="http://schemas.microsoft.com/office/drawing/2014/main" id="{024B2B79-EBAA-4892-B145-7F77A47B799C}"/>
              </a:ext>
            </a:extLst>
          </p:cNvPr>
          <p:cNvSpPr>
            <a:spLocks noChangeArrowheads="1"/>
          </p:cNvSpPr>
          <p:nvPr/>
        </p:nvSpPr>
        <p:spPr bwMode="auto">
          <a:xfrm>
            <a:off x="2743200" y="5133220"/>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23" name="Oval 26">
            <a:extLst>
              <a:ext uri="{FF2B5EF4-FFF2-40B4-BE49-F238E27FC236}">
                <a16:creationId xmlns:a16="http://schemas.microsoft.com/office/drawing/2014/main" id="{1CCEE7E7-F506-4B8B-89A9-44BAB59E38BE}"/>
              </a:ext>
            </a:extLst>
          </p:cNvPr>
          <p:cNvSpPr>
            <a:spLocks noChangeArrowheads="1"/>
          </p:cNvSpPr>
          <p:nvPr/>
        </p:nvSpPr>
        <p:spPr bwMode="auto">
          <a:xfrm>
            <a:off x="3784727" y="4400402"/>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22" name="Oval 26">
            <a:extLst>
              <a:ext uri="{FF2B5EF4-FFF2-40B4-BE49-F238E27FC236}">
                <a16:creationId xmlns:a16="http://schemas.microsoft.com/office/drawing/2014/main" id="{D91A5ED4-07FD-4440-8658-D803BDF88C99}"/>
              </a:ext>
            </a:extLst>
          </p:cNvPr>
          <p:cNvSpPr>
            <a:spLocks noChangeArrowheads="1"/>
          </p:cNvSpPr>
          <p:nvPr/>
        </p:nvSpPr>
        <p:spPr bwMode="auto">
          <a:xfrm>
            <a:off x="2880069" y="4169664"/>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2" name="Title 1">
            <a:extLst>
              <a:ext uri="{FF2B5EF4-FFF2-40B4-BE49-F238E27FC236}">
                <a16:creationId xmlns:a16="http://schemas.microsoft.com/office/drawing/2014/main" id="{0D1E8C9E-1E69-4AD7-A957-3CDE7D54554C}"/>
              </a:ext>
            </a:extLst>
          </p:cNvPr>
          <p:cNvSpPr>
            <a:spLocks noGrp="1"/>
          </p:cNvSpPr>
          <p:nvPr>
            <p:ph type="title"/>
          </p:nvPr>
        </p:nvSpPr>
        <p:spPr>
          <a:xfrm>
            <a:off x="385312" y="198154"/>
            <a:ext cx="10547731" cy="1325563"/>
          </a:xfrm>
        </p:spPr>
        <p:txBody>
          <a:bodyPr>
            <a:normAutofit fontScale="90000"/>
          </a:bodyPr>
          <a:lstStyle/>
          <a:p>
            <a:r>
              <a:rPr lang="en-US" dirty="0"/>
              <a:t>MERGE: Machine learning approach to integrate big data to select robust expression markers </a:t>
            </a:r>
          </a:p>
        </p:txBody>
      </p:sp>
      <p:cxnSp>
        <p:nvCxnSpPr>
          <p:cNvPr id="6" name="AutoShape 65">
            <a:extLst>
              <a:ext uri="{FF2B5EF4-FFF2-40B4-BE49-F238E27FC236}">
                <a16:creationId xmlns:a16="http://schemas.microsoft.com/office/drawing/2014/main" id="{B6A688C3-E026-4364-81BF-AB0A9CD94F2F}"/>
              </a:ext>
            </a:extLst>
          </p:cNvPr>
          <p:cNvCxnSpPr>
            <a:cxnSpLocks noChangeShapeType="1"/>
          </p:cNvCxnSpPr>
          <p:nvPr/>
        </p:nvCxnSpPr>
        <p:spPr bwMode="auto">
          <a:xfrm flipV="1">
            <a:off x="1371600" y="3741860"/>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 name="AutoShape 65">
            <a:extLst>
              <a:ext uri="{FF2B5EF4-FFF2-40B4-BE49-F238E27FC236}">
                <a16:creationId xmlns:a16="http://schemas.microsoft.com/office/drawing/2014/main" id="{EE04504C-4271-4ABB-AFEE-5C9DE994DCFD}"/>
              </a:ext>
            </a:extLst>
          </p:cNvPr>
          <p:cNvCxnSpPr>
            <a:cxnSpLocks noChangeShapeType="1"/>
          </p:cNvCxnSpPr>
          <p:nvPr/>
        </p:nvCxnSpPr>
        <p:spPr bwMode="auto">
          <a:xfrm flipV="1">
            <a:off x="2317731" y="2200924"/>
            <a:ext cx="969159"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 name="Oval 26">
            <a:extLst>
              <a:ext uri="{FF2B5EF4-FFF2-40B4-BE49-F238E27FC236}">
                <a16:creationId xmlns:a16="http://schemas.microsoft.com/office/drawing/2014/main" id="{679725E9-036D-438B-9886-610227747CF6}"/>
              </a:ext>
            </a:extLst>
          </p:cNvPr>
          <p:cNvSpPr>
            <a:spLocks noChangeArrowheads="1"/>
          </p:cNvSpPr>
          <p:nvPr/>
        </p:nvSpPr>
        <p:spPr bwMode="auto">
          <a:xfrm>
            <a:off x="4163308" y="3901566"/>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9" name="Oval 26">
            <a:extLst>
              <a:ext uri="{FF2B5EF4-FFF2-40B4-BE49-F238E27FC236}">
                <a16:creationId xmlns:a16="http://schemas.microsoft.com/office/drawing/2014/main" id="{BDC01116-EA5F-46A3-8B64-E9ADBDEFBDFC}"/>
              </a:ext>
            </a:extLst>
          </p:cNvPr>
          <p:cNvSpPr>
            <a:spLocks noChangeArrowheads="1"/>
          </p:cNvSpPr>
          <p:nvPr/>
        </p:nvSpPr>
        <p:spPr bwMode="auto">
          <a:xfrm>
            <a:off x="3278137" y="3562000"/>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0" name="Oval 26">
            <a:extLst>
              <a:ext uri="{FF2B5EF4-FFF2-40B4-BE49-F238E27FC236}">
                <a16:creationId xmlns:a16="http://schemas.microsoft.com/office/drawing/2014/main" id="{569934C5-5E50-4DD8-B559-B0A048827ECB}"/>
              </a:ext>
            </a:extLst>
          </p:cNvPr>
          <p:cNvSpPr>
            <a:spLocks noChangeArrowheads="1"/>
          </p:cNvSpPr>
          <p:nvPr/>
        </p:nvSpPr>
        <p:spPr bwMode="auto">
          <a:xfrm>
            <a:off x="4062721" y="3180469"/>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1" name="Oval 26">
            <a:extLst>
              <a:ext uri="{FF2B5EF4-FFF2-40B4-BE49-F238E27FC236}">
                <a16:creationId xmlns:a16="http://schemas.microsoft.com/office/drawing/2014/main" id="{7F3492E9-0B42-46E3-A80D-083B0E18AF22}"/>
              </a:ext>
            </a:extLst>
          </p:cNvPr>
          <p:cNvSpPr>
            <a:spLocks noChangeArrowheads="1"/>
          </p:cNvSpPr>
          <p:nvPr/>
        </p:nvSpPr>
        <p:spPr bwMode="auto">
          <a:xfrm>
            <a:off x="3927177" y="2396770"/>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2" name="Oval 26">
            <a:extLst>
              <a:ext uri="{FF2B5EF4-FFF2-40B4-BE49-F238E27FC236}">
                <a16:creationId xmlns:a16="http://schemas.microsoft.com/office/drawing/2014/main" id="{9E26C169-22B0-4952-B70F-7B2757472D28}"/>
              </a:ext>
            </a:extLst>
          </p:cNvPr>
          <p:cNvSpPr>
            <a:spLocks noChangeArrowheads="1"/>
          </p:cNvSpPr>
          <p:nvPr/>
        </p:nvSpPr>
        <p:spPr bwMode="auto">
          <a:xfrm>
            <a:off x="3301697" y="2048316"/>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3" name="Oval 26">
            <a:extLst>
              <a:ext uri="{FF2B5EF4-FFF2-40B4-BE49-F238E27FC236}">
                <a16:creationId xmlns:a16="http://schemas.microsoft.com/office/drawing/2014/main" id="{705D802A-B07E-4AF5-8571-40C131B3D0F0}"/>
              </a:ext>
            </a:extLst>
          </p:cNvPr>
          <p:cNvSpPr>
            <a:spLocks noChangeArrowheads="1"/>
          </p:cNvSpPr>
          <p:nvPr/>
        </p:nvSpPr>
        <p:spPr bwMode="auto">
          <a:xfrm>
            <a:off x="3040794" y="2803482"/>
            <a:ext cx="408692" cy="346234"/>
          </a:xfrm>
          <a:prstGeom prst="ellipse">
            <a:avLst/>
          </a:prstGeom>
          <a:gradFill rotWithShape="1">
            <a:gsLst>
              <a:gs pos="0">
                <a:sysClr val="window" lastClr="FFFFFF"/>
              </a:gs>
              <a:gs pos="100000">
                <a:srgbClr val="FFCC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lvl="0" algn="ctr" defTabSz="914354">
              <a:defRPr/>
            </a:pPr>
            <a:r>
              <a:rPr lang="en-US" altLang="ko-KR" sz="1600" i="0" kern="0" dirty="0">
                <a:latin typeface="Calibri"/>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16" name="Rounded Rectangle 50">
            <a:extLst>
              <a:ext uri="{FF2B5EF4-FFF2-40B4-BE49-F238E27FC236}">
                <a16:creationId xmlns:a16="http://schemas.microsoft.com/office/drawing/2014/main" id="{9FA877E1-B6DD-48E6-9DC7-1E3A47EEC457}"/>
              </a:ext>
            </a:extLst>
          </p:cNvPr>
          <p:cNvSpPr/>
          <p:nvPr/>
        </p:nvSpPr>
        <p:spPr>
          <a:xfrm>
            <a:off x="2674103" y="1920230"/>
            <a:ext cx="4109617" cy="4760290"/>
          </a:xfrm>
          <a:prstGeom prst="roundRect">
            <a:avLst>
              <a:gd name="adj" fmla="val 0"/>
            </a:avLst>
          </a:prstGeom>
          <a:noFill/>
          <a:ln w="25400" cap="flat" cmpd="sng" algn="ctr">
            <a:solidFill>
              <a:srgbClr val="C00000"/>
            </a:solidFill>
            <a:prstDash val="sysDash"/>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Text Box 20">
            <a:extLst>
              <a:ext uri="{FF2B5EF4-FFF2-40B4-BE49-F238E27FC236}">
                <a16:creationId xmlns:a16="http://schemas.microsoft.com/office/drawing/2014/main" id="{03A8ADCD-CB00-4722-B9F5-5D06B867486F}"/>
              </a:ext>
            </a:extLst>
          </p:cNvPr>
          <p:cNvSpPr txBox="1">
            <a:spLocks noChangeArrowheads="1"/>
          </p:cNvSpPr>
          <p:nvPr/>
        </p:nvSpPr>
        <p:spPr bwMode="auto">
          <a:xfrm>
            <a:off x="3516993" y="1559527"/>
            <a:ext cx="2865685" cy="4001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35" tIns="45718" rIns="91435" bIns="45718">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defTabSz="914354">
              <a:defRPr/>
            </a:pPr>
            <a:r>
              <a:rPr lang="en-US" altLang="ko-KR" sz="2000" b="1" dirty="0">
                <a:solidFill>
                  <a:srgbClr val="C00000"/>
                </a:solidFill>
                <a:latin typeface="Calibri"/>
                <a:ea typeface="Tahoma" panose="020B0604030504040204" pitchFamily="34" charset="0"/>
                <a:cs typeface="Tahoma" panose="020B0604030504040204" pitchFamily="34" charset="0"/>
              </a:rPr>
              <a:t>MERGE AI algorithm</a:t>
            </a:r>
          </a:p>
        </p:txBody>
      </p:sp>
      <p:cxnSp>
        <p:nvCxnSpPr>
          <p:cNvPr id="18" name="AutoShape 65">
            <a:extLst>
              <a:ext uri="{FF2B5EF4-FFF2-40B4-BE49-F238E27FC236}">
                <a16:creationId xmlns:a16="http://schemas.microsoft.com/office/drawing/2014/main" id="{58A741E6-5230-4452-AF9B-EABA86456EC3}"/>
              </a:ext>
            </a:extLst>
          </p:cNvPr>
          <p:cNvCxnSpPr>
            <a:cxnSpLocks noChangeShapeType="1"/>
          </p:cNvCxnSpPr>
          <p:nvPr/>
        </p:nvCxnSpPr>
        <p:spPr bwMode="auto">
          <a:xfrm flipV="1">
            <a:off x="2033119" y="2577914"/>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AutoShape 65">
            <a:extLst>
              <a:ext uri="{FF2B5EF4-FFF2-40B4-BE49-F238E27FC236}">
                <a16:creationId xmlns:a16="http://schemas.microsoft.com/office/drawing/2014/main" id="{728D75C0-105E-40F1-BCA9-041DF7894D76}"/>
              </a:ext>
            </a:extLst>
          </p:cNvPr>
          <p:cNvCxnSpPr>
            <a:cxnSpLocks noChangeShapeType="1"/>
          </p:cNvCxnSpPr>
          <p:nvPr/>
        </p:nvCxnSpPr>
        <p:spPr bwMode="auto">
          <a:xfrm flipV="1">
            <a:off x="2077811" y="2981330"/>
            <a:ext cx="969159"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AutoShape 65">
            <a:extLst>
              <a:ext uri="{FF2B5EF4-FFF2-40B4-BE49-F238E27FC236}">
                <a16:creationId xmlns:a16="http://schemas.microsoft.com/office/drawing/2014/main" id="{14C21B89-E020-40D2-AC9B-6306DC2879CC}"/>
              </a:ext>
            </a:extLst>
          </p:cNvPr>
          <p:cNvCxnSpPr>
            <a:cxnSpLocks noChangeShapeType="1"/>
          </p:cNvCxnSpPr>
          <p:nvPr/>
        </p:nvCxnSpPr>
        <p:spPr bwMode="auto">
          <a:xfrm flipV="1">
            <a:off x="2176810" y="3342109"/>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 name="AutoShape 65">
            <a:extLst>
              <a:ext uri="{FF2B5EF4-FFF2-40B4-BE49-F238E27FC236}">
                <a16:creationId xmlns:a16="http://schemas.microsoft.com/office/drawing/2014/main" id="{AE725A54-8818-45B6-8864-C7894E1E89AF}"/>
              </a:ext>
            </a:extLst>
          </p:cNvPr>
          <p:cNvCxnSpPr>
            <a:cxnSpLocks noChangeShapeType="1"/>
          </p:cNvCxnSpPr>
          <p:nvPr/>
        </p:nvCxnSpPr>
        <p:spPr bwMode="auto">
          <a:xfrm flipV="1">
            <a:off x="1905000" y="4582603"/>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23" name="Picture 2">
            <a:extLst>
              <a:ext uri="{FF2B5EF4-FFF2-40B4-BE49-F238E27FC236}">
                <a16:creationId xmlns:a16="http://schemas.microsoft.com/office/drawing/2014/main" id="{AF1D67C9-7587-4B12-968A-D9AC8F8179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955"/>
          <a:stretch/>
        </p:blipFill>
        <p:spPr bwMode="auto">
          <a:xfrm>
            <a:off x="835490" y="1960575"/>
            <a:ext cx="1664208" cy="382051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25" name="AutoShape 65">
            <a:extLst>
              <a:ext uri="{FF2B5EF4-FFF2-40B4-BE49-F238E27FC236}">
                <a16:creationId xmlns:a16="http://schemas.microsoft.com/office/drawing/2014/main" id="{3469C0B6-0A35-4E19-AFC9-712BACCE6ED0}"/>
              </a:ext>
            </a:extLst>
          </p:cNvPr>
          <p:cNvCxnSpPr>
            <a:cxnSpLocks noChangeShapeType="1"/>
          </p:cNvCxnSpPr>
          <p:nvPr/>
        </p:nvCxnSpPr>
        <p:spPr bwMode="auto">
          <a:xfrm flipV="1">
            <a:off x="2117439" y="5992025"/>
            <a:ext cx="1883664"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 name="AutoShape 65">
            <a:extLst>
              <a:ext uri="{FF2B5EF4-FFF2-40B4-BE49-F238E27FC236}">
                <a16:creationId xmlns:a16="http://schemas.microsoft.com/office/drawing/2014/main" id="{2CBB6854-E7ED-4972-A111-E38122F63B13}"/>
              </a:ext>
            </a:extLst>
          </p:cNvPr>
          <p:cNvCxnSpPr>
            <a:cxnSpLocks noChangeShapeType="1"/>
          </p:cNvCxnSpPr>
          <p:nvPr/>
        </p:nvCxnSpPr>
        <p:spPr bwMode="auto">
          <a:xfrm flipV="1">
            <a:off x="1975442" y="6394824"/>
            <a:ext cx="969159" cy="3725"/>
          </a:xfrm>
          <a:prstGeom prst="straightConnector1">
            <a:avLst/>
          </a:prstGeom>
          <a:noFill/>
          <a:ln w="12700">
            <a:solidFill>
              <a:sysClr val="windowText" lastClr="000000"/>
            </a:solidFill>
            <a:prstDash val="sysDot"/>
            <a:round/>
            <a:headEnd type="none" w="lg" len="lg"/>
            <a:tailEnd type="stealth"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aphicFrame>
        <p:nvGraphicFramePr>
          <p:cNvPr id="27" name="Content Placeholder 37">
            <a:extLst>
              <a:ext uri="{FF2B5EF4-FFF2-40B4-BE49-F238E27FC236}">
                <a16:creationId xmlns:a16="http://schemas.microsoft.com/office/drawing/2014/main" id="{8A263508-E7AC-4BA4-AF99-ABFEA5AC8FEA}"/>
              </a:ext>
            </a:extLst>
          </p:cNvPr>
          <p:cNvGraphicFramePr>
            <a:graphicFrameLocks/>
          </p:cNvGraphicFramePr>
          <p:nvPr>
            <p:extLst/>
          </p:nvPr>
        </p:nvGraphicFramePr>
        <p:xfrm>
          <a:off x="865677" y="5943600"/>
          <a:ext cx="1612134" cy="835208"/>
        </p:xfrm>
        <a:graphic>
          <a:graphicData uri="http://schemas.openxmlformats.org/drawingml/2006/table">
            <a:tbl>
              <a:tblPr firstRow="1" bandRow="1"/>
              <a:tblGrid>
                <a:gridCol w="89563">
                  <a:extLst>
                    <a:ext uri="{9D8B030D-6E8A-4147-A177-3AD203B41FA5}">
                      <a16:colId xmlns:a16="http://schemas.microsoft.com/office/drawing/2014/main" val="20000"/>
                    </a:ext>
                  </a:extLst>
                </a:gridCol>
                <a:gridCol w="89563">
                  <a:extLst>
                    <a:ext uri="{9D8B030D-6E8A-4147-A177-3AD203B41FA5}">
                      <a16:colId xmlns:a16="http://schemas.microsoft.com/office/drawing/2014/main" val="20001"/>
                    </a:ext>
                  </a:extLst>
                </a:gridCol>
                <a:gridCol w="89563">
                  <a:extLst>
                    <a:ext uri="{9D8B030D-6E8A-4147-A177-3AD203B41FA5}">
                      <a16:colId xmlns:a16="http://schemas.microsoft.com/office/drawing/2014/main" val="20002"/>
                    </a:ext>
                  </a:extLst>
                </a:gridCol>
                <a:gridCol w="89563">
                  <a:extLst>
                    <a:ext uri="{9D8B030D-6E8A-4147-A177-3AD203B41FA5}">
                      <a16:colId xmlns:a16="http://schemas.microsoft.com/office/drawing/2014/main" val="20003"/>
                    </a:ext>
                  </a:extLst>
                </a:gridCol>
                <a:gridCol w="89563">
                  <a:extLst>
                    <a:ext uri="{9D8B030D-6E8A-4147-A177-3AD203B41FA5}">
                      <a16:colId xmlns:a16="http://schemas.microsoft.com/office/drawing/2014/main" val="20004"/>
                    </a:ext>
                  </a:extLst>
                </a:gridCol>
                <a:gridCol w="89563">
                  <a:extLst>
                    <a:ext uri="{9D8B030D-6E8A-4147-A177-3AD203B41FA5}">
                      <a16:colId xmlns:a16="http://schemas.microsoft.com/office/drawing/2014/main" val="20005"/>
                    </a:ext>
                  </a:extLst>
                </a:gridCol>
                <a:gridCol w="89563">
                  <a:extLst>
                    <a:ext uri="{9D8B030D-6E8A-4147-A177-3AD203B41FA5}">
                      <a16:colId xmlns:a16="http://schemas.microsoft.com/office/drawing/2014/main" val="20006"/>
                    </a:ext>
                  </a:extLst>
                </a:gridCol>
                <a:gridCol w="89563">
                  <a:extLst>
                    <a:ext uri="{9D8B030D-6E8A-4147-A177-3AD203B41FA5}">
                      <a16:colId xmlns:a16="http://schemas.microsoft.com/office/drawing/2014/main" val="20007"/>
                    </a:ext>
                  </a:extLst>
                </a:gridCol>
                <a:gridCol w="89563">
                  <a:extLst>
                    <a:ext uri="{9D8B030D-6E8A-4147-A177-3AD203B41FA5}">
                      <a16:colId xmlns:a16="http://schemas.microsoft.com/office/drawing/2014/main" val="20008"/>
                    </a:ext>
                  </a:extLst>
                </a:gridCol>
                <a:gridCol w="89563">
                  <a:extLst>
                    <a:ext uri="{9D8B030D-6E8A-4147-A177-3AD203B41FA5}">
                      <a16:colId xmlns:a16="http://schemas.microsoft.com/office/drawing/2014/main" val="20009"/>
                    </a:ext>
                  </a:extLst>
                </a:gridCol>
                <a:gridCol w="89563">
                  <a:extLst>
                    <a:ext uri="{9D8B030D-6E8A-4147-A177-3AD203B41FA5}">
                      <a16:colId xmlns:a16="http://schemas.microsoft.com/office/drawing/2014/main" val="20010"/>
                    </a:ext>
                  </a:extLst>
                </a:gridCol>
                <a:gridCol w="89563">
                  <a:extLst>
                    <a:ext uri="{9D8B030D-6E8A-4147-A177-3AD203B41FA5}">
                      <a16:colId xmlns:a16="http://schemas.microsoft.com/office/drawing/2014/main" val="20011"/>
                    </a:ext>
                  </a:extLst>
                </a:gridCol>
                <a:gridCol w="89563">
                  <a:extLst>
                    <a:ext uri="{9D8B030D-6E8A-4147-A177-3AD203B41FA5}">
                      <a16:colId xmlns:a16="http://schemas.microsoft.com/office/drawing/2014/main" val="20012"/>
                    </a:ext>
                  </a:extLst>
                </a:gridCol>
                <a:gridCol w="89563">
                  <a:extLst>
                    <a:ext uri="{9D8B030D-6E8A-4147-A177-3AD203B41FA5}">
                      <a16:colId xmlns:a16="http://schemas.microsoft.com/office/drawing/2014/main" val="20013"/>
                    </a:ext>
                  </a:extLst>
                </a:gridCol>
                <a:gridCol w="89563">
                  <a:extLst>
                    <a:ext uri="{9D8B030D-6E8A-4147-A177-3AD203B41FA5}">
                      <a16:colId xmlns:a16="http://schemas.microsoft.com/office/drawing/2014/main" val="20014"/>
                    </a:ext>
                  </a:extLst>
                </a:gridCol>
                <a:gridCol w="89563">
                  <a:extLst>
                    <a:ext uri="{9D8B030D-6E8A-4147-A177-3AD203B41FA5}">
                      <a16:colId xmlns:a16="http://schemas.microsoft.com/office/drawing/2014/main" val="20015"/>
                    </a:ext>
                  </a:extLst>
                </a:gridCol>
                <a:gridCol w="89563">
                  <a:extLst>
                    <a:ext uri="{9D8B030D-6E8A-4147-A177-3AD203B41FA5}">
                      <a16:colId xmlns:a16="http://schemas.microsoft.com/office/drawing/2014/main" val="20016"/>
                    </a:ext>
                  </a:extLst>
                </a:gridCol>
                <a:gridCol w="89563">
                  <a:extLst>
                    <a:ext uri="{9D8B030D-6E8A-4147-A177-3AD203B41FA5}">
                      <a16:colId xmlns:a16="http://schemas.microsoft.com/office/drawing/2014/main" val="20017"/>
                    </a:ext>
                  </a:extLst>
                </a:gridCol>
              </a:tblGrid>
              <a:tr h="104401">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b="1" kern="1200">
                          <a:solidFill>
                            <a:schemeClr val="dk1"/>
                          </a:solidFill>
                          <a:latin typeface="Calibri"/>
                        </a:defRPr>
                      </a:lvl1pPr>
                      <a:lvl2pPr marL="457200" algn="l" defTabSz="914400" rtl="0" eaLnBrk="1" latinLnBrk="0" hangingPunct="1">
                        <a:defRPr sz="1800" b="1" kern="1200">
                          <a:solidFill>
                            <a:schemeClr val="dk1"/>
                          </a:solidFill>
                          <a:latin typeface="Calibri"/>
                        </a:defRPr>
                      </a:lvl2pPr>
                      <a:lvl3pPr marL="914400" algn="l" defTabSz="914400" rtl="0" eaLnBrk="1" latinLnBrk="0" hangingPunct="1">
                        <a:defRPr sz="1800" b="1" kern="1200">
                          <a:solidFill>
                            <a:schemeClr val="dk1"/>
                          </a:solidFill>
                          <a:latin typeface="Calibri"/>
                        </a:defRPr>
                      </a:lvl3pPr>
                      <a:lvl4pPr marL="1371600" algn="l" defTabSz="914400" rtl="0" eaLnBrk="1" latinLnBrk="0" hangingPunct="1">
                        <a:defRPr sz="1800" b="1" kern="1200">
                          <a:solidFill>
                            <a:schemeClr val="dk1"/>
                          </a:solidFill>
                          <a:latin typeface="Calibri"/>
                        </a:defRPr>
                      </a:lvl4pPr>
                      <a:lvl5pPr marL="1828800" algn="l" defTabSz="914400" rtl="0" eaLnBrk="1" latinLnBrk="0" hangingPunct="1">
                        <a:defRPr sz="1800" b="1" kern="1200">
                          <a:solidFill>
                            <a:schemeClr val="dk1"/>
                          </a:solidFill>
                          <a:latin typeface="Calibri"/>
                        </a:defRPr>
                      </a:lvl5pPr>
                      <a:lvl6pPr marL="2286000" algn="l" defTabSz="914400" rtl="0" eaLnBrk="1" latinLnBrk="0" hangingPunct="1">
                        <a:defRPr sz="1800" b="1" kern="1200">
                          <a:solidFill>
                            <a:schemeClr val="dk1"/>
                          </a:solidFill>
                          <a:latin typeface="Calibri"/>
                        </a:defRPr>
                      </a:lvl6pPr>
                      <a:lvl7pPr marL="2743200" algn="l" defTabSz="914400" rtl="0" eaLnBrk="1" latinLnBrk="0" hangingPunct="1">
                        <a:defRPr sz="1800" b="1" kern="1200">
                          <a:solidFill>
                            <a:schemeClr val="dk1"/>
                          </a:solidFill>
                          <a:latin typeface="Calibri"/>
                        </a:defRPr>
                      </a:lvl7pPr>
                      <a:lvl8pPr marL="3200400" algn="l" defTabSz="914400" rtl="0" eaLnBrk="1" latinLnBrk="0" hangingPunct="1">
                        <a:defRPr sz="1800" b="1" kern="1200">
                          <a:solidFill>
                            <a:schemeClr val="dk1"/>
                          </a:solidFill>
                          <a:latin typeface="Calibri"/>
                        </a:defRPr>
                      </a:lvl8pPr>
                      <a:lvl9pPr marL="3657600" algn="l" defTabSz="914400" rtl="0" eaLnBrk="1" latinLnBrk="0" hangingPunct="1">
                        <a:defRPr sz="1800" b="1"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0"/>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1"/>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extLst>
                  <a:ext uri="{0D108BD9-81ED-4DB2-BD59-A6C34878D82A}">
                    <a16:rowId xmlns:a16="http://schemas.microsoft.com/office/drawing/2014/main" val="10002"/>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6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extLst>
                  <a:ext uri="{0D108BD9-81ED-4DB2-BD59-A6C34878D82A}">
                    <a16:rowId xmlns:a16="http://schemas.microsoft.com/office/drawing/2014/main" val="10003"/>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8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BF1DE"/>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4"/>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BF1DE"/>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extLst>
                  <a:ext uri="{0D108BD9-81ED-4DB2-BD59-A6C34878D82A}">
                    <a16:rowId xmlns:a16="http://schemas.microsoft.com/office/drawing/2014/main" val="10005"/>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77933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D7E4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4F6228"/>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extLst>
                  <a:ext uri="{0D108BD9-81ED-4DB2-BD59-A6C34878D82A}">
                    <a16:rowId xmlns:a16="http://schemas.microsoft.com/office/drawing/2014/main" val="10006"/>
                  </a:ext>
                </a:extLst>
              </a:tr>
              <a:tr h="10440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EBF1DE"/>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75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40000"/>
                        <a:lumOff val="6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20000"/>
                        <a:lumOff val="8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C3D69B"/>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9BBB59">
                        <a:lumMod val="60000"/>
                        <a:lumOff val="40000"/>
                      </a:srgbClr>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100" dirty="0"/>
                    </a:p>
                  </a:txBody>
                  <a:tcPr marL="0" marR="0" marT="0" marB="0">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006700"/>
                    </a:solidFill>
                  </a:tcPr>
                </a:tc>
                <a:extLst>
                  <a:ext uri="{0D108BD9-81ED-4DB2-BD59-A6C34878D82A}">
                    <a16:rowId xmlns:a16="http://schemas.microsoft.com/office/drawing/2014/main" val="10007"/>
                  </a:ext>
                </a:extLst>
              </a:tr>
            </a:tbl>
          </a:graphicData>
        </a:graphic>
      </p:graphicFrame>
      <p:sp>
        <p:nvSpPr>
          <p:cNvPr id="28" name="Rectangle 27">
            <a:extLst>
              <a:ext uri="{FF2B5EF4-FFF2-40B4-BE49-F238E27FC236}">
                <a16:creationId xmlns:a16="http://schemas.microsoft.com/office/drawing/2014/main" id="{BF235F4C-4345-452B-922B-F754E8169753}"/>
              </a:ext>
            </a:extLst>
          </p:cNvPr>
          <p:cNvSpPr/>
          <p:nvPr/>
        </p:nvSpPr>
        <p:spPr>
          <a:xfrm>
            <a:off x="857995" y="1988439"/>
            <a:ext cx="1626838" cy="3783362"/>
          </a:xfrm>
          <a:prstGeom prst="rect">
            <a:avLst/>
          </a:prstGeom>
          <a:noFill/>
          <a:ln w="12700"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9" name="Text Box 20">
            <a:extLst>
              <a:ext uri="{FF2B5EF4-FFF2-40B4-BE49-F238E27FC236}">
                <a16:creationId xmlns:a16="http://schemas.microsoft.com/office/drawing/2014/main" id="{703AE047-B2BF-4D67-8BEB-28EB340E1024}"/>
              </a:ext>
            </a:extLst>
          </p:cNvPr>
          <p:cNvSpPr txBox="1">
            <a:spLocks noChangeArrowheads="1"/>
          </p:cNvSpPr>
          <p:nvPr/>
        </p:nvSpPr>
        <p:spPr bwMode="auto">
          <a:xfrm>
            <a:off x="1094903" y="1672873"/>
            <a:ext cx="1238337" cy="276999"/>
          </a:xfrm>
          <a:prstGeom prst="rect">
            <a:avLst/>
          </a:prstGeom>
          <a:solidFill>
            <a:sysClr val="window" lastClr="FFFFFF"/>
          </a:solidFill>
          <a:ln>
            <a:noFill/>
          </a:ln>
          <a:effectLst/>
          <a:extLst/>
        </p:spPr>
        <p:txBody>
          <a:bodyPr wrap="square" lIns="0" tIns="0" rIns="0" bIns="0">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rPr>
              <a:t>AML patients</a:t>
            </a:r>
          </a:p>
        </p:txBody>
      </p:sp>
      <p:sp>
        <p:nvSpPr>
          <p:cNvPr id="30" name="Text Box 20">
            <a:extLst>
              <a:ext uri="{FF2B5EF4-FFF2-40B4-BE49-F238E27FC236}">
                <a16:creationId xmlns:a16="http://schemas.microsoft.com/office/drawing/2014/main" id="{A86A12A3-50DD-4013-B70F-5FC116CD6D8B}"/>
              </a:ext>
            </a:extLst>
          </p:cNvPr>
          <p:cNvSpPr txBox="1">
            <a:spLocks noChangeArrowheads="1"/>
          </p:cNvSpPr>
          <p:nvPr/>
        </p:nvSpPr>
        <p:spPr bwMode="auto">
          <a:xfrm>
            <a:off x="76200" y="6059269"/>
            <a:ext cx="715567" cy="553998"/>
          </a:xfrm>
          <a:prstGeom prst="rect">
            <a:avLst/>
          </a:prstGeom>
          <a:solidFill>
            <a:sysClr val="window" lastClr="FFFFFF"/>
          </a:solidFill>
          <a:ln>
            <a:noFill/>
          </a:ln>
          <a:effectLst/>
          <a:extLst/>
        </p:spPr>
        <p:txBody>
          <a:bodyPr wrap="square" lIns="0" tIns="0" rIns="0" bIns="0">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rPr>
              <a:t>160 drugs</a:t>
            </a:r>
          </a:p>
        </p:txBody>
      </p:sp>
      <p:sp>
        <p:nvSpPr>
          <p:cNvPr id="31" name="Text Box 20">
            <a:extLst>
              <a:ext uri="{FF2B5EF4-FFF2-40B4-BE49-F238E27FC236}">
                <a16:creationId xmlns:a16="http://schemas.microsoft.com/office/drawing/2014/main" id="{A343B383-92A3-4170-B712-C3A1B0950AD7}"/>
              </a:ext>
            </a:extLst>
          </p:cNvPr>
          <p:cNvSpPr txBox="1">
            <a:spLocks noChangeArrowheads="1"/>
          </p:cNvSpPr>
          <p:nvPr/>
        </p:nvSpPr>
        <p:spPr bwMode="auto">
          <a:xfrm>
            <a:off x="32579" y="3409600"/>
            <a:ext cx="782130" cy="553998"/>
          </a:xfrm>
          <a:prstGeom prst="rect">
            <a:avLst/>
          </a:prstGeom>
          <a:solidFill>
            <a:sysClr val="window" lastClr="FFFFFF"/>
          </a:solidFill>
          <a:ln>
            <a:noFill/>
          </a:ln>
          <a:effectLst/>
          <a:extLst/>
        </p:spPr>
        <p:txBody>
          <a:bodyPr wrap="square" lIns="0" tIns="0" rIns="0" bIns="0">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rPr>
              <a:t>20K genes</a:t>
            </a:r>
          </a:p>
        </p:txBody>
      </p:sp>
      <p:pic>
        <p:nvPicPr>
          <p:cNvPr id="58" name="Picture 57">
            <a:extLst>
              <a:ext uri="{FF2B5EF4-FFF2-40B4-BE49-F238E27FC236}">
                <a16:creationId xmlns:a16="http://schemas.microsoft.com/office/drawing/2014/main" id="{FC9772D8-BC78-41FF-809C-A4DD97A28FDF}"/>
              </a:ext>
            </a:extLst>
          </p:cNvPr>
          <p:cNvPicPr>
            <a:picLocks noChangeAspect="1"/>
          </p:cNvPicPr>
          <p:nvPr/>
        </p:nvPicPr>
        <p:blipFill rotWithShape="1">
          <a:blip r:embed="rId4">
            <a:extLst>
              <a:ext uri="{28A0092B-C50C-407E-A947-70E740481C1C}">
                <a14:useLocalDpi xmlns:a14="http://schemas.microsoft.com/office/drawing/2010/main" val="0"/>
              </a:ext>
            </a:extLst>
          </a:blip>
          <a:srcRect l="9469" t="7470" r="13437" b="22150"/>
          <a:stretch/>
        </p:blipFill>
        <p:spPr>
          <a:xfrm>
            <a:off x="11307281" y="65083"/>
            <a:ext cx="823978" cy="1097280"/>
          </a:xfrm>
          <a:prstGeom prst="rect">
            <a:avLst/>
          </a:prstGeom>
          <a:ln w="22225">
            <a:solidFill>
              <a:schemeClr val="tx1"/>
            </a:solidFill>
          </a:ln>
        </p:spPr>
      </p:pic>
      <p:sp>
        <p:nvSpPr>
          <p:cNvPr id="59" name="TextBox 58">
            <a:extLst>
              <a:ext uri="{FF2B5EF4-FFF2-40B4-BE49-F238E27FC236}">
                <a16:creationId xmlns:a16="http://schemas.microsoft.com/office/drawing/2014/main" id="{64496D31-B0FA-4090-BE5D-8259D86EDDCF}"/>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err="1">
                <a:solidFill>
                  <a:prstClr val="black"/>
                </a:solidFill>
                <a:cs typeface="Arial"/>
                <a:sym typeface="Arial"/>
              </a:rPr>
              <a:t>Safiye</a:t>
            </a:r>
            <a:endParaRPr lang="en-US" dirty="0">
              <a:solidFill>
                <a:prstClr val="black"/>
              </a:solidFill>
              <a:cs typeface="Arial"/>
              <a:sym typeface="Arial"/>
            </a:endParaRPr>
          </a:p>
        </p:txBody>
      </p:sp>
      <p:sp>
        <p:nvSpPr>
          <p:cNvPr id="109" name="Right Arrow 167">
            <a:extLst>
              <a:ext uri="{FF2B5EF4-FFF2-40B4-BE49-F238E27FC236}">
                <a16:creationId xmlns:a16="http://schemas.microsoft.com/office/drawing/2014/main" id="{7A094A38-7779-4077-92A7-BABDC1D18944}"/>
              </a:ext>
            </a:extLst>
          </p:cNvPr>
          <p:cNvSpPr/>
          <p:nvPr/>
        </p:nvSpPr>
        <p:spPr>
          <a:xfrm rot="10800000">
            <a:off x="5683588" y="4376372"/>
            <a:ext cx="564562" cy="723071"/>
          </a:xfrm>
          <a:prstGeom prst="rightArrow">
            <a:avLst>
              <a:gd name="adj1" fmla="val 61363"/>
              <a:gd name="adj2" fmla="val 42763"/>
            </a:avLst>
          </a:prstGeom>
          <a:solidFill>
            <a:sysClr val="window" lastClr="FFFFFF"/>
          </a:solidFill>
          <a:ln w="19050" cap="flat" cmpd="sng" algn="ctr">
            <a:solidFill>
              <a:sysClr val="windowText" lastClr="000000"/>
            </a:solidFill>
            <a:prstDash val="solid"/>
            <a:miter lim="800000"/>
          </a:ln>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endParaRPr>
          </a:p>
        </p:txBody>
      </p:sp>
      <p:grpSp>
        <p:nvGrpSpPr>
          <p:cNvPr id="110" name="Group 109">
            <a:extLst>
              <a:ext uri="{FF2B5EF4-FFF2-40B4-BE49-F238E27FC236}">
                <a16:creationId xmlns:a16="http://schemas.microsoft.com/office/drawing/2014/main" id="{5FACAAE6-3708-4DE1-93BF-3F37F39F6C00}"/>
              </a:ext>
            </a:extLst>
          </p:cNvPr>
          <p:cNvGrpSpPr/>
          <p:nvPr/>
        </p:nvGrpSpPr>
        <p:grpSpPr>
          <a:xfrm>
            <a:off x="5107935" y="2505247"/>
            <a:ext cx="1723965" cy="1797746"/>
            <a:chOff x="8963785" y="1678976"/>
            <a:chExt cx="1723965" cy="1797746"/>
          </a:xfrm>
        </p:grpSpPr>
        <p:sp>
          <p:nvSpPr>
            <p:cNvPr id="111" name="TextBox 110">
              <a:extLst>
                <a:ext uri="{FF2B5EF4-FFF2-40B4-BE49-F238E27FC236}">
                  <a16:creationId xmlns:a16="http://schemas.microsoft.com/office/drawing/2014/main" id="{8854FE1A-3CD1-4268-845D-3F7D8E2756BF}"/>
                </a:ext>
              </a:extLst>
            </p:cNvPr>
            <p:cNvSpPr txBox="1"/>
            <p:nvPr/>
          </p:nvSpPr>
          <p:spPr>
            <a:xfrm>
              <a:off x="8963785" y="1678976"/>
              <a:ext cx="1723965" cy="369332"/>
            </a:xfrm>
            <a:prstGeom prst="rect">
              <a:avLst/>
            </a:prstGeom>
            <a:noFill/>
            <a:effectLst>
              <a:glow rad="139700">
                <a:srgbClr val="A5A5A5">
                  <a:satMod val="175000"/>
                  <a:alpha val="40000"/>
                </a:srgbClr>
              </a:glow>
            </a:effectLst>
          </p:spPr>
          <p:txBody>
            <a:bodyPr wrap="square" rtlCol="0">
              <a:spAutoFit/>
            </a:bodyPr>
            <a:lstStyle/>
            <a:p>
              <a:pPr marL="0" marR="0" lvl="0" indent="0" defTabSz="101885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C00000"/>
                  </a:solidFill>
                  <a:effectLst/>
                  <a:uLnTx/>
                  <a:uFillTx/>
                </a:rPr>
                <a:t>MERGE weights</a:t>
              </a:r>
            </a:p>
          </p:txBody>
        </p:sp>
        <p:sp>
          <p:nvSpPr>
            <p:cNvPr id="112" name="TextBox 111">
              <a:extLst>
                <a:ext uri="{FF2B5EF4-FFF2-40B4-BE49-F238E27FC236}">
                  <a16:creationId xmlns:a16="http://schemas.microsoft.com/office/drawing/2014/main" id="{55E16BF7-8A0E-4499-B8C3-77D228F11E7E}"/>
                </a:ext>
              </a:extLst>
            </p:cNvPr>
            <p:cNvSpPr txBox="1"/>
            <p:nvPr/>
          </p:nvSpPr>
          <p:spPr>
            <a:xfrm>
              <a:off x="9271123" y="2922724"/>
              <a:ext cx="1176087" cy="553998"/>
            </a:xfrm>
            <a:prstGeom prst="rect">
              <a:avLst/>
            </a:prstGeom>
            <a:solidFill>
              <a:sysClr val="window" lastClr="FFFFFF"/>
            </a:solidFill>
            <a:effectLst/>
          </p:spPr>
          <p:txBody>
            <a:bodyPr wrap="square" lIns="0" tIns="0" rIns="0" bIns="0" rtlCol="0">
              <a:spAutoFit/>
            </a:bodyPr>
            <a:lstStyle/>
            <a:p>
              <a:pPr marL="0" marR="0" lvl="0" indent="0" defTabSz="1018852"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rPr>
                <a:t>Weighted contribution</a:t>
              </a:r>
            </a:p>
          </p:txBody>
        </p:sp>
        <p:grpSp>
          <p:nvGrpSpPr>
            <p:cNvPr id="113" name="Group 112">
              <a:extLst>
                <a:ext uri="{FF2B5EF4-FFF2-40B4-BE49-F238E27FC236}">
                  <a16:creationId xmlns:a16="http://schemas.microsoft.com/office/drawing/2014/main" id="{0532A2FA-9453-49CA-92C6-E2797773C5D0}"/>
                </a:ext>
              </a:extLst>
            </p:cNvPr>
            <p:cNvGrpSpPr/>
            <p:nvPr/>
          </p:nvGrpSpPr>
          <p:grpSpPr>
            <a:xfrm>
              <a:off x="9067941" y="2234334"/>
              <a:ext cx="1463040" cy="831449"/>
              <a:chOff x="4403820" y="8449201"/>
              <a:chExt cx="1463040" cy="831449"/>
            </a:xfrm>
          </p:grpSpPr>
          <p:sp>
            <p:nvSpPr>
              <p:cNvPr id="114" name="Rectangle 113">
                <a:extLst>
                  <a:ext uri="{FF2B5EF4-FFF2-40B4-BE49-F238E27FC236}">
                    <a16:creationId xmlns:a16="http://schemas.microsoft.com/office/drawing/2014/main" id="{E246BA37-5C7B-4A2A-BCEA-D7279D55EFE6}"/>
                  </a:ext>
                </a:extLst>
              </p:cNvPr>
              <p:cNvSpPr/>
              <p:nvPr/>
            </p:nvSpPr>
            <p:spPr>
              <a:xfrm flipH="1">
                <a:off x="4563285" y="8929776"/>
                <a:ext cx="199459" cy="73152"/>
              </a:xfrm>
              <a:prstGeom prst="rect">
                <a:avLst/>
              </a:prstGeom>
              <a:solidFill>
                <a:srgbClr val="2869C8"/>
              </a:solidFill>
              <a:ln w="12700" cap="flat" cmpd="sng" algn="ctr">
                <a:solidFill>
                  <a:sysClr val="windowText" lastClr="000000"/>
                </a:solidFill>
                <a:prstDash val="solid"/>
                <a:miter lim="800000"/>
              </a:ln>
              <a:effectLst>
                <a:glow rad="101600">
                  <a:srgbClr val="A5A5A5">
                    <a:satMod val="175000"/>
                    <a:alpha val="40000"/>
                  </a:srgbClr>
                </a:glow>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latin typeface="Arial" pitchFamily="34" charset="0"/>
                  <a:cs typeface="Arial" pitchFamily="34" charset="0"/>
                </a:endParaRPr>
              </a:p>
            </p:txBody>
          </p:sp>
          <p:sp>
            <p:nvSpPr>
              <p:cNvPr id="115" name="Rectangle 114">
                <a:extLst>
                  <a:ext uri="{FF2B5EF4-FFF2-40B4-BE49-F238E27FC236}">
                    <a16:creationId xmlns:a16="http://schemas.microsoft.com/office/drawing/2014/main" id="{52D72A2E-0E29-46D8-ADCC-726EEAFDA173}"/>
                  </a:ext>
                </a:extLst>
              </p:cNvPr>
              <p:cNvSpPr/>
              <p:nvPr/>
            </p:nvSpPr>
            <p:spPr>
              <a:xfrm flipH="1">
                <a:off x="4800484" y="8547861"/>
                <a:ext cx="199459" cy="457200"/>
              </a:xfrm>
              <a:prstGeom prst="rect">
                <a:avLst/>
              </a:prstGeom>
              <a:solidFill>
                <a:srgbClr val="FF00FF"/>
              </a:solidFill>
              <a:ln w="12700" cap="flat" cmpd="sng" algn="ctr">
                <a:solidFill>
                  <a:sysClr val="windowText" lastClr="000000"/>
                </a:solidFill>
                <a:prstDash val="solid"/>
                <a:miter lim="800000"/>
              </a:ln>
              <a:effectLst>
                <a:glow rad="101600">
                  <a:srgbClr val="A5A5A5">
                    <a:satMod val="175000"/>
                    <a:alpha val="40000"/>
                  </a:srgbClr>
                </a:glow>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latin typeface="Arial" pitchFamily="34" charset="0"/>
                  <a:cs typeface="Arial" pitchFamily="34" charset="0"/>
                </a:endParaRPr>
              </a:p>
            </p:txBody>
          </p:sp>
          <p:sp>
            <p:nvSpPr>
              <p:cNvPr id="116" name="Rectangle 115">
                <a:extLst>
                  <a:ext uri="{FF2B5EF4-FFF2-40B4-BE49-F238E27FC236}">
                    <a16:creationId xmlns:a16="http://schemas.microsoft.com/office/drawing/2014/main" id="{63B5D4F2-60F0-4FD7-8335-94C26E2E195E}"/>
                  </a:ext>
                </a:extLst>
              </p:cNvPr>
              <p:cNvSpPr/>
              <p:nvPr/>
            </p:nvSpPr>
            <p:spPr>
              <a:xfrm flipH="1">
                <a:off x="5033484" y="8783383"/>
                <a:ext cx="199459" cy="219456"/>
              </a:xfrm>
              <a:prstGeom prst="rect">
                <a:avLst/>
              </a:prstGeom>
              <a:solidFill>
                <a:srgbClr val="00B050"/>
              </a:solidFill>
              <a:ln w="12700" cap="flat" cmpd="sng" algn="ctr">
                <a:solidFill>
                  <a:sysClr val="windowText" lastClr="000000"/>
                </a:solidFill>
                <a:prstDash val="solid"/>
                <a:miter lim="800000"/>
              </a:ln>
              <a:effectLst>
                <a:glow rad="101600">
                  <a:srgbClr val="A5A5A5">
                    <a:satMod val="175000"/>
                    <a:alpha val="40000"/>
                  </a:srgbClr>
                </a:glow>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latin typeface="Arial" pitchFamily="34" charset="0"/>
                  <a:cs typeface="Arial" pitchFamily="34" charset="0"/>
                </a:endParaRPr>
              </a:p>
            </p:txBody>
          </p:sp>
          <p:sp>
            <p:nvSpPr>
              <p:cNvPr id="117" name="Rectangle 116">
                <a:extLst>
                  <a:ext uri="{FF2B5EF4-FFF2-40B4-BE49-F238E27FC236}">
                    <a16:creationId xmlns:a16="http://schemas.microsoft.com/office/drawing/2014/main" id="{FF7E2F2F-7440-4C81-AAF6-C463760A2A1D}"/>
                  </a:ext>
                </a:extLst>
              </p:cNvPr>
              <p:cNvSpPr/>
              <p:nvPr/>
            </p:nvSpPr>
            <p:spPr>
              <a:xfrm flipH="1">
                <a:off x="5258235" y="8915720"/>
                <a:ext cx="199459" cy="91440"/>
              </a:xfrm>
              <a:prstGeom prst="rect">
                <a:avLst/>
              </a:prstGeom>
              <a:solidFill>
                <a:srgbClr val="ED7D31"/>
              </a:solidFill>
              <a:ln w="12700" cap="flat" cmpd="sng" algn="ctr">
                <a:solidFill>
                  <a:sysClr val="windowText" lastClr="000000"/>
                </a:solidFill>
                <a:prstDash val="solid"/>
                <a:miter lim="800000"/>
              </a:ln>
              <a:effectLst>
                <a:glow rad="101600">
                  <a:srgbClr val="A5A5A5">
                    <a:satMod val="175000"/>
                    <a:alpha val="40000"/>
                  </a:srgbClr>
                </a:glow>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latin typeface="Arial" pitchFamily="34" charset="0"/>
                  <a:cs typeface="Arial" pitchFamily="34" charset="0"/>
                </a:endParaRPr>
              </a:p>
            </p:txBody>
          </p:sp>
          <p:sp>
            <p:nvSpPr>
              <p:cNvPr id="118" name="Rectangle 117">
                <a:extLst>
                  <a:ext uri="{FF2B5EF4-FFF2-40B4-BE49-F238E27FC236}">
                    <a16:creationId xmlns:a16="http://schemas.microsoft.com/office/drawing/2014/main" id="{74D5F51A-1500-4AA8-9FFF-3BCDBA53A913}"/>
                  </a:ext>
                </a:extLst>
              </p:cNvPr>
              <p:cNvSpPr/>
              <p:nvPr/>
            </p:nvSpPr>
            <p:spPr>
              <a:xfrm flipH="1">
                <a:off x="5499522" y="9006330"/>
                <a:ext cx="199459" cy="274320"/>
              </a:xfrm>
              <a:prstGeom prst="rect">
                <a:avLst/>
              </a:prstGeom>
              <a:solidFill>
                <a:srgbClr val="00FFFF"/>
              </a:solidFill>
              <a:ln w="12700" cap="flat" cmpd="sng" algn="ctr">
                <a:solidFill>
                  <a:sysClr val="windowText" lastClr="000000"/>
                </a:solidFill>
                <a:prstDash val="solid"/>
                <a:miter lim="800000"/>
              </a:ln>
              <a:effectLst>
                <a:glow rad="101600">
                  <a:srgbClr val="A5A5A5">
                    <a:satMod val="175000"/>
                    <a:alpha val="40000"/>
                  </a:srgbClr>
                </a:glow>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latin typeface="Arial" pitchFamily="34" charset="0"/>
                  <a:cs typeface="Arial" pitchFamily="34" charset="0"/>
                </a:endParaRPr>
              </a:p>
            </p:txBody>
          </p:sp>
          <p:cxnSp>
            <p:nvCxnSpPr>
              <p:cNvPr id="119" name="Straight Arrow Connector 118">
                <a:extLst>
                  <a:ext uri="{FF2B5EF4-FFF2-40B4-BE49-F238E27FC236}">
                    <a16:creationId xmlns:a16="http://schemas.microsoft.com/office/drawing/2014/main" id="{1F43D62C-7FE9-41A8-8EE1-258A6D0AFA0E}"/>
                  </a:ext>
                </a:extLst>
              </p:cNvPr>
              <p:cNvCxnSpPr/>
              <p:nvPr/>
            </p:nvCxnSpPr>
            <p:spPr>
              <a:xfrm flipV="1">
                <a:off x="4485974" y="8449201"/>
                <a:ext cx="0" cy="731520"/>
              </a:xfrm>
              <a:prstGeom prst="straightConnector1">
                <a:avLst/>
              </a:prstGeom>
              <a:noFill/>
              <a:ln w="12700" cap="flat" cmpd="sng" algn="ctr">
                <a:solidFill>
                  <a:sysClr val="windowText" lastClr="000000"/>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48C6CD1E-6562-406D-9614-AEE11DDF3469}"/>
                  </a:ext>
                </a:extLst>
              </p:cNvPr>
              <p:cNvCxnSpPr/>
              <p:nvPr/>
            </p:nvCxnSpPr>
            <p:spPr>
              <a:xfrm>
                <a:off x="4403820" y="9005961"/>
                <a:ext cx="1463040" cy="0"/>
              </a:xfrm>
              <a:prstGeom prst="straightConnector1">
                <a:avLst/>
              </a:prstGeom>
              <a:noFill/>
              <a:ln w="12700" cap="flat" cmpd="sng" algn="ctr">
                <a:solidFill>
                  <a:sysClr val="windowText" lastClr="000000"/>
                </a:solidFill>
                <a:prstDash val="solid"/>
                <a:miter lim="800000"/>
                <a:tailEnd type="triangle"/>
              </a:ln>
              <a:effectLst/>
            </p:spPr>
          </p:cxnSp>
        </p:grpSp>
      </p:grpSp>
      <p:sp>
        <p:nvSpPr>
          <p:cNvPr id="121" name="Rectangle 120">
            <a:extLst>
              <a:ext uri="{FF2B5EF4-FFF2-40B4-BE49-F238E27FC236}">
                <a16:creationId xmlns:a16="http://schemas.microsoft.com/office/drawing/2014/main" id="{94681A44-D647-4B82-A242-51FECF923891}"/>
              </a:ext>
            </a:extLst>
          </p:cNvPr>
          <p:cNvSpPr/>
          <p:nvPr/>
        </p:nvSpPr>
        <p:spPr>
          <a:xfrm flipH="1">
            <a:off x="4888292" y="1990174"/>
            <a:ext cx="104493" cy="3803904"/>
          </a:xfrm>
          <a:prstGeom prst="rect">
            <a:avLst/>
          </a:prstGeom>
          <a:gradFill flip="none" rotWithShape="1">
            <a:gsLst>
              <a:gs pos="0">
                <a:sysClr val="window" lastClr="FFFFFF"/>
              </a:gs>
              <a:gs pos="100000">
                <a:srgbClr val="C00000"/>
              </a:gs>
            </a:gsLst>
            <a:lin ang="5400000" scaled="1"/>
            <a:tileRect/>
          </a:gradFill>
          <a:ln w="12700" cap="flat" cmpd="sng" algn="ctr">
            <a:solidFill>
              <a:sysClr val="windowText" lastClr="000000"/>
            </a:solidFill>
            <a:prstDash val="solid"/>
            <a:miter lim="800000"/>
          </a:ln>
          <a:effectLst>
            <a:glow rad="101600">
              <a:srgbClr val="A5A5A5">
                <a:satMod val="175000"/>
                <a:alpha val="40000"/>
              </a:srgbClr>
            </a:glow>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latin typeface="Arial" pitchFamily="34" charset="0"/>
              <a:cs typeface="Arial" pitchFamily="34" charset="0"/>
            </a:endParaRPr>
          </a:p>
        </p:txBody>
      </p:sp>
      <p:sp>
        <p:nvSpPr>
          <p:cNvPr id="144" name="TextBox 143">
            <a:extLst>
              <a:ext uri="{FF2B5EF4-FFF2-40B4-BE49-F238E27FC236}">
                <a16:creationId xmlns:a16="http://schemas.microsoft.com/office/drawing/2014/main" id="{68833A5B-0D95-44E6-B445-BA6851CE97EC}"/>
              </a:ext>
            </a:extLst>
          </p:cNvPr>
          <p:cNvSpPr txBox="1"/>
          <p:nvPr/>
        </p:nvSpPr>
        <p:spPr>
          <a:xfrm>
            <a:off x="6908990" y="1664750"/>
            <a:ext cx="1735505" cy="276999"/>
          </a:xfrm>
          <a:prstGeom prst="rect">
            <a:avLst/>
          </a:prstGeom>
          <a:noFill/>
        </p:spPr>
        <p:txBody>
          <a:bodyPr wrap="square" lIns="0" tIns="0" rIns="0" bIns="0" rtlCol="0">
            <a:spAutoFit/>
          </a:bodyPr>
          <a:lstStyle/>
          <a:p>
            <a:pPr marL="0" marR="0" lvl="0" indent="0" defTabSz="101885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C00000"/>
                </a:solidFill>
                <a:effectLst/>
                <a:uLnTx/>
                <a:uFillTx/>
              </a:rPr>
              <a:t>MERGE features</a:t>
            </a:r>
          </a:p>
        </p:txBody>
      </p:sp>
      <p:grpSp>
        <p:nvGrpSpPr>
          <p:cNvPr id="5" name="Group 4">
            <a:extLst>
              <a:ext uri="{FF2B5EF4-FFF2-40B4-BE49-F238E27FC236}">
                <a16:creationId xmlns:a16="http://schemas.microsoft.com/office/drawing/2014/main" id="{8A9662F6-4A73-49F2-A6E3-18188B694BD9}"/>
              </a:ext>
            </a:extLst>
          </p:cNvPr>
          <p:cNvGrpSpPr/>
          <p:nvPr/>
        </p:nvGrpSpPr>
        <p:grpSpPr>
          <a:xfrm>
            <a:off x="6971867" y="1969364"/>
            <a:ext cx="1410690" cy="4145515"/>
            <a:chOff x="6971867" y="1969364"/>
            <a:chExt cx="1410690" cy="4145515"/>
          </a:xfrm>
        </p:grpSpPr>
        <p:sp>
          <p:nvSpPr>
            <p:cNvPr id="137" name="Rectangle 136">
              <a:extLst>
                <a:ext uri="{FF2B5EF4-FFF2-40B4-BE49-F238E27FC236}">
                  <a16:creationId xmlns:a16="http://schemas.microsoft.com/office/drawing/2014/main" id="{C6B1416D-0444-4F4F-B2E4-A5BA586F50AE}"/>
                </a:ext>
              </a:extLst>
            </p:cNvPr>
            <p:cNvSpPr/>
            <p:nvPr/>
          </p:nvSpPr>
          <p:spPr>
            <a:xfrm flipH="1">
              <a:off x="7015767" y="1976905"/>
              <a:ext cx="104493" cy="3803904"/>
            </a:xfrm>
            <a:prstGeom prst="rect">
              <a:avLst/>
            </a:prstGeom>
            <a:solidFill>
              <a:srgbClr val="2869C8"/>
            </a:solidFill>
            <a:ln w="12700" cap="flat" cmpd="sng" algn="ctr">
              <a:solidFill>
                <a:sysClr val="windowText" lastClr="000000"/>
              </a:solidFill>
              <a:prstDash val="solid"/>
              <a:miter lim="800000"/>
            </a:ln>
            <a:effectLst>
              <a:glow rad="101600">
                <a:srgbClr val="A5A5A5">
                  <a:satMod val="175000"/>
                  <a:alpha val="40000"/>
                </a:srgbClr>
              </a:glow>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latin typeface="Arial" pitchFamily="34" charset="0"/>
                <a:cs typeface="Arial" pitchFamily="34" charset="0"/>
              </a:endParaRPr>
            </a:p>
          </p:txBody>
        </p:sp>
        <p:sp>
          <p:nvSpPr>
            <p:cNvPr id="138" name="Rectangle 137">
              <a:extLst>
                <a:ext uri="{FF2B5EF4-FFF2-40B4-BE49-F238E27FC236}">
                  <a16:creationId xmlns:a16="http://schemas.microsoft.com/office/drawing/2014/main" id="{17B62AB0-CB47-421E-8D72-8F40F21B1B01}"/>
                </a:ext>
              </a:extLst>
            </p:cNvPr>
            <p:cNvSpPr/>
            <p:nvPr/>
          </p:nvSpPr>
          <p:spPr>
            <a:xfrm flipH="1">
              <a:off x="7252966" y="1981073"/>
              <a:ext cx="104493" cy="3803904"/>
            </a:xfrm>
            <a:prstGeom prst="rect">
              <a:avLst/>
            </a:prstGeom>
            <a:solidFill>
              <a:srgbClr val="FF00FF"/>
            </a:solidFill>
            <a:ln w="12700" cap="flat" cmpd="sng" algn="ctr">
              <a:solidFill>
                <a:sysClr val="windowText" lastClr="000000"/>
              </a:solidFill>
              <a:prstDash val="solid"/>
              <a:miter lim="800000"/>
            </a:ln>
            <a:effectLst>
              <a:glow rad="101600">
                <a:srgbClr val="A5A5A5">
                  <a:satMod val="175000"/>
                  <a:alpha val="40000"/>
                </a:srgbClr>
              </a:glow>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latin typeface="Arial" pitchFamily="34" charset="0"/>
                <a:cs typeface="Arial" pitchFamily="34" charset="0"/>
              </a:endParaRPr>
            </a:p>
          </p:txBody>
        </p:sp>
        <p:sp>
          <p:nvSpPr>
            <p:cNvPr id="139" name="Rectangle 138">
              <a:extLst>
                <a:ext uri="{FF2B5EF4-FFF2-40B4-BE49-F238E27FC236}">
                  <a16:creationId xmlns:a16="http://schemas.microsoft.com/office/drawing/2014/main" id="{0A8F562A-ABDF-4007-AB12-BEAAB8098D18}"/>
                </a:ext>
              </a:extLst>
            </p:cNvPr>
            <p:cNvSpPr/>
            <p:nvPr/>
          </p:nvSpPr>
          <p:spPr>
            <a:xfrm flipH="1">
              <a:off x="7493917" y="1976905"/>
              <a:ext cx="104493" cy="3803904"/>
            </a:xfrm>
            <a:prstGeom prst="rect">
              <a:avLst/>
            </a:prstGeom>
            <a:solidFill>
              <a:srgbClr val="00B050"/>
            </a:solidFill>
            <a:ln w="12700" cap="flat" cmpd="sng" algn="ctr">
              <a:solidFill>
                <a:sysClr val="windowText" lastClr="000000"/>
              </a:solidFill>
              <a:prstDash val="solid"/>
              <a:miter lim="800000"/>
            </a:ln>
            <a:effectLst>
              <a:glow rad="101600">
                <a:srgbClr val="A5A5A5">
                  <a:satMod val="175000"/>
                  <a:alpha val="40000"/>
                </a:srgbClr>
              </a:glow>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latin typeface="Arial" pitchFamily="34" charset="0"/>
                <a:cs typeface="Arial" pitchFamily="34" charset="0"/>
              </a:endParaRPr>
            </a:p>
          </p:txBody>
        </p:sp>
        <p:sp>
          <p:nvSpPr>
            <p:cNvPr id="140" name="Rectangle 139">
              <a:extLst>
                <a:ext uri="{FF2B5EF4-FFF2-40B4-BE49-F238E27FC236}">
                  <a16:creationId xmlns:a16="http://schemas.microsoft.com/office/drawing/2014/main" id="{288561BA-A665-4431-BD44-92C01ED40560}"/>
                </a:ext>
              </a:extLst>
            </p:cNvPr>
            <p:cNvSpPr/>
            <p:nvPr/>
          </p:nvSpPr>
          <p:spPr>
            <a:xfrm flipH="1">
              <a:off x="7742521" y="1976905"/>
              <a:ext cx="104493" cy="3803904"/>
            </a:xfrm>
            <a:prstGeom prst="rect">
              <a:avLst/>
            </a:prstGeom>
            <a:solidFill>
              <a:srgbClr val="ED7D31"/>
            </a:solidFill>
            <a:ln w="12700" cap="flat" cmpd="sng" algn="ctr">
              <a:solidFill>
                <a:sysClr val="windowText" lastClr="000000"/>
              </a:solidFill>
              <a:prstDash val="solid"/>
              <a:miter lim="800000"/>
            </a:ln>
            <a:effectLst>
              <a:glow rad="101600">
                <a:srgbClr val="A5A5A5">
                  <a:satMod val="175000"/>
                  <a:alpha val="40000"/>
                </a:srgbClr>
              </a:glow>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latin typeface="Arial" pitchFamily="34" charset="0"/>
                <a:cs typeface="Arial" pitchFamily="34" charset="0"/>
              </a:endParaRPr>
            </a:p>
          </p:txBody>
        </p:sp>
        <p:sp>
          <p:nvSpPr>
            <p:cNvPr id="141" name="Rectangle 140">
              <a:extLst>
                <a:ext uri="{FF2B5EF4-FFF2-40B4-BE49-F238E27FC236}">
                  <a16:creationId xmlns:a16="http://schemas.microsoft.com/office/drawing/2014/main" id="{B98F7A98-EC4A-4D71-8B5B-C2850CEA4276}"/>
                </a:ext>
              </a:extLst>
            </p:cNvPr>
            <p:cNvSpPr/>
            <p:nvPr/>
          </p:nvSpPr>
          <p:spPr>
            <a:xfrm flipH="1">
              <a:off x="7978344" y="1976905"/>
              <a:ext cx="104493" cy="3803904"/>
            </a:xfrm>
            <a:prstGeom prst="rect">
              <a:avLst/>
            </a:prstGeom>
            <a:solidFill>
              <a:srgbClr val="00FFFF"/>
            </a:solidFill>
            <a:ln w="12700" cap="flat" cmpd="sng" algn="ctr">
              <a:solidFill>
                <a:sysClr val="windowText" lastClr="000000"/>
              </a:solidFill>
              <a:prstDash val="solid"/>
              <a:miter lim="800000"/>
            </a:ln>
            <a:effectLst>
              <a:glow rad="101600">
                <a:srgbClr val="A5A5A5">
                  <a:satMod val="175000"/>
                  <a:alpha val="40000"/>
                </a:srgbClr>
              </a:glow>
            </a:effectLst>
          </p:spPr>
          <p:txBody>
            <a:bodyPr rtlCol="0" anchor="ctr"/>
            <a:lstStyle/>
            <a:p>
              <a:pPr marL="0" marR="0" lvl="0" indent="0" algn="ctr" defTabSz="1018852" eaLnBrk="1" fontAlgn="auto" latinLnBrk="0" hangingPunct="1">
                <a:lnSpc>
                  <a:spcPct val="100000"/>
                </a:lnSpc>
                <a:spcBef>
                  <a:spcPts val="0"/>
                </a:spcBef>
                <a:spcAft>
                  <a:spcPts val="0"/>
                </a:spcAft>
                <a:buClrTx/>
                <a:buSzTx/>
                <a:buFontTx/>
                <a:buNone/>
                <a:tabLst/>
                <a:defRPr/>
              </a:pPr>
              <a:endParaRPr kumimoji="0" lang="en-US" sz="2005" b="0" i="0" u="none" strike="noStrike" kern="0" cap="none" spc="0" normalizeH="0" baseline="0" noProof="0" dirty="0">
                <a:ln>
                  <a:noFill/>
                </a:ln>
                <a:solidFill>
                  <a:prstClr val="white"/>
                </a:solidFill>
                <a:effectLst/>
                <a:uLnTx/>
                <a:uFillTx/>
                <a:latin typeface="Arial" pitchFamily="34" charset="0"/>
                <a:cs typeface="Arial" pitchFamily="34" charset="0"/>
              </a:endParaRPr>
            </a:p>
          </p:txBody>
        </p:sp>
        <p:sp>
          <p:nvSpPr>
            <p:cNvPr id="211" name="TextBox 210">
              <a:extLst>
                <a:ext uri="{FF2B5EF4-FFF2-40B4-BE49-F238E27FC236}">
                  <a16:creationId xmlns:a16="http://schemas.microsoft.com/office/drawing/2014/main" id="{0BA94DD2-EF66-495C-9495-FE0EA5EB3940}"/>
                </a:ext>
              </a:extLst>
            </p:cNvPr>
            <p:cNvSpPr txBox="1"/>
            <p:nvPr/>
          </p:nvSpPr>
          <p:spPr>
            <a:xfrm>
              <a:off x="6971867" y="5853269"/>
              <a:ext cx="1176087" cy="261610"/>
            </a:xfrm>
            <a:prstGeom prst="rect">
              <a:avLst/>
            </a:prstGeom>
            <a:noFill/>
            <a:effectLst/>
          </p:spPr>
          <p:txBody>
            <a:bodyPr wrap="square" lIns="0" tIns="0" rIns="0" bIns="0" rtlCol="0">
              <a:spAutoFit/>
            </a:bodyPr>
            <a:lstStyle/>
            <a:p>
              <a:pPr marL="0" marR="0" lvl="0" indent="0" defTabSz="1018852"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prstClr val="black"/>
                  </a:solidFill>
                  <a:effectLst/>
                  <a:uLnTx/>
                  <a:uFillTx/>
                </a:rPr>
                <a:t>M  E   R  G  E</a:t>
              </a:r>
            </a:p>
          </p:txBody>
        </p:sp>
        <p:cxnSp>
          <p:nvCxnSpPr>
            <p:cNvPr id="212" name="Straight Arrow Connector 211">
              <a:extLst>
                <a:ext uri="{FF2B5EF4-FFF2-40B4-BE49-F238E27FC236}">
                  <a16:creationId xmlns:a16="http://schemas.microsoft.com/office/drawing/2014/main" id="{9CDD9171-4632-42C4-A0E5-ACB469D3628E}"/>
                </a:ext>
              </a:extLst>
            </p:cNvPr>
            <p:cNvCxnSpPr>
              <a:cxnSpLocks/>
            </p:cNvCxnSpPr>
            <p:nvPr/>
          </p:nvCxnSpPr>
          <p:spPr>
            <a:xfrm>
              <a:off x="8243322" y="1969364"/>
              <a:ext cx="0" cy="3822192"/>
            </a:xfrm>
            <a:prstGeom prst="straightConnector1">
              <a:avLst/>
            </a:prstGeom>
            <a:noFill/>
            <a:ln w="22225" cap="flat" cmpd="sng" algn="ctr">
              <a:solidFill>
                <a:srgbClr val="FF00FF"/>
              </a:solidFill>
              <a:prstDash val="solid"/>
              <a:headEnd type="arrow"/>
              <a:tailEnd type="arrow"/>
            </a:ln>
            <a:effectLst/>
          </p:spPr>
        </p:cxnSp>
        <p:sp>
          <p:nvSpPr>
            <p:cNvPr id="142" name="Text Box 20">
              <a:extLst>
                <a:ext uri="{FF2B5EF4-FFF2-40B4-BE49-F238E27FC236}">
                  <a16:creationId xmlns:a16="http://schemas.microsoft.com/office/drawing/2014/main" id="{C8693A7E-A27E-4BAA-A83D-A037A6CE94A5}"/>
                </a:ext>
              </a:extLst>
            </p:cNvPr>
            <p:cNvSpPr txBox="1">
              <a:spLocks noChangeArrowheads="1"/>
            </p:cNvSpPr>
            <p:nvPr/>
          </p:nvSpPr>
          <p:spPr bwMode="auto">
            <a:xfrm rot="5400000">
              <a:off x="7569219" y="4045575"/>
              <a:ext cx="1380455" cy="246221"/>
            </a:xfrm>
            <a:prstGeom prst="rect">
              <a:avLst/>
            </a:prstGeom>
            <a:solidFill>
              <a:sysClr val="window" lastClr="FFFFFF"/>
            </a:solidFill>
            <a:ln>
              <a:noFill/>
            </a:ln>
            <a:effectLst/>
            <a:extLst/>
          </p:spPr>
          <p:txBody>
            <a:bodyPr wrap="square" lIns="0" tIns="0" rIns="0" bIns="0">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rPr>
                <a:t>20,000 genes</a:t>
              </a:r>
            </a:p>
          </p:txBody>
        </p:sp>
      </p:grpSp>
      <p:sp>
        <p:nvSpPr>
          <p:cNvPr id="128" name="Right Arrow 674">
            <a:extLst>
              <a:ext uri="{FF2B5EF4-FFF2-40B4-BE49-F238E27FC236}">
                <a16:creationId xmlns:a16="http://schemas.microsoft.com/office/drawing/2014/main" id="{BC6D8EF8-DCF9-4825-91BA-CD5D62F4B0E9}"/>
              </a:ext>
            </a:extLst>
          </p:cNvPr>
          <p:cNvSpPr/>
          <p:nvPr/>
        </p:nvSpPr>
        <p:spPr>
          <a:xfrm rot="10800000">
            <a:off x="8539161" y="3288371"/>
            <a:ext cx="516960" cy="766518"/>
          </a:xfrm>
          <a:prstGeom prst="rightArrow">
            <a:avLst>
              <a:gd name="adj1" fmla="val 64989"/>
              <a:gd name="adj2" fmla="val 51045"/>
            </a:avLst>
          </a:prstGeom>
          <a:solidFill>
            <a:sysClr val="window" lastClr="FFFFFF"/>
          </a:solidFill>
          <a:ln w="19050"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itchFamily="34" charset="0"/>
              <a:ea typeface="+mn-ea"/>
              <a:cs typeface="Arial" pitchFamily="34" charset="0"/>
            </a:endParaRPr>
          </a:p>
        </p:txBody>
      </p:sp>
      <p:grpSp>
        <p:nvGrpSpPr>
          <p:cNvPr id="3" name="Group 2">
            <a:extLst>
              <a:ext uri="{FF2B5EF4-FFF2-40B4-BE49-F238E27FC236}">
                <a16:creationId xmlns:a16="http://schemas.microsoft.com/office/drawing/2014/main" id="{E041BD10-8434-4AE2-A1C8-24A0EC2AE2AD}"/>
              </a:ext>
            </a:extLst>
          </p:cNvPr>
          <p:cNvGrpSpPr/>
          <p:nvPr/>
        </p:nvGrpSpPr>
        <p:grpSpPr>
          <a:xfrm>
            <a:off x="8738433" y="1612453"/>
            <a:ext cx="3277230" cy="3731339"/>
            <a:chOff x="8738433" y="1612453"/>
            <a:chExt cx="3277230" cy="3731339"/>
          </a:xfrm>
        </p:grpSpPr>
        <p:sp>
          <p:nvSpPr>
            <p:cNvPr id="133" name="TextBox 132">
              <a:extLst>
                <a:ext uri="{FF2B5EF4-FFF2-40B4-BE49-F238E27FC236}">
                  <a16:creationId xmlns:a16="http://schemas.microsoft.com/office/drawing/2014/main" id="{8ED1E7F8-5276-4599-B272-2E8ED8F0E61A}"/>
                </a:ext>
              </a:extLst>
            </p:cNvPr>
            <p:cNvSpPr txBox="1"/>
            <p:nvPr/>
          </p:nvSpPr>
          <p:spPr>
            <a:xfrm>
              <a:off x="8738433" y="4367439"/>
              <a:ext cx="1257366" cy="683264"/>
            </a:xfrm>
            <a:prstGeom prst="rect">
              <a:avLst/>
            </a:prstGeom>
            <a:noFill/>
          </p:spPr>
          <p:txBody>
            <a:bodyPr wrap="square" rtlCol="0">
              <a:spAutoFit/>
            </a:bodyPr>
            <a:lstStyle/>
            <a:p>
              <a:pPr marL="0" marR="0" lvl="0" indent="0" algn="r" defTabSz="457200" eaLnBrk="1" fontAlgn="auto"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protein</a:t>
              </a:r>
            </a:p>
            <a:p>
              <a:pPr marL="0" marR="0" lvl="0" indent="0" algn="r" defTabSz="457200" eaLnBrk="1" fontAlgn="auto"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expression</a:t>
              </a:r>
            </a:p>
            <a:p>
              <a:pPr marL="0" marR="0" lvl="0" indent="0" algn="r" defTabSz="457200" eaLnBrk="1" fontAlgn="auto" latinLnBrk="0" hangingPunct="1">
                <a:lnSpc>
                  <a:spcPct val="8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endParaRPr>
            </a:p>
          </p:txBody>
        </p:sp>
        <p:sp>
          <p:nvSpPr>
            <p:cNvPr id="146" name="Text Box 20">
              <a:extLst>
                <a:ext uri="{FF2B5EF4-FFF2-40B4-BE49-F238E27FC236}">
                  <a16:creationId xmlns:a16="http://schemas.microsoft.com/office/drawing/2014/main" id="{966A6EAA-3550-4E9F-92AB-8813FE9455D7}"/>
                </a:ext>
              </a:extLst>
            </p:cNvPr>
            <p:cNvSpPr txBox="1">
              <a:spLocks noChangeArrowheads="1"/>
            </p:cNvSpPr>
            <p:nvPr/>
          </p:nvSpPr>
          <p:spPr bwMode="auto">
            <a:xfrm>
              <a:off x="8920424" y="1612453"/>
              <a:ext cx="3035801" cy="307777"/>
            </a:xfrm>
            <a:prstGeom prst="rect">
              <a:avLst/>
            </a:prstGeom>
            <a:noFill/>
            <a:ln>
              <a:noFill/>
            </a:ln>
            <a:effectLst/>
            <a:extLst/>
          </p:spPr>
          <p:txBody>
            <a:bodyPr wrap="square" lIns="0" tIns="0" rIns="0" bIns="0">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altLang="ko-KR" sz="2000" b="1" i="0" u="none" strike="noStrike" kern="0" cap="none" spc="0" normalizeH="0" baseline="0" noProof="0" dirty="0">
                  <a:ln>
                    <a:noFill/>
                  </a:ln>
                  <a:solidFill>
                    <a:srgbClr val="C00000"/>
                  </a:solidFill>
                  <a:effectLst/>
                  <a:uLnTx/>
                  <a:uFillTx/>
                  <a:latin typeface="Calibri"/>
                  <a:ea typeface="Tahoma" panose="020B0604030504040204" pitchFamily="34" charset="0"/>
                  <a:cs typeface="Tahoma" panose="020B0604030504040204" pitchFamily="34" charset="0"/>
                </a:rPr>
                <a:t>Publicly available AML data</a:t>
              </a:r>
            </a:p>
          </p:txBody>
        </p:sp>
        <p:grpSp>
          <p:nvGrpSpPr>
            <p:cNvPr id="147" name="Group 146">
              <a:extLst>
                <a:ext uri="{FF2B5EF4-FFF2-40B4-BE49-F238E27FC236}">
                  <a16:creationId xmlns:a16="http://schemas.microsoft.com/office/drawing/2014/main" id="{20B416DA-DCEA-4A01-9685-47BEB6008100}"/>
                </a:ext>
              </a:extLst>
            </p:cNvPr>
            <p:cNvGrpSpPr/>
            <p:nvPr/>
          </p:nvGrpSpPr>
          <p:grpSpPr>
            <a:xfrm>
              <a:off x="10605699" y="1847167"/>
              <a:ext cx="1409964" cy="3496625"/>
              <a:chOff x="10395868" y="5455604"/>
              <a:chExt cx="1409964" cy="3496625"/>
            </a:xfrm>
          </p:grpSpPr>
          <p:sp>
            <p:nvSpPr>
              <p:cNvPr id="148" name="Rectangle 147">
                <a:extLst>
                  <a:ext uri="{FF2B5EF4-FFF2-40B4-BE49-F238E27FC236}">
                    <a16:creationId xmlns:a16="http://schemas.microsoft.com/office/drawing/2014/main" id="{FC56A148-56AD-4435-8672-1142633B1BA0}"/>
                  </a:ext>
                </a:extLst>
              </p:cNvPr>
              <p:cNvSpPr/>
              <p:nvPr/>
            </p:nvSpPr>
            <p:spPr>
              <a:xfrm>
                <a:off x="10507147" y="6166860"/>
                <a:ext cx="1224394" cy="1124002"/>
              </a:xfrm>
              <a:prstGeom prst="rect">
                <a:avLst/>
              </a:prstGeom>
              <a:solidFill>
                <a:srgbClr val="9BBB59"/>
              </a:solidFill>
              <a:ln w="25400" cap="flat" cmpd="sng" algn="ctr">
                <a:solidFill>
                  <a:srgbClr val="9BBB59">
                    <a:lumMod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49" name="Rectangle 148">
                <a:extLst>
                  <a:ext uri="{FF2B5EF4-FFF2-40B4-BE49-F238E27FC236}">
                    <a16:creationId xmlns:a16="http://schemas.microsoft.com/office/drawing/2014/main" id="{8B2AE84E-C285-4BF4-BE28-C313326D8808}"/>
                  </a:ext>
                </a:extLst>
              </p:cNvPr>
              <p:cNvSpPr/>
              <p:nvPr/>
            </p:nvSpPr>
            <p:spPr>
              <a:xfrm>
                <a:off x="10507147" y="8174534"/>
                <a:ext cx="1224394" cy="777695"/>
              </a:xfrm>
              <a:prstGeom prst="rect">
                <a:avLst/>
              </a:prstGeom>
              <a:solidFill>
                <a:srgbClr val="C0504D">
                  <a:lumMod val="60000"/>
                  <a:lumOff val="40000"/>
                </a:srgbClr>
              </a:solidFill>
              <a:ln w="25400" cap="flat" cmpd="sng" algn="ctr">
                <a:solidFill>
                  <a:srgbClr val="C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0" name="Text Box 20">
                <a:extLst>
                  <a:ext uri="{FF2B5EF4-FFF2-40B4-BE49-F238E27FC236}">
                    <a16:creationId xmlns:a16="http://schemas.microsoft.com/office/drawing/2014/main" id="{DF8E9446-2F2F-4FFF-AEAC-66D1E6C42DEA}"/>
                  </a:ext>
                </a:extLst>
              </p:cNvPr>
              <p:cNvSpPr txBox="1">
                <a:spLocks noChangeArrowheads="1"/>
              </p:cNvSpPr>
              <p:nvPr/>
            </p:nvSpPr>
            <p:spPr bwMode="auto">
              <a:xfrm>
                <a:off x="10562457" y="5455604"/>
                <a:ext cx="1119289" cy="36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35" tIns="45718" rIns="91435" bIns="45718">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rPr>
                  <a:t>Study 1</a:t>
                </a:r>
              </a:p>
            </p:txBody>
          </p:sp>
          <p:sp>
            <p:nvSpPr>
              <p:cNvPr id="151" name="Rectangle 150">
                <a:extLst>
                  <a:ext uri="{FF2B5EF4-FFF2-40B4-BE49-F238E27FC236}">
                    <a16:creationId xmlns:a16="http://schemas.microsoft.com/office/drawing/2014/main" id="{810532EB-A7C1-4F95-9073-7BF9DED49E35}"/>
                  </a:ext>
                </a:extLst>
              </p:cNvPr>
              <p:cNvSpPr/>
              <p:nvPr/>
            </p:nvSpPr>
            <p:spPr>
              <a:xfrm>
                <a:off x="10507146" y="7371993"/>
                <a:ext cx="1239247" cy="723466"/>
              </a:xfrm>
              <a:prstGeom prst="rect">
                <a:avLst/>
              </a:prstGeom>
              <a:solidFill>
                <a:srgbClr val="8064A2">
                  <a:lumMod val="60000"/>
                  <a:lumOff val="40000"/>
                </a:srgbClr>
              </a:solidFill>
              <a:ln w="25400" cap="flat" cmpd="sng" algn="ctr">
                <a:solidFill>
                  <a:srgbClr val="8064A2">
                    <a:lumMod val="7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54" name="TextBox 153">
                <a:extLst>
                  <a:ext uri="{FF2B5EF4-FFF2-40B4-BE49-F238E27FC236}">
                    <a16:creationId xmlns:a16="http://schemas.microsoft.com/office/drawing/2014/main" id="{BDCEDCF0-AC82-4E90-BB3D-3161A3C9EB43}"/>
                  </a:ext>
                </a:extLst>
              </p:cNvPr>
              <p:cNvSpPr txBox="1"/>
              <p:nvPr/>
            </p:nvSpPr>
            <p:spPr>
              <a:xfrm>
                <a:off x="10395868" y="6384437"/>
                <a:ext cx="1368094" cy="683264"/>
              </a:xfrm>
              <a:prstGeom prst="rect">
                <a:avLst/>
              </a:prstGeom>
              <a:noFill/>
            </p:spPr>
            <p:txBody>
              <a:bodyPr wrap="square" rtlCol="0">
                <a:spAutoFit/>
              </a:bodyPr>
              <a:lstStyle/>
              <a:p>
                <a:pPr marL="0" marR="0" lvl="0" indent="0" algn="ctr" defTabSz="457200" eaLnBrk="1" fontAlgn="auto"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mRNA</a:t>
                </a:r>
              </a:p>
              <a:p>
                <a:pPr marL="0" marR="0" lvl="0" indent="0" algn="ctr" defTabSz="457200" eaLnBrk="1" fontAlgn="auto"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expression</a:t>
                </a:r>
              </a:p>
              <a:p>
                <a:pPr marL="0" marR="0" lvl="0" indent="0" algn="ctr" defTabSz="457200" eaLnBrk="1" fontAlgn="auto" latinLnBrk="0" hangingPunct="1">
                  <a:lnSpc>
                    <a:spcPct val="8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black"/>
                  </a:solidFill>
                  <a:effectLst/>
                  <a:uLnTx/>
                  <a:uFillTx/>
                </a:endParaRPr>
              </a:p>
            </p:txBody>
          </p:sp>
          <p:sp>
            <p:nvSpPr>
              <p:cNvPr id="155" name="TextBox 154">
                <a:extLst>
                  <a:ext uri="{FF2B5EF4-FFF2-40B4-BE49-F238E27FC236}">
                    <a16:creationId xmlns:a16="http://schemas.microsoft.com/office/drawing/2014/main" id="{21308214-5F64-450F-A0C8-C03D0B0C6A33}"/>
                  </a:ext>
                </a:extLst>
              </p:cNvPr>
              <p:cNvSpPr txBox="1"/>
              <p:nvPr/>
            </p:nvSpPr>
            <p:spPr>
              <a:xfrm>
                <a:off x="10437738" y="7440978"/>
                <a:ext cx="1368094" cy="1353576"/>
              </a:xfrm>
              <a:prstGeom prst="rect">
                <a:avLst/>
              </a:prstGeom>
              <a:noFill/>
            </p:spPr>
            <p:txBody>
              <a:bodyPr wrap="square" rtlCol="0">
                <a:spAutoFit/>
              </a:bodyPr>
              <a:lstStyle/>
              <a:p>
                <a:pPr marL="0" marR="0" lvl="0" indent="0" algn="ctr" defTabSz="457200" eaLnBrk="1" fontAlgn="auto" latinLnBrk="0" hangingPunct="1">
                  <a:lnSpc>
                    <a:spcPct val="80000"/>
                  </a:lnSpc>
                  <a:spcBef>
                    <a:spcPts val="0"/>
                  </a:spcBef>
                  <a:spcAft>
                    <a:spcPts val="0"/>
                  </a:spcAft>
                  <a:buClrTx/>
                  <a:buSzTx/>
                  <a:buFontTx/>
                  <a:buNone/>
                  <a:tabLst/>
                  <a:defRPr/>
                </a:pPr>
                <a:endParaRPr kumimoji="0" lang="en-US" sz="400" b="0"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miRNA</a:t>
                </a:r>
              </a:p>
              <a:p>
                <a:pPr marL="0" marR="0" lvl="0" indent="0" algn="ctr" defTabSz="457200" eaLnBrk="1" fontAlgn="auto" latinLnBrk="0" hangingPunct="1">
                  <a:lnSpc>
                    <a:spcPct val="8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8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8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a:p>
                <a:pPr marL="0" marR="0" lvl="0" indent="0" algn="ctr" defTabSz="457200" eaLnBrk="1" fontAlgn="auto"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DNA methylation</a:t>
                </a:r>
              </a:p>
            </p:txBody>
          </p:sp>
        </p:grpSp>
        <p:grpSp>
          <p:nvGrpSpPr>
            <p:cNvPr id="231" name="Group 230">
              <a:extLst>
                <a:ext uri="{FF2B5EF4-FFF2-40B4-BE49-F238E27FC236}">
                  <a16:creationId xmlns:a16="http://schemas.microsoft.com/office/drawing/2014/main" id="{7786B6A9-948B-4453-AD07-7BE8B9BE9DDD}"/>
                </a:ext>
              </a:extLst>
            </p:cNvPr>
            <p:cNvGrpSpPr/>
            <p:nvPr/>
          </p:nvGrpSpPr>
          <p:grpSpPr>
            <a:xfrm>
              <a:off x="9700189" y="2405080"/>
              <a:ext cx="1119289" cy="2675718"/>
              <a:chOff x="9700189" y="2405080"/>
              <a:chExt cx="1119289" cy="2675718"/>
            </a:xfrm>
          </p:grpSpPr>
          <p:sp>
            <p:nvSpPr>
              <p:cNvPr id="131" name="Rectangle 130">
                <a:extLst>
                  <a:ext uri="{FF2B5EF4-FFF2-40B4-BE49-F238E27FC236}">
                    <a16:creationId xmlns:a16="http://schemas.microsoft.com/office/drawing/2014/main" id="{61EFE7E4-BD26-4F3F-8146-B1B7FF3F32AF}"/>
                  </a:ext>
                </a:extLst>
              </p:cNvPr>
              <p:cNvSpPr/>
              <p:nvPr/>
            </p:nvSpPr>
            <p:spPr>
              <a:xfrm>
                <a:off x="9954435" y="3136427"/>
                <a:ext cx="585876" cy="1156760"/>
              </a:xfrm>
              <a:prstGeom prst="rect">
                <a:avLst/>
              </a:prstGeom>
              <a:solidFill>
                <a:srgbClr val="9BBB59"/>
              </a:solidFill>
              <a:ln w="25400" cap="flat" cmpd="sng" algn="ctr">
                <a:solidFill>
                  <a:srgbClr val="9BBB59">
                    <a:lumMod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132" name="Rectangle 131">
                <a:extLst>
                  <a:ext uri="{FF2B5EF4-FFF2-40B4-BE49-F238E27FC236}">
                    <a16:creationId xmlns:a16="http://schemas.microsoft.com/office/drawing/2014/main" id="{15B39CC4-BE93-488A-B523-F031CB1C2B42}"/>
                  </a:ext>
                </a:extLst>
              </p:cNvPr>
              <p:cNvSpPr/>
              <p:nvPr/>
            </p:nvSpPr>
            <p:spPr>
              <a:xfrm>
                <a:off x="9942284" y="4426936"/>
                <a:ext cx="589527" cy="653862"/>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213" name="Text Box 20">
                <a:extLst>
                  <a:ext uri="{FF2B5EF4-FFF2-40B4-BE49-F238E27FC236}">
                    <a16:creationId xmlns:a16="http://schemas.microsoft.com/office/drawing/2014/main" id="{50065EF8-B143-4E99-BEAA-4932D7067490}"/>
                  </a:ext>
                </a:extLst>
              </p:cNvPr>
              <p:cNvSpPr txBox="1">
                <a:spLocks noChangeArrowheads="1"/>
              </p:cNvSpPr>
              <p:nvPr/>
            </p:nvSpPr>
            <p:spPr bwMode="auto">
              <a:xfrm>
                <a:off x="9700189" y="2405080"/>
                <a:ext cx="1119289" cy="36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35" tIns="45718" rIns="91435" bIns="45718">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rPr>
                  <a:t>Study 2</a:t>
                </a:r>
              </a:p>
            </p:txBody>
          </p:sp>
          <p:grpSp>
            <p:nvGrpSpPr>
              <p:cNvPr id="217" name="Group 216">
                <a:extLst>
                  <a:ext uri="{FF2B5EF4-FFF2-40B4-BE49-F238E27FC236}">
                    <a16:creationId xmlns:a16="http://schemas.microsoft.com/office/drawing/2014/main" id="{F58F860F-7DDE-466E-A146-5BF310753962}"/>
                  </a:ext>
                </a:extLst>
              </p:cNvPr>
              <p:cNvGrpSpPr>
                <a:grpSpLocks noChangeAspect="1"/>
              </p:cNvGrpSpPr>
              <p:nvPr/>
            </p:nvGrpSpPr>
            <p:grpSpPr>
              <a:xfrm>
                <a:off x="9918321" y="2669655"/>
                <a:ext cx="674146" cy="404580"/>
                <a:chOff x="9909278" y="2670144"/>
                <a:chExt cx="767636" cy="460687"/>
              </a:xfrm>
            </p:grpSpPr>
            <p:pic>
              <p:nvPicPr>
                <p:cNvPr id="214" name="Picture 9" descr="Image result for person cartoon">
                  <a:extLst>
                    <a:ext uri="{FF2B5EF4-FFF2-40B4-BE49-F238E27FC236}">
                      <a16:creationId xmlns:a16="http://schemas.microsoft.com/office/drawing/2014/main" id="{3DE5B192-0512-4F26-8D37-A864D3E9493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587" t="5484" r="18392" b="13088"/>
                <a:stretch/>
              </p:blipFill>
              <p:spPr bwMode="auto">
                <a:xfrm>
                  <a:off x="9909278" y="2737914"/>
                  <a:ext cx="231369" cy="392917"/>
                </a:xfrm>
                <a:prstGeom prst="rect">
                  <a:avLst/>
                </a:prstGeom>
                <a:noFill/>
                <a:extLst>
                  <a:ext uri="{909E8E84-426E-40dd-AFC4-6F175D3DCCD1}">
                    <a14:hiddenFill xmlns:a14="http://schemas.microsoft.com/office/drawing/2010/main" xmlns="">
                      <a:solidFill>
                        <a:srgbClr val="FFFFFF"/>
                      </a:solidFill>
                    </a14:hiddenFill>
                  </a:ext>
                </a:extLst>
              </p:spPr>
            </p:pic>
            <p:pic>
              <p:nvPicPr>
                <p:cNvPr id="215" name="Picture 9" descr="Image result for person cartoon">
                  <a:extLst>
                    <a:ext uri="{FF2B5EF4-FFF2-40B4-BE49-F238E27FC236}">
                      <a16:creationId xmlns:a16="http://schemas.microsoft.com/office/drawing/2014/main" id="{B52E75D6-FBB2-4413-A113-8920353844C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587" t="5484" r="18392" b="13088"/>
                <a:stretch/>
              </p:blipFill>
              <p:spPr bwMode="auto">
                <a:xfrm>
                  <a:off x="10148164" y="2737914"/>
                  <a:ext cx="231369" cy="392917"/>
                </a:xfrm>
                <a:prstGeom prst="rect">
                  <a:avLst/>
                </a:prstGeom>
                <a:noFill/>
                <a:extLst>
                  <a:ext uri="{909E8E84-426E-40dd-AFC4-6F175D3DCCD1}">
                    <a14:hiddenFill xmlns:a14="http://schemas.microsoft.com/office/drawing/2010/main" xmlns="">
                      <a:solidFill>
                        <a:srgbClr val="FFFFFF"/>
                      </a:solidFill>
                    </a14:hiddenFill>
                  </a:ext>
                </a:extLst>
              </p:spPr>
            </p:pic>
            <p:sp>
              <p:nvSpPr>
                <p:cNvPr id="216" name="TextBox 215">
                  <a:extLst>
                    <a:ext uri="{FF2B5EF4-FFF2-40B4-BE49-F238E27FC236}">
                      <a16:creationId xmlns:a16="http://schemas.microsoft.com/office/drawing/2014/main" id="{291FF6EC-5515-4E11-943C-BF64D5BD6B54}"/>
                    </a:ext>
                  </a:extLst>
                </p:cNvPr>
                <p:cNvSpPr txBox="1"/>
                <p:nvPr/>
              </p:nvSpPr>
              <p:spPr>
                <a:xfrm>
                  <a:off x="10315165" y="2670144"/>
                  <a:ext cx="361749" cy="400110"/>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cs typeface="Arial"/>
                      <a:sym typeface="Arial"/>
                    </a:rPr>
                    <a:t>…</a:t>
                  </a:r>
                </a:p>
              </p:txBody>
            </p:sp>
          </p:grpSp>
        </p:grpSp>
        <p:grpSp>
          <p:nvGrpSpPr>
            <p:cNvPr id="223" name="Group 222">
              <a:extLst>
                <a:ext uri="{FF2B5EF4-FFF2-40B4-BE49-F238E27FC236}">
                  <a16:creationId xmlns:a16="http://schemas.microsoft.com/office/drawing/2014/main" id="{A32E6AB1-E67D-4B39-BC7F-3DFF1D5BBCD9}"/>
                </a:ext>
              </a:extLst>
            </p:cNvPr>
            <p:cNvGrpSpPr/>
            <p:nvPr/>
          </p:nvGrpSpPr>
          <p:grpSpPr>
            <a:xfrm>
              <a:off x="10722077" y="2106930"/>
              <a:ext cx="895729" cy="404580"/>
              <a:chOff x="10722077" y="2106930"/>
              <a:chExt cx="895729" cy="404580"/>
            </a:xfrm>
          </p:grpSpPr>
          <p:grpSp>
            <p:nvGrpSpPr>
              <p:cNvPr id="218" name="Group 217">
                <a:extLst>
                  <a:ext uri="{FF2B5EF4-FFF2-40B4-BE49-F238E27FC236}">
                    <a16:creationId xmlns:a16="http://schemas.microsoft.com/office/drawing/2014/main" id="{4AB1C12C-2198-4656-8BDA-C503B92CCDAA}"/>
                  </a:ext>
                </a:extLst>
              </p:cNvPr>
              <p:cNvGrpSpPr>
                <a:grpSpLocks noChangeAspect="1"/>
              </p:cNvGrpSpPr>
              <p:nvPr/>
            </p:nvGrpSpPr>
            <p:grpSpPr>
              <a:xfrm>
                <a:off x="10943660" y="2106930"/>
                <a:ext cx="674146" cy="404580"/>
                <a:chOff x="9909278" y="2670144"/>
                <a:chExt cx="767636" cy="460687"/>
              </a:xfrm>
            </p:grpSpPr>
            <p:pic>
              <p:nvPicPr>
                <p:cNvPr id="219" name="Picture 9" descr="Image result for person cartoon">
                  <a:extLst>
                    <a:ext uri="{FF2B5EF4-FFF2-40B4-BE49-F238E27FC236}">
                      <a16:creationId xmlns:a16="http://schemas.microsoft.com/office/drawing/2014/main" id="{F7BFEE8E-4F9C-4535-B47E-34214FDAE86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587" t="5484" r="18392" b="13088"/>
                <a:stretch/>
              </p:blipFill>
              <p:spPr bwMode="auto">
                <a:xfrm>
                  <a:off x="9909278" y="2737914"/>
                  <a:ext cx="231369" cy="392917"/>
                </a:xfrm>
                <a:prstGeom prst="rect">
                  <a:avLst/>
                </a:prstGeom>
                <a:noFill/>
                <a:extLst>
                  <a:ext uri="{909E8E84-426E-40dd-AFC4-6F175D3DCCD1}">
                    <a14:hiddenFill xmlns:a14="http://schemas.microsoft.com/office/drawing/2010/main" xmlns="">
                      <a:solidFill>
                        <a:srgbClr val="FFFFFF"/>
                      </a:solidFill>
                    </a14:hiddenFill>
                  </a:ext>
                </a:extLst>
              </p:spPr>
            </p:pic>
            <p:pic>
              <p:nvPicPr>
                <p:cNvPr id="220" name="Picture 9" descr="Image result for person cartoon">
                  <a:extLst>
                    <a:ext uri="{FF2B5EF4-FFF2-40B4-BE49-F238E27FC236}">
                      <a16:creationId xmlns:a16="http://schemas.microsoft.com/office/drawing/2014/main" id="{EFB9CF1C-93B9-438C-AAA1-966E3F86E1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587" t="5484" r="18392" b="13088"/>
                <a:stretch/>
              </p:blipFill>
              <p:spPr bwMode="auto">
                <a:xfrm>
                  <a:off x="10148164" y="2737914"/>
                  <a:ext cx="231369" cy="392917"/>
                </a:xfrm>
                <a:prstGeom prst="rect">
                  <a:avLst/>
                </a:prstGeom>
                <a:noFill/>
                <a:extLst>
                  <a:ext uri="{909E8E84-426E-40dd-AFC4-6F175D3DCCD1}">
                    <a14:hiddenFill xmlns:a14="http://schemas.microsoft.com/office/drawing/2010/main" xmlns="">
                      <a:solidFill>
                        <a:srgbClr val="FFFFFF"/>
                      </a:solidFill>
                    </a14:hiddenFill>
                  </a:ext>
                </a:extLst>
              </p:spPr>
            </p:pic>
            <p:sp>
              <p:nvSpPr>
                <p:cNvPr id="221" name="TextBox 220">
                  <a:extLst>
                    <a:ext uri="{FF2B5EF4-FFF2-40B4-BE49-F238E27FC236}">
                      <a16:creationId xmlns:a16="http://schemas.microsoft.com/office/drawing/2014/main" id="{96DEE201-0270-464F-A3BB-512D1C0FAA6D}"/>
                    </a:ext>
                  </a:extLst>
                </p:cNvPr>
                <p:cNvSpPr txBox="1"/>
                <p:nvPr/>
              </p:nvSpPr>
              <p:spPr>
                <a:xfrm>
                  <a:off x="10315165" y="2670144"/>
                  <a:ext cx="361749" cy="400110"/>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cs typeface="Arial"/>
                      <a:sym typeface="Arial"/>
                    </a:rPr>
                    <a:t>…</a:t>
                  </a:r>
                </a:p>
              </p:txBody>
            </p:sp>
          </p:grpSp>
          <p:pic>
            <p:nvPicPr>
              <p:cNvPr id="222" name="Picture 9" descr="Image result for person cartoon">
                <a:extLst>
                  <a:ext uri="{FF2B5EF4-FFF2-40B4-BE49-F238E27FC236}">
                    <a16:creationId xmlns:a16="http://schemas.microsoft.com/office/drawing/2014/main" id="{04254461-5765-4270-8823-EB652CCE4C7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587" t="5484" r="18392" b="13088"/>
              <a:stretch/>
            </p:blipFill>
            <p:spPr bwMode="auto">
              <a:xfrm>
                <a:off x="10722077" y="2165673"/>
                <a:ext cx="203191" cy="34506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30" name="Group 229">
              <a:extLst>
                <a:ext uri="{FF2B5EF4-FFF2-40B4-BE49-F238E27FC236}">
                  <a16:creationId xmlns:a16="http://schemas.microsoft.com/office/drawing/2014/main" id="{F680614C-CB8F-4475-B5A8-EF8F40DE4942}"/>
                </a:ext>
              </a:extLst>
            </p:cNvPr>
            <p:cNvGrpSpPr/>
            <p:nvPr/>
          </p:nvGrpSpPr>
          <p:grpSpPr>
            <a:xfrm>
              <a:off x="8973001" y="2198195"/>
              <a:ext cx="1069012" cy="1709846"/>
              <a:chOff x="9044560" y="2198195"/>
              <a:chExt cx="1069012" cy="1709846"/>
            </a:xfrm>
          </p:grpSpPr>
          <p:sp>
            <p:nvSpPr>
              <p:cNvPr id="130" name="Text Box 20">
                <a:extLst>
                  <a:ext uri="{FF2B5EF4-FFF2-40B4-BE49-F238E27FC236}">
                    <a16:creationId xmlns:a16="http://schemas.microsoft.com/office/drawing/2014/main" id="{A87FA11C-19C5-44A9-BB2B-60DF5873F8BF}"/>
                  </a:ext>
                </a:extLst>
              </p:cNvPr>
              <p:cNvSpPr txBox="1">
                <a:spLocks noChangeArrowheads="1"/>
              </p:cNvSpPr>
              <p:nvPr/>
            </p:nvSpPr>
            <p:spPr bwMode="auto">
              <a:xfrm>
                <a:off x="9044560" y="2198195"/>
                <a:ext cx="1069012" cy="36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35" tIns="45718" rIns="91435" bIns="45718">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prstClr val="black"/>
                    </a:solidFill>
                    <a:effectLst/>
                    <a:uLnTx/>
                    <a:uFillTx/>
                    <a:latin typeface="Calibri"/>
                    <a:ea typeface="Tahoma" panose="020B0604030504040204" pitchFamily="34" charset="0"/>
                    <a:cs typeface="Tahoma" panose="020B0604030504040204" pitchFamily="34" charset="0"/>
                  </a:rPr>
                  <a:t>Study 3</a:t>
                </a:r>
              </a:p>
            </p:txBody>
          </p:sp>
          <p:sp>
            <p:nvSpPr>
              <p:cNvPr id="135" name="Rectangle 134">
                <a:extLst>
                  <a:ext uri="{FF2B5EF4-FFF2-40B4-BE49-F238E27FC236}">
                    <a16:creationId xmlns:a16="http://schemas.microsoft.com/office/drawing/2014/main" id="{E7D54100-CC64-4EF8-9F2D-02D7DFEEF52D}"/>
                  </a:ext>
                </a:extLst>
              </p:cNvPr>
              <p:cNvSpPr/>
              <p:nvPr/>
            </p:nvSpPr>
            <p:spPr>
              <a:xfrm>
                <a:off x="9287580" y="2899872"/>
                <a:ext cx="516625" cy="1008169"/>
              </a:xfrm>
              <a:prstGeom prst="rect">
                <a:avLst/>
              </a:prstGeom>
              <a:solidFill>
                <a:srgbClr val="9BBB59"/>
              </a:solidFill>
              <a:ln w="25400" cap="flat" cmpd="sng" algn="ctr">
                <a:solidFill>
                  <a:srgbClr val="9BBB59">
                    <a:lumMod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Calibri"/>
                  <a:ea typeface="+mn-ea"/>
                  <a:cs typeface="+mn-cs"/>
                </a:endParaRPr>
              </a:p>
            </p:txBody>
          </p:sp>
          <p:grpSp>
            <p:nvGrpSpPr>
              <p:cNvPr id="224" name="Group 223">
                <a:extLst>
                  <a:ext uri="{FF2B5EF4-FFF2-40B4-BE49-F238E27FC236}">
                    <a16:creationId xmlns:a16="http://schemas.microsoft.com/office/drawing/2014/main" id="{B134FDB9-286E-441E-BFE3-5E7E9782D291}"/>
                  </a:ext>
                </a:extLst>
              </p:cNvPr>
              <p:cNvGrpSpPr/>
              <p:nvPr/>
            </p:nvGrpSpPr>
            <p:grpSpPr>
              <a:xfrm>
                <a:off x="9243348" y="2517054"/>
                <a:ext cx="634568" cy="345839"/>
                <a:chOff x="10722077" y="2165673"/>
                <a:chExt cx="634568" cy="345839"/>
              </a:xfrm>
            </p:grpSpPr>
            <p:grpSp>
              <p:nvGrpSpPr>
                <p:cNvPr id="225" name="Group 224">
                  <a:extLst>
                    <a:ext uri="{FF2B5EF4-FFF2-40B4-BE49-F238E27FC236}">
                      <a16:creationId xmlns:a16="http://schemas.microsoft.com/office/drawing/2014/main" id="{2B5F7443-B755-4A7F-AE1E-4BC829C0E0EF}"/>
                    </a:ext>
                  </a:extLst>
                </p:cNvPr>
                <p:cNvGrpSpPr>
                  <a:grpSpLocks noChangeAspect="1"/>
                </p:cNvGrpSpPr>
                <p:nvPr/>
              </p:nvGrpSpPr>
              <p:grpSpPr>
                <a:xfrm>
                  <a:off x="10943662" y="2166448"/>
                  <a:ext cx="412983" cy="345064"/>
                  <a:chOff x="9909278" y="2737914"/>
                  <a:chExt cx="470255" cy="392917"/>
                </a:xfrm>
              </p:grpSpPr>
              <p:pic>
                <p:nvPicPr>
                  <p:cNvPr id="227" name="Picture 9" descr="Image result for person cartoon">
                    <a:extLst>
                      <a:ext uri="{FF2B5EF4-FFF2-40B4-BE49-F238E27FC236}">
                        <a16:creationId xmlns:a16="http://schemas.microsoft.com/office/drawing/2014/main" id="{955DC21F-4ADF-4D42-9FCF-BD371305056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587" t="5484" r="18392" b="13088"/>
                  <a:stretch/>
                </p:blipFill>
                <p:spPr bwMode="auto">
                  <a:xfrm>
                    <a:off x="9909278" y="2737914"/>
                    <a:ext cx="231369" cy="392917"/>
                  </a:xfrm>
                  <a:prstGeom prst="rect">
                    <a:avLst/>
                  </a:prstGeom>
                  <a:noFill/>
                  <a:extLst>
                    <a:ext uri="{909E8E84-426E-40dd-AFC4-6F175D3DCCD1}">
                      <a14:hiddenFill xmlns:a14="http://schemas.microsoft.com/office/drawing/2010/main" xmlns="">
                        <a:solidFill>
                          <a:srgbClr val="FFFFFF"/>
                        </a:solidFill>
                      </a14:hiddenFill>
                    </a:ext>
                  </a:extLst>
                </p:spPr>
              </p:pic>
              <p:pic>
                <p:nvPicPr>
                  <p:cNvPr id="228" name="Picture 9" descr="Image result for person cartoon">
                    <a:extLst>
                      <a:ext uri="{FF2B5EF4-FFF2-40B4-BE49-F238E27FC236}">
                        <a16:creationId xmlns:a16="http://schemas.microsoft.com/office/drawing/2014/main" id="{BF56B09F-8B86-4A08-92A4-80C7485D8E4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587" t="5484" r="18392" b="13088"/>
                  <a:stretch/>
                </p:blipFill>
                <p:spPr bwMode="auto">
                  <a:xfrm>
                    <a:off x="10148164" y="2737914"/>
                    <a:ext cx="231369" cy="392917"/>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26" name="Picture 9" descr="Image result for person cartoon">
                  <a:extLst>
                    <a:ext uri="{FF2B5EF4-FFF2-40B4-BE49-F238E27FC236}">
                      <a16:creationId xmlns:a16="http://schemas.microsoft.com/office/drawing/2014/main" id="{1373C32D-F3F8-43A4-A9C9-35D212C70EF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9587" t="5484" r="18392" b="13088"/>
                <a:stretch/>
              </p:blipFill>
              <p:spPr bwMode="auto">
                <a:xfrm>
                  <a:off x="10722077" y="2165673"/>
                  <a:ext cx="203191" cy="345064"/>
                </a:xfrm>
                <a:prstGeom prst="rect">
                  <a:avLst/>
                </a:prstGeom>
                <a:noFill/>
                <a:extLst>
                  <a:ext uri="{909E8E84-426E-40dd-AFC4-6F175D3DCCD1}">
                    <a14:hiddenFill xmlns:a14="http://schemas.microsoft.com/office/drawing/2010/main" xmlns="">
                      <a:solidFill>
                        <a:srgbClr val="FFFFFF"/>
                      </a:solidFill>
                    </a14:hiddenFill>
                  </a:ext>
                </a:extLst>
              </p:spPr>
            </p:pic>
          </p:grpSp>
        </p:grpSp>
      </p:grpSp>
      <p:grpSp>
        <p:nvGrpSpPr>
          <p:cNvPr id="34" name="Group 33">
            <a:extLst>
              <a:ext uri="{FF2B5EF4-FFF2-40B4-BE49-F238E27FC236}">
                <a16:creationId xmlns:a16="http://schemas.microsoft.com/office/drawing/2014/main" id="{616AE254-135E-4940-9395-F62FF1C6DEA5}"/>
              </a:ext>
            </a:extLst>
          </p:cNvPr>
          <p:cNvGrpSpPr/>
          <p:nvPr/>
        </p:nvGrpSpPr>
        <p:grpSpPr>
          <a:xfrm>
            <a:off x="2944368" y="3908234"/>
            <a:ext cx="1496249" cy="2644966"/>
            <a:chOff x="2947606" y="3908234"/>
            <a:chExt cx="1496249" cy="2644966"/>
          </a:xfrm>
        </p:grpSpPr>
        <p:cxnSp>
          <p:nvCxnSpPr>
            <p:cNvPr id="4" name="Straight Connector 3">
              <a:extLst>
                <a:ext uri="{FF2B5EF4-FFF2-40B4-BE49-F238E27FC236}">
                  <a16:creationId xmlns:a16="http://schemas.microsoft.com/office/drawing/2014/main" id="{CB223204-BD5E-450D-8449-619297C053AC}"/>
                </a:ext>
              </a:extLst>
            </p:cNvPr>
            <p:cNvCxnSpPr>
              <a:stCxn id="9" idx="4"/>
              <a:endCxn id="49" idx="4"/>
            </p:cNvCxnSpPr>
            <p:nvPr/>
          </p:nvCxnSpPr>
          <p:spPr>
            <a:xfrm flipH="1">
              <a:off x="3171617" y="3908234"/>
              <a:ext cx="310866" cy="2644966"/>
            </a:xfrm>
            <a:prstGeom prst="line">
              <a:avLst/>
            </a:prstGeom>
            <a:noFill/>
            <a:ln w="15875" cap="flat" cmpd="sng" algn="ctr">
              <a:solidFill>
                <a:schemeClr val="tx1"/>
              </a:solidFill>
              <a:prstDash val="solid"/>
            </a:ln>
            <a:effectLst/>
          </p:spPr>
        </p:cxnSp>
        <p:cxnSp>
          <p:nvCxnSpPr>
            <p:cNvPr id="14" name="Straight Connector 13">
              <a:extLst>
                <a:ext uri="{FF2B5EF4-FFF2-40B4-BE49-F238E27FC236}">
                  <a16:creationId xmlns:a16="http://schemas.microsoft.com/office/drawing/2014/main" id="{99444DED-E3B0-426E-AD95-530D3DBAF91B}"/>
                </a:ext>
              </a:extLst>
            </p:cNvPr>
            <p:cNvCxnSpPr>
              <a:cxnSpLocks/>
              <a:stCxn id="235" idx="3"/>
              <a:endCxn id="202" idx="5"/>
            </p:cNvCxnSpPr>
            <p:nvPr/>
          </p:nvCxnSpPr>
          <p:spPr>
            <a:xfrm flipH="1">
              <a:off x="3516993" y="5252634"/>
              <a:ext cx="786554" cy="1127095"/>
            </a:xfrm>
            <a:prstGeom prst="line">
              <a:avLst/>
            </a:prstGeom>
            <a:noFill/>
            <a:ln w="22225" cap="flat" cmpd="sng" algn="ctr">
              <a:solidFill>
                <a:srgbClr val="A50021"/>
              </a:solidFill>
              <a:prstDash val="solid"/>
            </a:ln>
            <a:effectLst/>
          </p:spPr>
        </p:cxnSp>
        <p:cxnSp>
          <p:nvCxnSpPr>
            <p:cNvPr id="15" name="Straight Connector 14">
              <a:extLst>
                <a:ext uri="{FF2B5EF4-FFF2-40B4-BE49-F238E27FC236}">
                  <a16:creationId xmlns:a16="http://schemas.microsoft.com/office/drawing/2014/main" id="{D3465E62-2A05-4E24-95A6-775C5588D331}"/>
                </a:ext>
              </a:extLst>
            </p:cNvPr>
            <p:cNvCxnSpPr>
              <a:cxnSpLocks/>
              <a:stCxn id="236" idx="4"/>
              <a:endCxn id="33" idx="0"/>
            </p:cNvCxnSpPr>
            <p:nvPr/>
          </p:nvCxnSpPr>
          <p:spPr>
            <a:xfrm>
              <a:off x="3988342" y="4746561"/>
              <a:ext cx="249091" cy="1072347"/>
            </a:xfrm>
            <a:prstGeom prst="line">
              <a:avLst/>
            </a:prstGeom>
            <a:noFill/>
            <a:ln w="15875" cap="flat" cmpd="sng" algn="ctr">
              <a:solidFill>
                <a:srgbClr val="A50021"/>
              </a:solidFill>
              <a:prstDash val="solid"/>
            </a:ln>
            <a:effectLst/>
          </p:spPr>
        </p:cxnSp>
        <p:cxnSp>
          <p:nvCxnSpPr>
            <p:cNvPr id="24" name="Straight Connector 23">
              <a:extLst>
                <a:ext uri="{FF2B5EF4-FFF2-40B4-BE49-F238E27FC236}">
                  <a16:creationId xmlns:a16="http://schemas.microsoft.com/office/drawing/2014/main" id="{E19424C5-086A-493C-AF89-FFED94E8F30A}"/>
                </a:ext>
              </a:extLst>
            </p:cNvPr>
            <p:cNvCxnSpPr>
              <a:cxnSpLocks/>
              <a:endCxn id="33" idx="0"/>
            </p:cNvCxnSpPr>
            <p:nvPr/>
          </p:nvCxnSpPr>
          <p:spPr>
            <a:xfrm flipH="1">
              <a:off x="4237433" y="5299934"/>
              <a:ext cx="206422" cy="518974"/>
            </a:xfrm>
            <a:prstGeom prst="line">
              <a:avLst/>
            </a:prstGeom>
            <a:noFill/>
            <a:ln w="22225" cap="flat" cmpd="sng" algn="ctr">
              <a:solidFill>
                <a:srgbClr val="A50021"/>
              </a:solidFill>
              <a:prstDash val="solid"/>
            </a:ln>
            <a:effectLst/>
          </p:spPr>
        </p:cxnSp>
        <p:cxnSp>
          <p:nvCxnSpPr>
            <p:cNvPr id="42" name="Straight Connector 41">
              <a:extLst>
                <a:ext uri="{FF2B5EF4-FFF2-40B4-BE49-F238E27FC236}">
                  <a16:creationId xmlns:a16="http://schemas.microsoft.com/office/drawing/2014/main" id="{41956C37-C873-4959-945C-A4923BA49DB5}"/>
                </a:ext>
              </a:extLst>
            </p:cNvPr>
            <p:cNvCxnSpPr>
              <a:cxnSpLocks/>
              <a:stCxn id="202" idx="0"/>
              <a:endCxn id="234" idx="4"/>
            </p:cNvCxnSpPr>
            <p:nvPr/>
          </p:nvCxnSpPr>
          <p:spPr>
            <a:xfrm flipV="1">
              <a:off x="3688249" y="5280888"/>
              <a:ext cx="73844" cy="785739"/>
            </a:xfrm>
            <a:prstGeom prst="line">
              <a:avLst/>
            </a:prstGeom>
            <a:noFill/>
            <a:ln w="22225" cap="flat" cmpd="sng" algn="ctr">
              <a:solidFill>
                <a:srgbClr val="A50021"/>
              </a:solidFill>
              <a:prstDash val="solid"/>
            </a:ln>
            <a:effectLst/>
          </p:spPr>
        </p:cxnSp>
        <p:cxnSp>
          <p:nvCxnSpPr>
            <p:cNvPr id="238" name="Straight Connector 237">
              <a:extLst>
                <a:ext uri="{FF2B5EF4-FFF2-40B4-BE49-F238E27FC236}">
                  <a16:creationId xmlns:a16="http://schemas.microsoft.com/office/drawing/2014/main" id="{3F87CAAD-E76B-4624-BE76-14763AD8243B}"/>
                </a:ext>
              </a:extLst>
            </p:cNvPr>
            <p:cNvCxnSpPr>
              <a:cxnSpLocks/>
              <a:stCxn id="232" idx="4"/>
              <a:endCxn id="49" idx="4"/>
            </p:cNvCxnSpPr>
            <p:nvPr/>
          </p:nvCxnSpPr>
          <p:spPr>
            <a:xfrm>
              <a:off x="2947606" y="5455788"/>
              <a:ext cx="224011" cy="1097412"/>
            </a:xfrm>
            <a:prstGeom prst="line">
              <a:avLst/>
            </a:prstGeom>
            <a:noFill/>
            <a:ln w="31750" cap="flat" cmpd="sng" algn="ctr">
              <a:solidFill>
                <a:srgbClr val="C00000"/>
              </a:solidFill>
              <a:prstDash val="solid"/>
            </a:ln>
            <a:effectLst/>
          </p:spPr>
        </p:cxnSp>
        <p:cxnSp>
          <p:nvCxnSpPr>
            <p:cNvPr id="243" name="Straight Connector 242">
              <a:extLst>
                <a:ext uri="{FF2B5EF4-FFF2-40B4-BE49-F238E27FC236}">
                  <a16:creationId xmlns:a16="http://schemas.microsoft.com/office/drawing/2014/main" id="{32867C1D-1943-405F-B86A-8C12A1C2A13A}"/>
                </a:ext>
              </a:extLst>
            </p:cNvPr>
            <p:cNvCxnSpPr>
              <a:cxnSpLocks/>
              <a:stCxn id="232" idx="5"/>
              <a:endCxn id="202" idx="3"/>
            </p:cNvCxnSpPr>
            <p:nvPr/>
          </p:nvCxnSpPr>
          <p:spPr>
            <a:xfrm>
              <a:off x="3092616" y="5426370"/>
              <a:ext cx="766890" cy="953359"/>
            </a:xfrm>
            <a:prstGeom prst="line">
              <a:avLst/>
            </a:prstGeom>
            <a:noFill/>
            <a:ln w="31750" cap="flat" cmpd="sng" algn="ctr">
              <a:solidFill>
                <a:srgbClr val="C00000"/>
              </a:solidFill>
              <a:prstDash val="solid"/>
            </a:ln>
            <a:effectLst/>
          </p:spPr>
        </p:cxnSp>
        <p:cxnSp>
          <p:nvCxnSpPr>
            <p:cNvPr id="246" name="Straight Connector 245">
              <a:extLst>
                <a:ext uri="{FF2B5EF4-FFF2-40B4-BE49-F238E27FC236}">
                  <a16:creationId xmlns:a16="http://schemas.microsoft.com/office/drawing/2014/main" id="{C8A192E0-6F26-4B5E-8162-87BAB0695EFD}"/>
                </a:ext>
              </a:extLst>
            </p:cNvPr>
            <p:cNvCxnSpPr>
              <a:cxnSpLocks/>
              <a:stCxn id="234" idx="4"/>
              <a:endCxn id="33" idx="7"/>
            </p:cNvCxnSpPr>
            <p:nvPr/>
          </p:nvCxnSpPr>
          <p:spPr>
            <a:xfrm>
              <a:off x="3762093" y="5280888"/>
              <a:ext cx="313695" cy="588725"/>
            </a:xfrm>
            <a:prstGeom prst="line">
              <a:avLst/>
            </a:prstGeom>
            <a:noFill/>
            <a:ln w="22225" cap="flat" cmpd="sng" algn="ctr">
              <a:solidFill>
                <a:srgbClr val="C00000"/>
              </a:solidFill>
              <a:prstDash val="solid"/>
            </a:ln>
            <a:effectLst/>
          </p:spPr>
        </p:cxnSp>
        <p:cxnSp>
          <p:nvCxnSpPr>
            <p:cNvPr id="251" name="Straight Connector 250">
              <a:extLst>
                <a:ext uri="{FF2B5EF4-FFF2-40B4-BE49-F238E27FC236}">
                  <a16:creationId xmlns:a16="http://schemas.microsoft.com/office/drawing/2014/main" id="{32D6E9A8-9691-4608-BCE9-966D45A8D4B6}"/>
                </a:ext>
              </a:extLst>
            </p:cNvPr>
            <p:cNvCxnSpPr>
              <a:cxnSpLocks/>
              <a:stCxn id="232" idx="6"/>
              <a:endCxn id="33" idx="7"/>
            </p:cNvCxnSpPr>
            <p:nvPr/>
          </p:nvCxnSpPr>
          <p:spPr>
            <a:xfrm>
              <a:off x="3152682" y="5303520"/>
              <a:ext cx="923106" cy="566093"/>
            </a:xfrm>
            <a:prstGeom prst="line">
              <a:avLst/>
            </a:prstGeom>
            <a:noFill/>
            <a:ln w="31750" cap="flat" cmpd="sng" algn="ctr">
              <a:solidFill>
                <a:srgbClr val="C00000"/>
              </a:solidFill>
              <a:prstDash val="solid"/>
            </a:ln>
            <a:effectLst/>
          </p:spPr>
        </p:cxnSp>
      </p:grpSp>
      <p:grpSp>
        <p:nvGrpSpPr>
          <p:cNvPr id="32" name="Group 31">
            <a:extLst>
              <a:ext uri="{FF2B5EF4-FFF2-40B4-BE49-F238E27FC236}">
                <a16:creationId xmlns:a16="http://schemas.microsoft.com/office/drawing/2014/main" id="{DE678265-82CA-4D83-A2D2-2BB201096AB9}"/>
              </a:ext>
            </a:extLst>
          </p:cNvPr>
          <p:cNvGrpSpPr/>
          <p:nvPr/>
        </p:nvGrpSpPr>
        <p:grpSpPr>
          <a:xfrm>
            <a:off x="2742529" y="4170927"/>
            <a:ext cx="1911105" cy="1306329"/>
            <a:chOff x="2742529" y="4170927"/>
            <a:chExt cx="1911105" cy="1306329"/>
          </a:xfrm>
        </p:grpSpPr>
        <p:sp>
          <p:nvSpPr>
            <p:cNvPr id="236" name="Oval 26">
              <a:extLst>
                <a:ext uri="{FF2B5EF4-FFF2-40B4-BE49-F238E27FC236}">
                  <a16:creationId xmlns:a16="http://schemas.microsoft.com/office/drawing/2014/main" id="{4AE1A58A-BDAD-4900-81A1-83DA701C1176}"/>
                </a:ext>
              </a:extLst>
            </p:cNvPr>
            <p:cNvSpPr>
              <a:spLocks noChangeAspect="1" noChangeArrowheads="1"/>
            </p:cNvSpPr>
            <p:nvPr/>
          </p:nvSpPr>
          <p:spPr bwMode="auto">
            <a:xfrm>
              <a:off x="3783265" y="4399089"/>
              <a:ext cx="410154" cy="347472"/>
            </a:xfrm>
            <a:prstGeom prst="ellipse">
              <a:avLst/>
            </a:prstGeom>
            <a:gradFill rotWithShape="1">
              <a:gsLst>
                <a:gs pos="0">
                  <a:sysClr val="window" lastClr="FFFFFF"/>
                </a:gs>
                <a:gs pos="100000">
                  <a:srgbClr val="FF9F9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237" name="Oval 26">
              <a:extLst>
                <a:ext uri="{FF2B5EF4-FFF2-40B4-BE49-F238E27FC236}">
                  <a16:creationId xmlns:a16="http://schemas.microsoft.com/office/drawing/2014/main" id="{9AA366FE-F4C2-49B9-916D-9E12A79FEBD1}"/>
                </a:ext>
              </a:extLst>
            </p:cNvPr>
            <p:cNvSpPr>
              <a:spLocks noChangeAspect="1" noChangeArrowheads="1"/>
            </p:cNvSpPr>
            <p:nvPr/>
          </p:nvSpPr>
          <p:spPr bwMode="auto">
            <a:xfrm>
              <a:off x="2877071" y="4170927"/>
              <a:ext cx="410154" cy="347472"/>
            </a:xfrm>
            <a:prstGeom prst="ellipse">
              <a:avLst/>
            </a:prstGeom>
            <a:gradFill rotWithShape="1">
              <a:gsLst>
                <a:gs pos="0">
                  <a:sysClr val="window" lastClr="FFFFFF"/>
                </a:gs>
                <a:gs pos="100000">
                  <a:srgbClr val="FF9F9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235" name="Oval 26">
              <a:extLst>
                <a:ext uri="{FF2B5EF4-FFF2-40B4-BE49-F238E27FC236}">
                  <a16:creationId xmlns:a16="http://schemas.microsoft.com/office/drawing/2014/main" id="{0AE7F9C6-00A0-4C85-8979-071903C39F42}"/>
                </a:ext>
              </a:extLst>
            </p:cNvPr>
            <p:cNvSpPr>
              <a:spLocks noChangeAspect="1" noChangeArrowheads="1"/>
            </p:cNvSpPr>
            <p:nvPr/>
          </p:nvSpPr>
          <p:spPr bwMode="auto">
            <a:xfrm>
              <a:off x="4243481" y="4956048"/>
              <a:ext cx="410153" cy="347472"/>
            </a:xfrm>
            <a:prstGeom prst="ellipse">
              <a:avLst/>
            </a:prstGeom>
            <a:gradFill rotWithShape="1">
              <a:gsLst>
                <a:gs pos="0">
                  <a:sysClr val="window" lastClr="FFFFFF"/>
                </a:gs>
                <a:gs pos="100000">
                  <a:srgbClr val="FF4343"/>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232" name="Oval 26">
              <a:extLst>
                <a:ext uri="{FF2B5EF4-FFF2-40B4-BE49-F238E27FC236}">
                  <a16:creationId xmlns:a16="http://schemas.microsoft.com/office/drawing/2014/main" id="{015B71AA-F24E-46EE-9CA5-7B813412EEDE}"/>
                </a:ext>
              </a:extLst>
            </p:cNvPr>
            <p:cNvSpPr>
              <a:spLocks noChangeAspect="1" noChangeArrowheads="1"/>
            </p:cNvSpPr>
            <p:nvPr/>
          </p:nvSpPr>
          <p:spPr bwMode="auto">
            <a:xfrm>
              <a:off x="2742529" y="5129784"/>
              <a:ext cx="410153" cy="347472"/>
            </a:xfrm>
            <a:prstGeom prst="ellipse">
              <a:avLst/>
            </a:prstGeom>
            <a:gradFill rotWithShape="1">
              <a:gsLst>
                <a:gs pos="0">
                  <a:sysClr val="window" lastClr="FFFFFF"/>
                </a:gs>
                <a:gs pos="100000">
                  <a:srgbClr val="C00000"/>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sp>
          <p:nvSpPr>
            <p:cNvPr id="234" name="Oval 26">
              <a:extLst>
                <a:ext uri="{FF2B5EF4-FFF2-40B4-BE49-F238E27FC236}">
                  <a16:creationId xmlns:a16="http://schemas.microsoft.com/office/drawing/2014/main" id="{128E4865-C2BF-41F3-B69F-C464D07FB676}"/>
                </a:ext>
              </a:extLst>
            </p:cNvPr>
            <p:cNvSpPr>
              <a:spLocks noChangeAspect="1" noChangeArrowheads="1"/>
            </p:cNvSpPr>
            <p:nvPr/>
          </p:nvSpPr>
          <p:spPr bwMode="auto">
            <a:xfrm>
              <a:off x="3557016" y="4933416"/>
              <a:ext cx="410153" cy="347472"/>
            </a:xfrm>
            <a:prstGeom prst="ellipse">
              <a:avLst/>
            </a:prstGeom>
            <a:gradFill rotWithShape="1">
              <a:gsLst>
                <a:gs pos="0">
                  <a:sysClr val="window" lastClr="FFFFFF"/>
                </a:gs>
                <a:gs pos="100000">
                  <a:srgbClr val="FF4343"/>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X</a:t>
              </a:r>
              <a:endPar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endParaRPr>
            </a:p>
          </p:txBody>
        </p:sp>
      </p:grpSp>
      <p:sp>
        <p:nvSpPr>
          <p:cNvPr id="274" name="TextBox 273">
            <a:extLst>
              <a:ext uri="{FF2B5EF4-FFF2-40B4-BE49-F238E27FC236}">
                <a16:creationId xmlns:a16="http://schemas.microsoft.com/office/drawing/2014/main" id="{70EFECF7-2AD2-4EF2-9F96-B18D4CEA0A93}"/>
              </a:ext>
            </a:extLst>
          </p:cNvPr>
          <p:cNvSpPr txBox="1"/>
          <p:nvPr/>
        </p:nvSpPr>
        <p:spPr>
          <a:xfrm>
            <a:off x="4648142" y="5837634"/>
            <a:ext cx="1723965" cy="400110"/>
          </a:xfrm>
          <a:prstGeom prst="rect">
            <a:avLst/>
          </a:prstGeom>
          <a:noFill/>
          <a:effectLst>
            <a:glow rad="139700">
              <a:srgbClr val="A5A5A5">
                <a:satMod val="175000"/>
                <a:alpha val="40000"/>
              </a:srgbClr>
            </a:glow>
          </a:effectLst>
        </p:spPr>
        <p:txBody>
          <a:bodyPr wrap="square" rtlCol="0">
            <a:spAutoFit/>
          </a:bodyPr>
          <a:lstStyle/>
          <a:p>
            <a:pPr marL="0" marR="0" lvl="0" indent="0" defTabSz="101885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C00000"/>
                </a:solidFill>
                <a:effectLst/>
                <a:uLnTx/>
                <a:uFillTx/>
              </a:rPr>
              <a:t>MERGE score</a:t>
            </a:r>
          </a:p>
        </p:txBody>
      </p:sp>
      <p:grpSp>
        <p:nvGrpSpPr>
          <p:cNvPr id="277" name="Group 276">
            <a:extLst>
              <a:ext uri="{FF2B5EF4-FFF2-40B4-BE49-F238E27FC236}">
                <a16:creationId xmlns:a16="http://schemas.microsoft.com/office/drawing/2014/main" id="{904BCD91-22A1-4859-BEA7-507C75D01CC6}"/>
              </a:ext>
            </a:extLst>
          </p:cNvPr>
          <p:cNvGrpSpPr/>
          <p:nvPr/>
        </p:nvGrpSpPr>
        <p:grpSpPr>
          <a:xfrm>
            <a:off x="12561761" y="3523745"/>
            <a:ext cx="4039013" cy="2862397"/>
            <a:chOff x="2230494" y="1544855"/>
            <a:chExt cx="7932002" cy="4653000"/>
          </a:xfrm>
        </p:grpSpPr>
        <p:pic>
          <p:nvPicPr>
            <p:cNvPr id="275" name="Picture 274">
              <a:extLst>
                <a:ext uri="{FF2B5EF4-FFF2-40B4-BE49-F238E27FC236}">
                  <a16:creationId xmlns:a16="http://schemas.microsoft.com/office/drawing/2014/main" id="{72F5CB88-FFF5-443B-B4ED-2F0BAEAFC690}"/>
                </a:ext>
              </a:extLst>
            </p:cNvPr>
            <p:cNvPicPr>
              <a:picLocks noChangeAspect="1"/>
            </p:cNvPicPr>
            <p:nvPr/>
          </p:nvPicPr>
          <p:blipFill>
            <a:blip r:embed="rId6"/>
            <a:stretch>
              <a:fillRect/>
            </a:stretch>
          </p:blipFill>
          <p:spPr>
            <a:xfrm>
              <a:off x="2230494" y="1544855"/>
              <a:ext cx="6548551" cy="4653000"/>
            </a:xfrm>
            <a:prstGeom prst="rect">
              <a:avLst/>
            </a:prstGeom>
          </p:spPr>
        </p:pic>
        <p:pic>
          <p:nvPicPr>
            <p:cNvPr id="276" name="Picture 275">
              <a:extLst>
                <a:ext uri="{FF2B5EF4-FFF2-40B4-BE49-F238E27FC236}">
                  <a16:creationId xmlns:a16="http://schemas.microsoft.com/office/drawing/2014/main" id="{413A45A2-3CA6-4340-B880-4F941F73CC47}"/>
                </a:ext>
              </a:extLst>
            </p:cNvPr>
            <p:cNvPicPr>
              <a:picLocks noChangeAspect="1"/>
            </p:cNvPicPr>
            <p:nvPr/>
          </p:nvPicPr>
          <p:blipFill>
            <a:blip r:embed="rId7"/>
            <a:stretch>
              <a:fillRect/>
            </a:stretch>
          </p:blipFill>
          <p:spPr>
            <a:xfrm>
              <a:off x="6953251" y="1855269"/>
              <a:ext cx="3209245" cy="1710511"/>
            </a:xfrm>
            <a:prstGeom prst="rect">
              <a:avLst/>
            </a:prstGeom>
          </p:spPr>
        </p:pic>
      </p:grpSp>
      <p:sp>
        <p:nvSpPr>
          <p:cNvPr id="209" name="Speech Bubble: Rectangle 208">
            <a:extLst>
              <a:ext uri="{FF2B5EF4-FFF2-40B4-BE49-F238E27FC236}">
                <a16:creationId xmlns:a16="http://schemas.microsoft.com/office/drawing/2014/main" id="{8C1307B8-FEB5-4798-A041-F36ED9D880D7}"/>
              </a:ext>
            </a:extLst>
          </p:cNvPr>
          <p:cNvSpPr/>
          <p:nvPr/>
        </p:nvSpPr>
        <p:spPr>
          <a:xfrm>
            <a:off x="8351362" y="5127781"/>
            <a:ext cx="3756147" cy="1685678"/>
          </a:xfrm>
          <a:prstGeom prst="wedgeRectCallout">
            <a:avLst>
              <a:gd name="adj1" fmla="val -55836"/>
              <a:gd name="adj2" fmla="val -2486"/>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For each gene G, </a:t>
            </a:r>
          </a:p>
          <a:p>
            <a:pPr marL="174625" indent="-174625">
              <a:buFont typeface="Arial" panose="020B0604020202020204" pitchFamily="34" charset="0"/>
              <a:buChar char="•"/>
            </a:pPr>
            <a:r>
              <a:rPr lang="en-US" dirty="0">
                <a:solidFill>
                  <a:schemeClr val="tx1"/>
                </a:solidFill>
              </a:rPr>
              <a:t>how frequently G is </a:t>
            </a:r>
            <a:r>
              <a:rPr lang="en-US" b="1" u="sng" dirty="0">
                <a:solidFill>
                  <a:srgbClr val="C00000"/>
                </a:solidFill>
              </a:rPr>
              <a:t>M</a:t>
            </a:r>
            <a:r>
              <a:rPr lang="en-US" dirty="0">
                <a:solidFill>
                  <a:schemeClr val="tx1"/>
                </a:solidFill>
              </a:rPr>
              <a:t>utated in AML</a:t>
            </a:r>
          </a:p>
          <a:p>
            <a:pPr marL="174625" indent="-174625">
              <a:buFont typeface="Arial" panose="020B0604020202020204" pitchFamily="34" charset="0"/>
              <a:buChar char="•"/>
            </a:pPr>
            <a:r>
              <a:rPr lang="en-US" dirty="0">
                <a:solidFill>
                  <a:schemeClr val="tx1"/>
                </a:solidFill>
              </a:rPr>
              <a:t>G’s </a:t>
            </a:r>
            <a:r>
              <a:rPr lang="en-US" b="1" u="sng" dirty="0">
                <a:solidFill>
                  <a:srgbClr val="C00000"/>
                </a:solidFill>
              </a:rPr>
              <a:t>E</a:t>
            </a:r>
            <a:r>
              <a:rPr lang="en-US" dirty="0">
                <a:solidFill>
                  <a:schemeClr val="tx1"/>
                </a:solidFill>
              </a:rPr>
              <a:t>xpression hubness</a:t>
            </a:r>
          </a:p>
          <a:p>
            <a:pPr marL="174625" indent="-174625">
              <a:buFont typeface="Arial" panose="020B0604020202020204" pitchFamily="34" charset="0"/>
              <a:buChar char="•"/>
            </a:pPr>
            <a:r>
              <a:rPr lang="en-US" dirty="0">
                <a:solidFill>
                  <a:schemeClr val="tx1"/>
                </a:solidFill>
              </a:rPr>
              <a:t>whether G is a </a:t>
            </a:r>
            <a:r>
              <a:rPr lang="en-US" b="1" u="sng" dirty="0">
                <a:solidFill>
                  <a:srgbClr val="C00000"/>
                </a:solidFill>
              </a:rPr>
              <a:t>R</a:t>
            </a:r>
            <a:r>
              <a:rPr lang="en-US" dirty="0">
                <a:solidFill>
                  <a:schemeClr val="tx1"/>
                </a:solidFill>
              </a:rPr>
              <a:t>egulator</a:t>
            </a:r>
          </a:p>
          <a:p>
            <a:pPr marL="174625" indent="-174625">
              <a:buFont typeface="Arial" panose="020B0604020202020204" pitchFamily="34" charset="0"/>
              <a:buChar char="•"/>
            </a:pPr>
            <a:r>
              <a:rPr lang="en-US" dirty="0">
                <a:solidFill>
                  <a:schemeClr val="tx1"/>
                </a:solidFill>
              </a:rPr>
              <a:t>G’s </a:t>
            </a:r>
            <a:r>
              <a:rPr lang="en-US" b="1" u="sng" dirty="0">
                <a:solidFill>
                  <a:srgbClr val="C00000"/>
                </a:solidFill>
              </a:rPr>
              <a:t>G</a:t>
            </a:r>
            <a:r>
              <a:rPr lang="en-US" dirty="0">
                <a:solidFill>
                  <a:schemeClr val="tx1"/>
                </a:solidFill>
              </a:rPr>
              <a:t>enomic CNV in AML</a:t>
            </a:r>
          </a:p>
          <a:p>
            <a:pPr marL="174625" indent="-174625">
              <a:buFont typeface="Arial" panose="020B0604020202020204" pitchFamily="34" charset="0"/>
              <a:buChar char="•"/>
            </a:pPr>
            <a:r>
              <a:rPr lang="en-US" dirty="0">
                <a:solidFill>
                  <a:schemeClr val="tx1"/>
                </a:solidFill>
              </a:rPr>
              <a:t>G’s </a:t>
            </a:r>
            <a:r>
              <a:rPr lang="en-US" dirty="0" err="1">
                <a:solidFill>
                  <a:schemeClr val="tx1"/>
                </a:solidFill>
              </a:rPr>
              <a:t>m</a:t>
            </a:r>
            <a:r>
              <a:rPr lang="en-US" b="1" u="sng" dirty="0" err="1">
                <a:solidFill>
                  <a:srgbClr val="C00000"/>
                </a:solidFill>
              </a:rPr>
              <a:t>E</a:t>
            </a:r>
            <a:r>
              <a:rPr lang="en-US" dirty="0" err="1">
                <a:solidFill>
                  <a:schemeClr val="tx1"/>
                </a:solidFill>
              </a:rPr>
              <a:t>thylation</a:t>
            </a:r>
            <a:r>
              <a:rPr lang="en-US" dirty="0">
                <a:solidFill>
                  <a:schemeClr val="tx1"/>
                </a:solidFill>
              </a:rPr>
              <a:t> status in AML</a:t>
            </a:r>
          </a:p>
        </p:txBody>
      </p:sp>
      <p:sp>
        <p:nvSpPr>
          <p:cNvPr id="49" name="Oval 48">
            <a:extLst>
              <a:ext uri="{FF2B5EF4-FFF2-40B4-BE49-F238E27FC236}">
                <a16:creationId xmlns:a16="http://schemas.microsoft.com/office/drawing/2014/main" id="{E805D302-A4F4-49E7-AB03-A281A86B86EF}"/>
              </a:ext>
            </a:extLst>
          </p:cNvPr>
          <p:cNvSpPr>
            <a:spLocks noChangeArrowheads="1"/>
          </p:cNvSpPr>
          <p:nvPr/>
        </p:nvSpPr>
        <p:spPr bwMode="auto">
          <a:xfrm flipH="1">
            <a:off x="2952778" y="6206966"/>
            <a:ext cx="437678" cy="346234"/>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Y</a:t>
            </a:r>
            <a:r>
              <a:rPr kumimoji="0" lang="en-US" altLang="ko-KR" sz="1600" b="0" i="0" u="none" strike="noStrike" kern="0" cap="none" spc="0" normalizeH="0" baseline="-25000" noProof="0" dirty="0">
                <a:ln>
                  <a:noFill/>
                </a:ln>
                <a:solidFill>
                  <a:srgbClr val="000066"/>
                </a:solidFill>
                <a:effectLst/>
                <a:uLnTx/>
                <a:uFillTx/>
                <a:latin typeface="Tahoma" pitchFamily="34" charset="0"/>
                <a:ea typeface="굴림" pitchFamily="50" charset="-127"/>
              </a:rPr>
              <a:t>2</a:t>
            </a:r>
            <a:endParaRPr kumimoji="0" lang="en-US" altLang="ko-KR" sz="1600" b="0" i="0" u="none" strike="noStrike" kern="0" cap="none" spc="0" normalizeH="0" baseline="0" noProof="0" dirty="0">
              <a:ln>
                <a:noFill/>
              </a:ln>
              <a:solidFill>
                <a:srgbClr val="000066"/>
              </a:solidFill>
              <a:effectLst/>
              <a:uLnTx/>
              <a:uFillTx/>
              <a:latin typeface="Calibri"/>
              <a:ea typeface="굴림" pitchFamily="50" charset="-127"/>
            </a:endParaRPr>
          </a:p>
        </p:txBody>
      </p:sp>
      <p:sp>
        <p:nvSpPr>
          <p:cNvPr id="202" name="Oval 60">
            <a:extLst>
              <a:ext uri="{FF2B5EF4-FFF2-40B4-BE49-F238E27FC236}">
                <a16:creationId xmlns:a16="http://schemas.microsoft.com/office/drawing/2014/main" id="{81C4B34A-B481-4F39-A7A9-C1F41BAE8089}"/>
              </a:ext>
            </a:extLst>
          </p:cNvPr>
          <p:cNvSpPr>
            <a:spLocks noChangeArrowheads="1"/>
          </p:cNvSpPr>
          <p:nvPr/>
        </p:nvSpPr>
        <p:spPr bwMode="auto">
          <a:xfrm flipH="1">
            <a:off x="3446056" y="6066627"/>
            <a:ext cx="484387" cy="366822"/>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Y</a:t>
            </a:r>
            <a:r>
              <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rPr>
              <a:t>2</a:t>
            </a:r>
          </a:p>
        </p:txBody>
      </p:sp>
      <p:sp>
        <p:nvSpPr>
          <p:cNvPr id="33" name="Oval 60">
            <a:extLst>
              <a:ext uri="{FF2B5EF4-FFF2-40B4-BE49-F238E27FC236}">
                <a16:creationId xmlns:a16="http://schemas.microsoft.com/office/drawing/2014/main" id="{3B458ABE-E96F-41D4-9541-C93A914D413E}"/>
              </a:ext>
            </a:extLst>
          </p:cNvPr>
          <p:cNvSpPr>
            <a:spLocks noChangeArrowheads="1"/>
          </p:cNvSpPr>
          <p:nvPr/>
        </p:nvSpPr>
        <p:spPr bwMode="auto">
          <a:xfrm flipH="1">
            <a:off x="4008833" y="5818908"/>
            <a:ext cx="457200" cy="346234"/>
          </a:xfrm>
          <a:prstGeom prst="ellipse">
            <a:avLst/>
          </a:prstGeom>
          <a:gradFill rotWithShape="1">
            <a:gsLst>
              <a:gs pos="0">
                <a:sysClr val="window" lastClr="FFFFFF"/>
              </a:gs>
              <a:gs pos="100000">
                <a:srgbClr val="00FFFF"/>
              </a:gs>
            </a:gsLst>
            <a:path path="shape">
              <a:fillToRect l="50000" t="50000" r="50000" b="50000"/>
            </a:path>
          </a:gradFill>
          <a:ln w="25400" algn="ctr">
            <a:solidFill>
              <a:sysClr val="windowText" lastClr="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1600" b="0" i="0" u="none" strike="noStrike" kern="0" cap="none" spc="0" normalizeH="0" baseline="0" noProof="0" dirty="0">
                <a:ln>
                  <a:noFill/>
                </a:ln>
                <a:solidFill>
                  <a:srgbClr val="000066"/>
                </a:solidFill>
                <a:effectLst/>
                <a:uLnTx/>
                <a:uFillTx/>
                <a:latin typeface="Calibri"/>
                <a:ea typeface="굴림" pitchFamily="50" charset="-127"/>
              </a:rPr>
              <a:t>Y</a:t>
            </a:r>
            <a:r>
              <a:rPr kumimoji="0" lang="en-US" altLang="ko-KR" sz="1600" b="0" i="0" u="none" strike="noStrike" kern="0" cap="none" spc="0" normalizeH="0" baseline="-25000" noProof="0" dirty="0">
                <a:ln>
                  <a:noFill/>
                </a:ln>
                <a:solidFill>
                  <a:srgbClr val="000066"/>
                </a:solidFill>
                <a:effectLst/>
                <a:uLnTx/>
                <a:uFillTx/>
                <a:latin typeface="Calibri"/>
                <a:ea typeface="굴림" pitchFamily="50" charset="-127"/>
              </a:rPr>
              <a:t>1</a:t>
            </a:r>
          </a:p>
        </p:txBody>
      </p:sp>
      <p:sp>
        <p:nvSpPr>
          <p:cNvPr id="127" name="Speech Bubble: Rectangle 126">
            <a:extLst>
              <a:ext uri="{FF2B5EF4-FFF2-40B4-BE49-F238E27FC236}">
                <a16:creationId xmlns:a16="http://schemas.microsoft.com/office/drawing/2014/main" id="{36202295-4DDD-451F-A9EC-7AAA92AF4761}"/>
              </a:ext>
            </a:extLst>
          </p:cNvPr>
          <p:cNvSpPr/>
          <p:nvPr/>
        </p:nvSpPr>
        <p:spPr>
          <a:xfrm>
            <a:off x="747236" y="2804446"/>
            <a:ext cx="3774749" cy="1103098"/>
          </a:xfrm>
          <a:prstGeom prst="wedgeRectCallout">
            <a:avLst>
              <a:gd name="adj1" fmla="val 11161"/>
              <a:gd name="adj2" fmla="val 141771"/>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Let’s focus on the </a:t>
            </a:r>
            <a:r>
              <a:rPr lang="en-US" sz="2800" dirty="0">
                <a:solidFill>
                  <a:srgbClr val="C00000"/>
                </a:solidFill>
              </a:rPr>
              <a:t>explainable associations.</a:t>
            </a:r>
          </a:p>
        </p:txBody>
      </p:sp>
    </p:spTree>
    <p:extLst>
      <p:ext uri="{BB962C8B-B14F-4D97-AF65-F5344CB8AC3E}">
        <p14:creationId xmlns:p14="http://schemas.microsoft.com/office/powerpoint/2010/main" val="83223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wipe(right)">
                                      <p:cBhvr>
                                        <p:cTn id="12" dur="500"/>
                                        <p:tgtEl>
                                          <p:spTgt spid="12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fade">
                                      <p:cBhvr>
                                        <p:cTn id="19" dur="500"/>
                                        <p:tgtEl>
                                          <p:spTgt spid="14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9">
                                            <p:bg/>
                                          </p:spTgt>
                                        </p:tgtEl>
                                        <p:attrNameLst>
                                          <p:attrName>style.visibility</p:attrName>
                                        </p:attrNameLst>
                                      </p:cBhvr>
                                      <p:to>
                                        <p:strVal val="visible"/>
                                      </p:to>
                                    </p:set>
                                    <p:animEffect transition="in" filter="fade">
                                      <p:cBhvr>
                                        <p:cTn id="24" dur="500"/>
                                        <p:tgtEl>
                                          <p:spTgt spid="209">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9">
                                            <p:txEl>
                                              <p:pRg st="0" end="0"/>
                                            </p:txEl>
                                          </p:spTgt>
                                        </p:tgtEl>
                                        <p:attrNameLst>
                                          <p:attrName>style.visibility</p:attrName>
                                        </p:attrNameLst>
                                      </p:cBhvr>
                                      <p:to>
                                        <p:strVal val="visible"/>
                                      </p:to>
                                    </p:set>
                                    <p:animEffect transition="in" filter="fade">
                                      <p:cBhvr>
                                        <p:cTn id="27" dur="500"/>
                                        <p:tgtEl>
                                          <p:spTgt spid="20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9">
                                            <p:txEl>
                                              <p:pRg st="1" end="1"/>
                                            </p:txEl>
                                          </p:spTgt>
                                        </p:tgtEl>
                                        <p:attrNameLst>
                                          <p:attrName>style.visibility</p:attrName>
                                        </p:attrNameLst>
                                      </p:cBhvr>
                                      <p:to>
                                        <p:strVal val="visible"/>
                                      </p:to>
                                    </p:set>
                                    <p:animEffect transition="in" filter="fade">
                                      <p:cBhvr>
                                        <p:cTn id="32" dur="500"/>
                                        <p:tgtEl>
                                          <p:spTgt spid="20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9">
                                            <p:txEl>
                                              <p:pRg st="2" end="2"/>
                                            </p:txEl>
                                          </p:spTgt>
                                        </p:tgtEl>
                                        <p:attrNameLst>
                                          <p:attrName>style.visibility</p:attrName>
                                        </p:attrNameLst>
                                      </p:cBhvr>
                                      <p:to>
                                        <p:strVal val="visible"/>
                                      </p:to>
                                    </p:set>
                                    <p:animEffect transition="in" filter="fade">
                                      <p:cBhvr>
                                        <p:cTn id="37" dur="500"/>
                                        <p:tgtEl>
                                          <p:spTgt spid="209">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9">
                                            <p:txEl>
                                              <p:pRg st="3" end="3"/>
                                            </p:txEl>
                                          </p:spTgt>
                                        </p:tgtEl>
                                        <p:attrNameLst>
                                          <p:attrName>style.visibility</p:attrName>
                                        </p:attrNameLst>
                                      </p:cBhvr>
                                      <p:to>
                                        <p:strVal val="visible"/>
                                      </p:to>
                                    </p:set>
                                    <p:animEffect transition="in" filter="fade">
                                      <p:cBhvr>
                                        <p:cTn id="42" dur="500"/>
                                        <p:tgtEl>
                                          <p:spTgt spid="209">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9">
                                            <p:txEl>
                                              <p:pRg st="4" end="4"/>
                                            </p:txEl>
                                          </p:spTgt>
                                        </p:tgtEl>
                                        <p:attrNameLst>
                                          <p:attrName>style.visibility</p:attrName>
                                        </p:attrNameLst>
                                      </p:cBhvr>
                                      <p:to>
                                        <p:strVal val="visible"/>
                                      </p:to>
                                    </p:set>
                                    <p:animEffect transition="in" filter="fade">
                                      <p:cBhvr>
                                        <p:cTn id="47" dur="500"/>
                                        <p:tgtEl>
                                          <p:spTgt spid="209">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9">
                                            <p:txEl>
                                              <p:pRg st="5" end="5"/>
                                            </p:txEl>
                                          </p:spTgt>
                                        </p:tgtEl>
                                        <p:attrNameLst>
                                          <p:attrName>style.visibility</p:attrName>
                                        </p:attrNameLst>
                                      </p:cBhvr>
                                      <p:to>
                                        <p:strVal val="visible"/>
                                      </p:to>
                                    </p:set>
                                    <p:animEffect transition="in" filter="fade">
                                      <p:cBhvr>
                                        <p:cTn id="52" dur="500"/>
                                        <p:tgtEl>
                                          <p:spTgt spid="209">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10"/>
                                        </p:tgtEl>
                                        <p:attrNameLst>
                                          <p:attrName>style.visibility</p:attrName>
                                        </p:attrNameLst>
                                      </p:cBhvr>
                                      <p:to>
                                        <p:strVal val="visible"/>
                                      </p:to>
                                    </p:set>
                                    <p:animEffect transition="in" filter="wipe(right)">
                                      <p:cBhvr>
                                        <p:cTn id="65" dur="500"/>
                                        <p:tgtEl>
                                          <p:spTgt spid="110"/>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109"/>
                                        </p:tgtEl>
                                        <p:attrNameLst>
                                          <p:attrName>style.visibility</p:attrName>
                                        </p:attrNameLst>
                                      </p:cBhvr>
                                      <p:to>
                                        <p:strVal val="visible"/>
                                      </p:to>
                                    </p:set>
                                    <p:animEffect transition="in" filter="wipe(right)">
                                      <p:cBhvr>
                                        <p:cTn id="68" dur="500"/>
                                        <p:tgtEl>
                                          <p:spTgt spid="10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fade">
                                      <p:cBhvr>
                                        <p:cTn id="72" dur="500"/>
                                        <p:tgtEl>
                                          <p:spTgt spid="1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4"/>
                                        </p:tgtEl>
                                        <p:attrNameLst>
                                          <p:attrName>style.visibility</p:attrName>
                                        </p:attrNameLst>
                                      </p:cBhvr>
                                      <p:to>
                                        <p:strVal val="visible"/>
                                      </p:to>
                                    </p:set>
                                    <p:animEffect transition="in" filter="fade">
                                      <p:cBhvr>
                                        <p:cTn id="75" dur="500"/>
                                        <p:tgtEl>
                                          <p:spTgt spid="27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27">
                                            <p:bg/>
                                          </p:spTgt>
                                        </p:tgtEl>
                                        <p:attrNameLst>
                                          <p:attrName>style.visibility</p:attrName>
                                        </p:attrNameLst>
                                      </p:cBhvr>
                                      <p:to>
                                        <p:strVal val="visible"/>
                                      </p:to>
                                    </p:set>
                                    <p:animEffect transition="in" filter="fade">
                                      <p:cBhvr>
                                        <p:cTn id="88" dur="500"/>
                                        <p:tgtEl>
                                          <p:spTgt spid="127">
                                            <p:bg/>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7">
                                            <p:txEl>
                                              <p:pRg st="0" end="0"/>
                                            </p:txEl>
                                          </p:spTgt>
                                        </p:tgtEl>
                                        <p:attrNameLst>
                                          <p:attrName>style.visibility</p:attrName>
                                        </p:attrNameLst>
                                      </p:cBhvr>
                                      <p:to>
                                        <p:strVal val="visible"/>
                                      </p:to>
                                    </p:set>
                                    <p:animEffect transition="in" filter="fade">
                                      <p:cBhvr>
                                        <p:cTn id="91" dur="500"/>
                                        <p:tgtEl>
                                          <p:spTgt spid="1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09" grpId="0" animBg="1"/>
      <p:bldP spid="121" grpId="0" animBg="1"/>
      <p:bldP spid="144" grpId="0"/>
      <p:bldP spid="128" grpId="0" animBg="1"/>
      <p:bldP spid="274" grpId="0"/>
      <p:bldP spid="209" grpId="0" uiExpand="1" build="p" animBg="1"/>
      <p:bldP spid="127"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CA32-80AB-4CEF-8A68-1C52A1D91E32}"/>
              </a:ext>
            </a:extLst>
          </p:cNvPr>
          <p:cNvSpPr>
            <a:spLocks noGrp="1"/>
          </p:cNvSpPr>
          <p:nvPr>
            <p:ph type="title"/>
          </p:nvPr>
        </p:nvSpPr>
        <p:spPr>
          <a:xfrm>
            <a:off x="379561" y="198154"/>
            <a:ext cx="11110073" cy="1325563"/>
          </a:xfrm>
        </p:spPr>
        <p:txBody>
          <a:bodyPr>
            <a:normAutofit fontScale="90000"/>
          </a:bodyPr>
          <a:lstStyle/>
          <a:p>
            <a:r>
              <a:rPr lang="en-US" dirty="0"/>
              <a:t>MERGE outperforms its competitors on consistency rate and drug sensitivity prediction accuracy</a:t>
            </a:r>
          </a:p>
        </p:txBody>
      </p:sp>
      <p:pic>
        <p:nvPicPr>
          <p:cNvPr id="11" name="Picture 10">
            <a:extLst>
              <a:ext uri="{FF2B5EF4-FFF2-40B4-BE49-F238E27FC236}">
                <a16:creationId xmlns:a16="http://schemas.microsoft.com/office/drawing/2014/main" id="{F4EB5391-97EC-4038-8CAA-AFD66267FF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042" t="7752" r="24863" b="2239"/>
          <a:stretch/>
        </p:blipFill>
        <p:spPr>
          <a:xfrm>
            <a:off x="225552" y="1758625"/>
            <a:ext cx="5870448" cy="4470186"/>
          </a:xfrm>
          <a:prstGeom prst="rect">
            <a:avLst/>
          </a:prstGeom>
        </p:spPr>
      </p:pic>
      <p:cxnSp>
        <p:nvCxnSpPr>
          <p:cNvPr id="12" name="Straight Arrow Connector 11">
            <a:extLst>
              <a:ext uri="{FF2B5EF4-FFF2-40B4-BE49-F238E27FC236}">
                <a16:creationId xmlns:a16="http://schemas.microsoft.com/office/drawing/2014/main" id="{4647B5CE-6577-46FD-B9E0-8FDC3AE93868}"/>
              </a:ext>
            </a:extLst>
          </p:cNvPr>
          <p:cNvCxnSpPr>
            <a:cxnSpLocks/>
          </p:cNvCxnSpPr>
          <p:nvPr/>
        </p:nvCxnSpPr>
        <p:spPr>
          <a:xfrm flipV="1">
            <a:off x="1489422" y="2963567"/>
            <a:ext cx="0" cy="651862"/>
          </a:xfrm>
          <a:prstGeom prst="straightConnector1">
            <a:avLst/>
          </a:prstGeom>
          <a:ln w="31750">
            <a:solidFill>
              <a:srgbClr val="C0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E74A1629-0E07-45A2-90DB-2C93B4F28E85}"/>
              </a:ext>
            </a:extLst>
          </p:cNvPr>
          <p:cNvSpPr/>
          <p:nvPr/>
        </p:nvSpPr>
        <p:spPr>
          <a:xfrm>
            <a:off x="1489422" y="1909574"/>
            <a:ext cx="3019047" cy="729454"/>
          </a:xfrm>
          <a:prstGeom prst="wedgeRectCallout">
            <a:avLst>
              <a:gd name="adj1" fmla="val -46621"/>
              <a:gd name="adj2" fmla="val 123315"/>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20% more chance to detect true positive markers!</a:t>
            </a:r>
          </a:p>
        </p:txBody>
      </p:sp>
      <p:sp>
        <p:nvSpPr>
          <p:cNvPr id="14" name="TextBox 13">
            <a:extLst>
              <a:ext uri="{FF2B5EF4-FFF2-40B4-BE49-F238E27FC236}">
                <a16:creationId xmlns:a16="http://schemas.microsoft.com/office/drawing/2014/main" id="{5C7CCBDD-77B2-4BFB-850F-F0BE10D00B94}"/>
              </a:ext>
            </a:extLst>
          </p:cNvPr>
          <p:cNvSpPr txBox="1"/>
          <p:nvPr/>
        </p:nvSpPr>
        <p:spPr>
          <a:xfrm>
            <a:off x="21258" y="6251958"/>
            <a:ext cx="2347038" cy="584775"/>
          </a:xfrm>
          <a:prstGeom prst="rect">
            <a:avLst/>
          </a:prstGeom>
          <a:noFill/>
          <a:ln w="22225">
            <a:solidFill>
              <a:sysClr val="windowText" lastClr="000000"/>
            </a:solidFill>
          </a:ln>
        </p:spPr>
        <p:txBody>
          <a:bodyPr wrap="squar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cs typeface="Arial"/>
                <a:sym typeface="Arial"/>
              </a:rPr>
              <a:t>Lee*, </a:t>
            </a:r>
            <a:r>
              <a:rPr kumimoji="0" lang="en-US" sz="1600" b="0" i="0" u="none" strike="noStrike" kern="0" cap="none" spc="0" normalizeH="0" baseline="0" noProof="0" dirty="0" err="1">
                <a:ln>
                  <a:noFill/>
                </a:ln>
                <a:solidFill>
                  <a:prstClr val="black"/>
                </a:solidFill>
                <a:effectLst/>
                <a:uLnTx/>
                <a:uFillTx/>
                <a:cs typeface="Arial"/>
                <a:sym typeface="Arial"/>
              </a:rPr>
              <a:t>Celik</a:t>
            </a:r>
            <a:r>
              <a:rPr kumimoji="0" lang="en-US" sz="1600" b="0" i="0" u="none" strike="noStrike" kern="0" cap="none" spc="0" normalizeH="0" baseline="0" noProof="0" dirty="0">
                <a:ln>
                  <a:noFill/>
                </a:ln>
                <a:solidFill>
                  <a:prstClr val="black"/>
                </a:solidFill>
                <a:effectLst/>
                <a:uLnTx/>
                <a:uFillTx/>
                <a:cs typeface="Arial"/>
                <a:sym typeface="Arial"/>
              </a:rPr>
              <a:t>*, et al.  (2018)</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cs typeface="Arial"/>
                <a:sym typeface="Arial"/>
              </a:rPr>
              <a:t>Nature Communications</a:t>
            </a:r>
          </a:p>
        </p:txBody>
      </p:sp>
      <p:pic>
        <p:nvPicPr>
          <p:cNvPr id="19" name="Picture 18">
            <a:extLst>
              <a:ext uri="{FF2B5EF4-FFF2-40B4-BE49-F238E27FC236}">
                <a16:creationId xmlns:a16="http://schemas.microsoft.com/office/drawing/2014/main" id="{A212E8CF-7290-4D89-A067-7DB6EF003525}"/>
              </a:ext>
            </a:extLst>
          </p:cNvPr>
          <p:cNvPicPr>
            <a:picLocks noChangeAspect="1"/>
          </p:cNvPicPr>
          <p:nvPr/>
        </p:nvPicPr>
        <p:blipFill rotWithShape="1">
          <a:blip r:embed="rId4">
            <a:extLst>
              <a:ext uri="{28A0092B-C50C-407E-A947-70E740481C1C}">
                <a14:useLocalDpi xmlns:a14="http://schemas.microsoft.com/office/drawing/2010/main" val="0"/>
              </a:ext>
            </a:extLst>
          </a:blip>
          <a:srcRect l="9469" t="7470" r="13437" b="22150"/>
          <a:stretch/>
        </p:blipFill>
        <p:spPr>
          <a:xfrm>
            <a:off x="11307281" y="65083"/>
            <a:ext cx="823978" cy="1097280"/>
          </a:xfrm>
          <a:prstGeom prst="rect">
            <a:avLst/>
          </a:prstGeom>
          <a:ln w="22225">
            <a:solidFill>
              <a:schemeClr val="tx1"/>
            </a:solidFill>
          </a:ln>
        </p:spPr>
      </p:pic>
      <p:sp>
        <p:nvSpPr>
          <p:cNvPr id="21" name="TextBox 20">
            <a:extLst>
              <a:ext uri="{FF2B5EF4-FFF2-40B4-BE49-F238E27FC236}">
                <a16:creationId xmlns:a16="http://schemas.microsoft.com/office/drawing/2014/main" id="{5E4CCCDE-ED1B-475F-A321-2DA48A7A1488}"/>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err="1">
                <a:solidFill>
                  <a:prstClr val="black"/>
                </a:solidFill>
                <a:cs typeface="Arial"/>
                <a:sym typeface="Arial"/>
              </a:rPr>
              <a:t>Safiye</a:t>
            </a:r>
            <a:endParaRPr lang="en-US" dirty="0">
              <a:solidFill>
                <a:prstClr val="black"/>
              </a:solidFill>
              <a:cs typeface="Arial"/>
              <a:sym typeface="Arial"/>
            </a:endParaRPr>
          </a:p>
        </p:txBody>
      </p:sp>
      <p:pic>
        <p:nvPicPr>
          <p:cNvPr id="20" name="Picture 19">
            <a:extLst>
              <a:ext uri="{FF2B5EF4-FFF2-40B4-BE49-F238E27FC236}">
                <a16:creationId xmlns:a16="http://schemas.microsoft.com/office/drawing/2014/main" id="{A1754E8C-3558-4819-814B-9AC58CDBA8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958" t="7752" r="8918" b="73628"/>
          <a:stretch/>
        </p:blipFill>
        <p:spPr>
          <a:xfrm>
            <a:off x="4804644" y="1758625"/>
            <a:ext cx="1390081" cy="924772"/>
          </a:xfrm>
          <a:prstGeom prst="rect">
            <a:avLst/>
          </a:prstGeom>
        </p:spPr>
      </p:pic>
      <p:grpSp>
        <p:nvGrpSpPr>
          <p:cNvPr id="4" name="Group 3">
            <a:extLst>
              <a:ext uri="{FF2B5EF4-FFF2-40B4-BE49-F238E27FC236}">
                <a16:creationId xmlns:a16="http://schemas.microsoft.com/office/drawing/2014/main" id="{8B073C7C-7A0E-4161-9376-822FA40CAC3E}"/>
              </a:ext>
            </a:extLst>
          </p:cNvPr>
          <p:cNvGrpSpPr/>
          <p:nvPr/>
        </p:nvGrpSpPr>
        <p:grpSpPr>
          <a:xfrm>
            <a:off x="6751415" y="1656788"/>
            <a:ext cx="5076226" cy="4679002"/>
            <a:chOff x="6751415" y="1656788"/>
            <a:chExt cx="5076226" cy="4679002"/>
          </a:xfrm>
        </p:grpSpPr>
        <p:pic>
          <p:nvPicPr>
            <p:cNvPr id="22" name="Picture 21">
              <a:extLst>
                <a:ext uri="{FF2B5EF4-FFF2-40B4-BE49-F238E27FC236}">
                  <a16:creationId xmlns:a16="http://schemas.microsoft.com/office/drawing/2014/main" id="{BC2C0BF2-E975-45BB-B2F3-64E54C12A47A}"/>
                </a:ext>
              </a:extLst>
            </p:cNvPr>
            <p:cNvPicPr>
              <a:picLocks noChangeAspect="1"/>
            </p:cNvPicPr>
            <p:nvPr/>
          </p:nvPicPr>
          <p:blipFill rotWithShape="1">
            <a:blip r:embed="rId5"/>
            <a:srcRect t="3436"/>
            <a:stretch/>
          </p:blipFill>
          <p:spPr>
            <a:xfrm>
              <a:off x="6751415" y="1656788"/>
              <a:ext cx="5076226" cy="4679002"/>
            </a:xfrm>
            <a:prstGeom prst="rect">
              <a:avLst/>
            </a:prstGeom>
          </p:spPr>
        </p:pic>
        <p:sp>
          <p:nvSpPr>
            <p:cNvPr id="3" name="Rectangle 2">
              <a:extLst>
                <a:ext uri="{FF2B5EF4-FFF2-40B4-BE49-F238E27FC236}">
                  <a16:creationId xmlns:a16="http://schemas.microsoft.com/office/drawing/2014/main" id="{BF4F506A-3DB2-4157-92A8-7948D154F919}"/>
                </a:ext>
              </a:extLst>
            </p:cNvPr>
            <p:cNvSpPr/>
            <p:nvPr/>
          </p:nvSpPr>
          <p:spPr>
            <a:xfrm>
              <a:off x="8067554" y="1656789"/>
              <a:ext cx="2858947" cy="56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Isosceles Triangle 22">
            <a:extLst>
              <a:ext uri="{FF2B5EF4-FFF2-40B4-BE49-F238E27FC236}">
                <a16:creationId xmlns:a16="http://schemas.microsoft.com/office/drawing/2014/main" id="{B50CA8EF-BA39-4A95-8A70-3E6682095EF8}"/>
              </a:ext>
            </a:extLst>
          </p:cNvPr>
          <p:cNvSpPr/>
          <p:nvPr/>
        </p:nvSpPr>
        <p:spPr>
          <a:xfrm flipV="1">
            <a:off x="7415461" y="2354239"/>
            <a:ext cx="3385437" cy="3340365"/>
          </a:xfrm>
          <a:prstGeom prst="triangle">
            <a:avLst>
              <a:gd name="adj" fmla="val 0"/>
            </a:avLst>
          </a:prstGeom>
          <a:solidFill>
            <a:schemeClr val="accent6">
              <a:lumMod val="60000"/>
              <a:lumOff val="40000"/>
              <a:alpha val="2800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endParaRPr lang="en-US"/>
          </a:p>
        </p:txBody>
      </p:sp>
    </p:spTree>
    <p:extLst>
      <p:ext uri="{BB962C8B-B14F-4D97-AF65-F5344CB8AC3E}">
        <p14:creationId xmlns:p14="http://schemas.microsoft.com/office/powerpoint/2010/main" val="288329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97AE2-A7F5-4707-8B5D-7BE8FE3FEF39}"/>
              </a:ext>
            </a:extLst>
          </p:cNvPr>
          <p:cNvSpPr>
            <a:spLocks noGrp="1"/>
          </p:cNvSpPr>
          <p:nvPr>
            <p:ph type="title"/>
          </p:nvPr>
        </p:nvSpPr>
        <p:spPr>
          <a:xfrm>
            <a:off x="379561" y="198154"/>
            <a:ext cx="10664801" cy="1325563"/>
          </a:xfrm>
        </p:spPr>
        <p:txBody>
          <a:bodyPr>
            <a:normAutofit fontScale="90000"/>
          </a:bodyPr>
          <a:lstStyle/>
          <a:p>
            <a:r>
              <a:rPr lang="en-US" dirty="0"/>
              <a:t>Example novel gene-drug associations captured by the learned marker potential </a:t>
            </a:r>
          </a:p>
        </p:txBody>
      </p:sp>
      <p:sp>
        <p:nvSpPr>
          <p:cNvPr id="4" name="Content Placeholder 20">
            <a:extLst>
              <a:ext uri="{FF2B5EF4-FFF2-40B4-BE49-F238E27FC236}">
                <a16:creationId xmlns:a16="http://schemas.microsoft.com/office/drawing/2014/main" id="{F23D1284-39A8-4F2A-A3C6-C973AA4BC365}"/>
              </a:ext>
            </a:extLst>
          </p:cNvPr>
          <p:cNvSpPr txBox="1">
            <a:spLocks/>
          </p:cNvSpPr>
          <p:nvPr/>
        </p:nvSpPr>
        <p:spPr>
          <a:xfrm>
            <a:off x="4912247" y="1747836"/>
            <a:ext cx="7009677" cy="4830989"/>
          </a:xfrm>
          <a:prstGeom prst="rect">
            <a:avLst/>
          </a:prstGeom>
        </p:spPr>
        <p:txBody>
          <a:bodyPr vert="horz" lIns="91440" tIns="45720" rIns="91440" bIns="45720" rtlCol="0">
            <a:normAutofit fontScale="85000" lnSpcReduction="2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7475">
              <a:lnSpc>
                <a:spcPct val="110000"/>
              </a:lnSpc>
            </a:pPr>
            <a:r>
              <a:rPr lang="en-US" dirty="0"/>
              <a:t>High expression of </a:t>
            </a:r>
            <a:r>
              <a:rPr lang="en-US" i="1" dirty="0">
                <a:solidFill>
                  <a:srgbClr val="A50021"/>
                </a:solidFill>
              </a:rPr>
              <a:t>SMARCA4</a:t>
            </a:r>
            <a:r>
              <a:rPr lang="en-US" dirty="0">
                <a:solidFill>
                  <a:srgbClr val="A50021"/>
                </a:solidFill>
              </a:rPr>
              <a:t> </a:t>
            </a:r>
            <a:r>
              <a:rPr lang="en-US" dirty="0"/>
              <a:t>is associated with increased sensitivity of </a:t>
            </a:r>
            <a:r>
              <a:rPr lang="en-US" i="1" dirty="0">
                <a:solidFill>
                  <a:srgbClr val="A50021"/>
                </a:solidFill>
              </a:rPr>
              <a:t>mitoxantrone</a:t>
            </a:r>
            <a:r>
              <a:rPr lang="en-US" dirty="0"/>
              <a:t> and </a:t>
            </a:r>
            <a:r>
              <a:rPr lang="en-US" i="1" dirty="0">
                <a:solidFill>
                  <a:srgbClr val="A50021"/>
                </a:solidFill>
              </a:rPr>
              <a:t>etoposide</a:t>
            </a:r>
            <a:r>
              <a:rPr lang="en-US" dirty="0"/>
              <a:t> </a:t>
            </a:r>
          </a:p>
          <a:p>
            <a:pPr marL="915987" lvl="2">
              <a:lnSpc>
                <a:spcPct val="110000"/>
              </a:lnSpc>
            </a:pPr>
            <a:endParaRPr lang="en-US" dirty="0"/>
          </a:p>
          <a:p>
            <a:pPr marL="117475">
              <a:lnSpc>
                <a:spcPct val="110000"/>
              </a:lnSpc>
            </a:pPr>
            <a:r>
              <a:rPr lang="en-US" b="1" dirty="0">
                <a:solidFill>
                  <a:srgbClr val="A50021"/>
                </a:solidFill>
              </a:rPr>
              <a:t>Clinical importance:</a:t>
            </a:r>
          </a:p>
          <a:p>
            <a:pPr marL="512743" lvl="1">
              <a:lnSpc>
                <a:spcPct val="110000"/>
              </a:lnSpc>
            </a:pPr>
            <a:r>
              <a:rPr lang="en-US" dirty="0"/>
              <a:t>Mitoxantrone – included in nearly all first line AML treatment</a:t>
            </a:r>
          </a:p>
          <a:p>
            <a:pPr marL="512743" lvl="1">
              <a:lnSpc>
                <a:spcPct val="110000"/>
              </a:lnSpc>
            </a:pPr>
            <a:r>
              <a:rPr lang="en-US" dirty="0" err="1"/>
              <a:t>Etiposide</a:t>
            </a:r>
            <a:r>
              <a:rPr lang="en-US" dirty="0"/>
              <a:t>, mitoxantrone – 2 of the 3 drugs used in the MEC regimen, a common therapy for relapsed AML</a:t>
            </a:r>
          </a:p>
          <a:p>
            <a:pPr marL="512743" lvl="1">
              <a:lnSpc>
                <a:spcPct val="110000"/>
              </a:lnSpc>
            </a:pPr>
            <a:r>
              <a:rPr lang="en-US" dirty="0">
                <a:solidFill>
                  <a:srgbClr val="E00000"/>
                </a:solidFill>
              </a:rPr>
              <a:t>This finding can have immediate impact.</a:t>
            </a:r>
          </a:p>
          <a:p>
            <a:pPr marL="914380" lvl="2">
              <a:lnSpc>
                <a:spcPct val="110000"/>
              </a:lnSpc>
            </a:pPr>
            <a:endParaRPr lang="en-US" dirty="0">
              <a:solidFill>
                <a:srgbClr val="E00000"/>
              </a:solidFill>
            </a:endParaRPr>
          </a:p>
          <a:p>
            <a:pPr marL="117475">
              <a:lnSpc>
                <a:spcPct val="110000"/>
              </a:lnSpc>
            </a:pPr>
            <a:r>
              <a:rPr lang="en-US" b="1" i="1" dirty="0">
                <a:solidFill>
                  <a:srgbClr val="A50021"/>
                </a:solidFill>
              </a:rPr>
              <a:t>SMARCA4 would not have been captured purely based on the degrees of associations</a:t>
            </a:r>
          </a:p>
          <a:p>
            <a:pPr marL="514350" lvl="1">
              <a:lnSpc>
                <a:spcPct val="110000"/>
              </a:lnSpc>
            </a:pPr>
            <a:r>
              <a:rPr lang="en-US" dirty="0"/>
              <a:t>SMARCA4 is a significant expression hub.</a:t>
            </a:r>
          </a:p>
        </p:txBody>
      </p:sp>
      <p:sp>
        <p:nvSpPr>
          <p:cNvPr id="5" name="Oval 26">
            <a:extLst>
              <a:ext uri="{FF2B5EF4-FFF2-40B4-BE49-F238E27FC236}">
                <a16:creationId xmlns:a16="http://schemas.microsoft.com/office/drawing/2014/main" id="{20BD15AE-933F-46BA-8A8A-36A9E9300556}"/>
              </a:ext>
            </a:extLst>
          </p:cNvPr>
          <p:cNvSpPr>
            <a:spLocks noChangeArrowheads="1"/>
          </p:cNvSpPr>
          <p:nvPr/>
        </p:nvSpPr>
        <p:spPr bwMode="auto">
          <a:xfrm>
            <a:off x="1754796" y="4896900"/>
            <a:ext cx="408692" cy="346234"/>
          </a:xfrm>
          <a:prstGeom prst="ellipse">
            <a:avLst/>
          </a:prstGeom>
          <a:gradFill rotWithShape="1">
            <a:gsLst>
              <a:gs pos="0">
                <a:schemeClr val="bg1"/>
              </a:gs>
              <a:gs pos="100000">
                <a:srgbClr val="FFCCFF"/>
              </a:gs>
            </a:gsLst>
            <a:path path="shape">
              <a:fillToRect l="50000" t="50000" r="50000" b="50000"/>
            </a:path>
          </a:gradFill>
          <a:ln w="254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i="0">
                <a:latin typeface="+mj-lt"/>
              </a:rPr>
              <a:t>g</a:t>
            </a:r>
            <a:endParaRPr lang="en-US" altLang="ko-KR" sz="1600" i="0" baseline="-25000" dirty="0">
              <a:latin typeface="+mj-lt"/>
            </a:endParaRPr>
          </a:p>
        </p:txBody>
      </p:sp>
      <p:sp>
        <p:nvSpPr>
          <p:cNvPr id="6" name="Oval 26">
            <a:extLst>
              <a:ext uri="{FF2B5EF4-FFF2-40B4-BE49-F238E27FC236}">
                <a16:creationId xmlns:a16="http://schemas.microsoft.com/office/drawing/2014/main" id="{B61984F7-E33F-412A-86FD-C8D35075FB14}"/>
              </a:ext>
            </a:extLst>
          </p:cNvPr>
          <p:cNvSpPr>
            <a:spLocks noChangeArrowheads="1"/>
          </p:cNvSpPr>
          <p:nvPr/>
        </p:nvSpPr>
        <p:spPr bwMode="auto">
          <a:xfrm>
            <a:off x="1668548" y="3858282"/>
            <a:ext cx="408692" cy="346234"/>
          </a:xfrm>
          <a:prstGeom prst="ellipse">
            <a:avLst/>
          </a:prstGeom>
          <a:gradFill rotWithShape="1">
            <a:gsLst>
              <a:gs pos="0">
                <a:schemeClr val="bg1"/>
              </a:gs>
              <a:gs pos="100000">
                <a:srgbClr val="FFCCFF"/>
              </a:gs>
            </a:gsLst>
            <a:path path="shape">
              <a:fillToRect l="50000" t="50000" r="50000" b="50000"/>
            </a:path>
          </a:gradFill>
          <a:ln w="254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i="0" dirty="0">
                <a:latin typeface="+mj-lt"/>
              </a:rPr>
              <a:t>g</a:t>
            </a:r>
            <a:endParaRPr lang="en-US" altLang="ko-KR" sz="1600" i="0" baseline="-25000" dirty="0">
              <a:latin typeface="+mj-lt"/>
            </a:endParaRPr>
          </a:p>
        </p:txBody>
      </p:sp>
      <p:sp>
        <p:nvSpPr>
          <p:cNvPr id="7" name="Oval 26">
            <a:extLst>
              <a:ext uri="{FF2B5EF4-FFF2-40B4-BE49-F238E27FC236}">
                <a16:creationId xmlns:a16="http://schemas.microsoft.com/office/drawing/2014/main" id="{94A6B66B-5BCF-4753-882F-6045CE55D9E1}"/>
              </a:ext>
            </a:extLst>
          </p:cNvPr>
          <p:cNvSpPr>
            <a:spLocks noChangeArrowheads="1"/>
          </p:cNvSpPr>
          <p:nvPr/>
        </p:nvSpPr>
        <p:spPr bwMode="auto">
          <a:xfrm>
            <a:off x="395034" y="3997725"/>
            <a:ext cx="408692" cy="346234"/>
          </a:xfrm>
          <a:prstGeom prst="ellipse">
            <a:avLst/>
          </a:prstGeom>
          <a:gradFill rotWithShape="1">
            <a:gsLst>
              <a:gs pos="0">
                <a:schemeClr val="bg1"/>
              </a:gs>
              <a:gs pos="100000">
                <a:srgbClr val="FFCCFF"/>
              </a:gs>
            </a:gsLst>
            <a:path path="shape">
              <a:fillToRect l="50000" t="50000" r="50000" b="50000"/>
            </a:path>
          </a:gradFill>
          <a:ln w="254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i="0" dirty="0">
                <a:latin typeface="+mj-lt"/>
              </a:rPr>
              <a:t>g</a:t>
            </a:r>
            <a:endParaRPr lang="en-US" altLang="ko-KR" sz="1600" i="0" baseline="-25000" dirty="0">
              <a:latin typeface="+mj-lt"/>
            </a:endParaRPr>
          </a:p>
        </p:txBody>
      </p:sp>
      <p:sp>
        <p:nvSpPr>
          <p:cNvPr id="8" name="Oval 26">
            <a:extLst>
              <a:ext uri="{FF2B5EF4-FFF2-40B4-BE49-F238E27FC236}">
                <a16:creationId xmlns:a16="http://schemas.microsoft.com/office/drawing/2014/main" id="{0B4A627A-5533-406E-8CCB-6040E4EDF7E1}"/>
              </a:ext>
            </a:extLst>
          </p:cNvPr>
          <p:cNvSpPr>
            <a:spLocks noChangeArrowheads="1"/>
          </p:cNvSpPr>
          <p:nvPr/>
        </p:nvSpPr>
        <p:spPr bwMode="auto">
          <a:xfrm>
            <a:off x="1038570" y="3626415"/>
            <a:ext cx="408692" cy="346234"/>
          </a:xfrm>
          <a:prstGeom prst="ellipse">
            <a:avLst/>
          </a:prstGeom>
          <a:gradFill rotWithShape="1">
            <a:gsLst>
              <a:gs pos="0">
                <a:schemeClr val="bg1"/>
              </a:gs>
              <a:gs pos="100000">
                <a:srgbClr val="FFCCFF"/>
              </a:gs>
            </a:gsLst>
            <a:path path="shape">
              <a:fillToRect l="50000" t="50000" r="50000" b="50000"/>
            </a:path>
          </a:gradFill>
          <a:ln w="254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i="0" dirty="0">
                <a:latin typeface="+mj-lt"/>
              </a:rPr>
              <a:t>g</a:t>
            </a:r>
            <a:endParaRPr lang="en-US" altLang="ko-KR" sz="1600" i="0" baseline="-25000" dirty="0">
              <a:latin typeface="+mj-lt"/>
            </a:endParaRPr>
          </a:p>
        </p:txBody>
      </p:sp>
      <p:sp>
        <p:nvSpPr>
          <p:cNvPr id="9" name="Oval 8">
            <a:extLst>
              <a:ext uri="{FF2B5EF4-FFF2-40B4-BE49-F238E27FC236}">
                <a16:creationId xmlns:a16="http://schemas.microsoft.com/office/drawing/2014/main" id="{E78C00C2-A8E0-4197-B85B-D829012BA761}"/>
              </a:ext>
            </a:extLst>
          </p:cNvPr>
          <p:cNvSpPr>
            <a:spLocks noChangeArrowheads="1"/>
          </p:cNvSpPr>
          <p:nvPr/>
        </p:nvSpPr>
        <p:spPr bwMode="auto">
          <a:xfrm>
            <a:off x="1411220" y="3123669"/>
            <a:ext cx="621793" cy="346234"/>
          </a:xfrm>
          <a:prstGeom prst="ellipse">
            <a:avLst/>
          </a:prstGeom>
          <a:gradFill rotWithShape="1">
            <a:gsLst>
              <a:gs pos="0">
                <a:schemeClr val="bg1"/>
              </a:gs>
              <a:gs pos="100000">
                <a:srgbClr val="FFCCFF"/>
              </a:gs>
            </a:gsLst>
            <a:path path="shape">
              <a:fillToRect l="50000" t="50000" r="50000" b="50000"/>
            </a:path>
          </a:gradFill>
          <a:ln w="3175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b="1" i="0" dirty="0">
                <a:solidFill>
                  <a:schemeClr val="tx1"/>
                </a:solidFill>
                <a:latin typeface="+mj-lt"/>
              </a:rPr>
              <a:t>FLT3</a:t>
            </a:r>
            <a:endParaRPr lang="en-US" altLang="ko-KR" sz="1600" b="1" i="0" baseline="-25000" dirty="0">
              <a:solidFill>
                <a:schemeClr val="tx1"/>
              </a:solidFill>
              <a:latin typeface="+mj-lt"/>
            </a:endParaRPr>
          </a:p>
        </p:txBody>
      </p:sp>
      <p:sp>
        <p:nvSpPr>
          <p:cNvPr id="10" name="Oval 26">
            <a:extLst>
              <a:ext uri="{FF2B5EF4-FFF2-40B4-BE49-F238E27FC236}">
                <a16:creationId xmlns:a16="http://schemas.microsoft.com/office/drawing/2014/main" id="{9552660C-2CD2-49A6-8594-BE6B3A670450}"/>
              </a:ext>
            </a:extLst>
          </p:cNvPr>
          <p:cNvSpPr>
            <a:spLocks noChangeArrowheads="1"/>
          </p:cNvSpPr>
          <p:nvPr/>
        </p:nvSpPr>
        <p:spPr bwMode="auto">
          <a:xfrm>
            <a:off x="1488777" y="2339970"/>
            <a:ext cx="408692" cy="346234"/>
          </a:xfrm>
          <a:prstGeom prst="ellipse">
            <a:avLst/>
          </a:prstGeom>
          <a:gradFill rotWithShape="1">
            <a:gsLst>
              <a:gs pos="0">
                <a:schemeClr val="bg1"/>
              </a:gs>
              <a:gs pos="100000">
                <a:srgbClr val="FFCCFF"/>
              </a:gs>
            </a:gsLst>
            <a:path path="shape">
              <a:fillToRect l="50000" t="50000" r="50000" b="50000"/>
            </a:path>
          </a:gradFill>
          <a:ln w="254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i="0">
                <a:latin typeface="+mj-lt"/>
              </a:rPr>
              <a:t>g</a:t>
            </a:r>
            <a:endParaRPr lang="en-US" altLang="ko-KR" sz="1600" i="0" baseline="-25000" dirty="0">
              <a:latin typeface="+mj-lt"/>
            </a:endParaRPr>
          </a:p>
        </p:txBody>
      </p:sp>
      <p:sp>
        <p:nvSpPr>
          <p:cNvPr id="11" name="Oval 26">
            <a:extLst>
              <a:ext uri="{FF2B5EF4-FFF2-40B4-BE49-F238E27FC236}">
                <a16:creationId xmlns:a16="http://schemas.microsoft.com/office/drawing/2014/main" id="{71360E7F-79F8-4FF4-B93F-8F618452250E}"/>
              </a:ext>
            </a:extLst>
          </p:cNvPr>
          <p:cNvSpPr>
            <a:spLocks noChangeArrowheads="1"/>
          </p:cNvSpPr>
          <p:nvPr/>
        </p:nvSpPr>
        <p:spPr bwMode="auto">
          <a:xfrm>
            <a:off x="863297" y="1991516"/>
            <a:ext cx="408692" cy="346234"/>
          </a:xfrm>
          <a:prstGeom prst="ellipse">
            <a:avLst/>
          </a:prstGeom>
          <a:gradFill rotWithShape="1">
            <a:gsLst>
              <a:gs pos="0">
                <a:schemeClr val="bg1"/>
              </a:gs>
              <a:gs pos="100000">
                <a:srgbClr val="FFCCFF"/>
              </a:gs>
            </a:gsLst>
            <a:path path="shape">
              <a:fillToRect l="50000" t="50000" r="50000" b="50000"/>
            </a:path>
          </a:gradFill>
          <a:ln w="254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i="0">
                <a:latin typeface="+mj-lt"/>
              </a:rPr>
              <a:t>g</a:t>
            </a:r>
            <a:endParaRPr lang="en-US" altLang="ko-KR" sz="1600" i="0" baseline="-25000" dirty="0">
              <a:latin typeface="+mj-lt"/>
            </a:endParaRPr>
          </a:p>
        </p:txBody>
      </p:sp>
      <p:sp>
        <p:nvSpPr>
          <p:cNvPr id="12" name="Oval 26">
            <a:extLst>
              <a:ext uri="{FF2B5EF4-FFF2-40B4-BE49-F238E27FC236}">
                <a16:creationId xmlns:a16="http://schemas.microsoft.com/office/drawing/2014/main" id="{63FDFF83-3BA6-4D4D-ADE6-820B483A4DFA}"/>
              </a:ext>
            </a:extLst>
          </p:cNvPr>
          <p:cNvSpPr>
            <a:spLocks noChangeArrowheads="1"/>
          </p:cNvSpPr>
          <p:nvPr/>
        </p:nvSpPr>
        <p:spPr bwMode="auto">
          <a:xfrm>
            <a:off x="602394" y="2746682"/>
            <a:ext cx="408692" cy="346234"/>
          </a:xfrm>
          <a:prstGeom prst="ellipse">
            <a:avLst/>
          </a:prstGeom>
          <a:gradFill rotWithShape="1">
            <a:gsLst>
              <a:gs pos="0">
                <a:schemeClr val="bg1"/>
              </a:gs>
              <a:gs pos="100000">
                <a:srgbClr val="FFCCFF"/>
              </a:gs>
            </a:gsLst>
            <a:path path="shape">
              <a:fillToRect l="50000" t="50000" r="50000" b="50000"/>
            </a:path>
          </a:gradFill>
          <a:ln w="254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i="0" dirty="0">
                <a:latin typeface="+mj-lt"/>
              </a:rPr>
              <a:t>g</a:t>
            </a:r>
            <a:endParaRPr lang="en-US" altLang="ko-KR" sz="1600" i="0" baseline="-25000" dirty="0">
              <a:latin typeface="+mj-lt"/>
            </a:endParaRPr>
          </a:p>
        </p:txBody>
      </p:sp>
      <p:sp>
        <p:nvSpPr>
          <p:cNvPr id="13" name="Rounded Rectangle 30">
            <a:extLst>
              <a:ext uri="{FF2B5EF4-FFF2-40B4-BE49-F238E27FC236}">
                <a16:creationId xmlns:a16="http://schemas.microsoft.com/office/drawing/2014/main" id="{AD4FA3CD-419D-4ADA-A647-CC459E82E15C}"/>
              </a:ext>
            </a:extLst>
          </p:cNvPr>
          <p:cNvSpPr/>
          <p:nvPr/>
        </p:nvSpPr>
        <p:spPr>
          <a:xfrm>
            <a:off x="313133" y="1903774"/>
            <a:ext cx="1972867" cy="4878026"/>
          </a:xfrm>
          <a:prstGeom prst="roundRect">
            <a:avLst>
              <a:gd name="adj" fmla="val 0"/>
            </a:avLst>
          </a:prstGeom>
          <a:noFill/>
          <a:ln>
            <a:solidFill>
              <a:schemeClr val="accent1">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20">
            <a:extLst>
              <a:ext uri="{FF2B5EF4-FFF2-40B4-BE49-F238E27FC236}">
                <a16:creationId xmlns:a16="http://schemas.microsoft.com/office/drawing/2014/main" id="{40F918A8-16CE-4CCB-9207-474B81E90CA2}"/>
              </a:ext>
            </a:extLst>
          </p:cNvPr>
          <p:cNvSpPr txBox="1">
            <a:spLocks noChangeArrowheads="1"/>
          </p:cNvSpPr>
          <p:nvPr/>
        </p:nvSpPr>
        <p:spPr bwMode="auto">
          <a:xfrm>
            <a:off x="228600" y="1543236"/>
            <a:ext cx="2226890" cy="3693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35" tIns="45718" rIns="91435" bIns="45718">
            <a:spAutoFit/>
          </a:bodyPr>
          <a:lstStyle>
            <a:lvl1pPr>
              <a:defRPr sz="2800">
                <a:solidFill>
                  <a:schemeClr val="tx1"/>
                </a:solidFill>
                <a:latin typeface="Tahoma" charset="0"/>
                <a:ea typeface="ＭＳ Ｐゴシック" charset="0"/>
              </a:defRPr>
            </a:lvl1pPr>
            <a:lvl2pPr>
              <a:defRPr sz="2400">
                <a:solidFill>
                  <a:schemeClr val="tx1"/>
                </a:solidFill>
                <a:latin typeface="Tahoma" charset="0"/>
                <a:ea typeface="ＭＳ Ｐゴシック" charset="0"/>
              </a:defRPr>
            </a:lvl2pPr>
            <a:lvl3pPr>
              <a:defRPr sz="2000">
                <a:solidFill>
                  <a:schemeClr val="tx1"/>
                </a:solidFill>
                <a:latin typeface="Tahoma" charset="0"/>
                <a:ea typeface="ＭＳ Ｐゴシック" charset="0"/>
              </a:defRPr>
            </a:lvl3pPr>
            <a:lvl4pPr>
              <a:defRPr>
                <a:solidFill>
                  <a:schemeClr val="tx1"/>
                </a:solidFill>
                <a:latin typeface="Tahoma" charset="0"/>
                <a:ea typeface="ＭＳ Ｐゴシック" charset="0"/>
              </a:defRPr>
            </a:lvl4pPr>
            <a:lvl5pPr>
              <a:defRPr>
                <a:solidFill>
                  <a:schemeClr val="tx1"/>
                </a:solidFill>
                <a:latin typeface="Tahoma" charset="0"/>
                <a:ea typeface="ＭＳ Ｐゴシック" charset="0"/>
              </a:defRPr>
            </a:lvl5pPr>
            <a:lvl6pPr eaLnBrk="0" hangingPunct="0">
              <a:buFont typeface="Wingdings" charset="0"/>
              <a:defRPr>
                <a:solidFill>
                  <a:schemeClr val="tx1"/>
                </a:solidFill>
                <a:latin typeface="Tahoma" charset="0"/>
                <a:ea typeface="ＭＳ Ｐゴシック" charset="0"/>
              </a:defRPr>
            </a:lvl6pPr>
            <a:lvl7pPr eaLnBrk="0" hangingPunct="0">
              <a:buFont typeface="Wingdings" charset="0"/>
              <a:defRPr>
                <a:solidFill>
                  <a:schemeClr val="tx1"/>
                </a:solidFill>
                <a:latin typeface="Tahoma" charset="0"/>
                <a:ea typeface="ＭＳ Ｐゴシック" charset="0"/>
              </a:defRPr>
            </a:lvl7pPr>
            <a:lvl8pPr eaLnBrk="0" hangingPunct="0">
              <a:buFont typeface="Wingdings" charset="0"/>
              <a:defRPr>
                <a:solidFill>
                  <a:schemeClr val="tx1"/>
                </a:solidFill>
                <a:latin typeface="Tahoma" charset="0"/>
                <a:ea typeface="ＭＳ Ｐゴシック" charset="0"/>
              </a:defRPr>
            </a:lvl8pPr>
            <a:lvl9pPr eaLnBrk="0" hangingPunct="0">
              <a:buFont typeface="Wingdings" charset="0"/>
              <a:defRPr>
                <a:solidFill>
                  <a:schemeClr val="tx1"/>
                </a:solidFill>
                <a:latin typeface="Tahoma" charset="0"/>
                <a:ea typeface="ＭＳ Ｐゴシック" charset="0"/>
              </a:defRPr>
            </a:lvl9pPr>
          </a:lstStyle>
          <a:p>
            <a:pPr eaLnBrk="1" hangingPunct="1">
              <a:defRPr/>
            </a:pPr>
            <a:r>
              <a:rPr lang="en-US" altLang="ko-KR" sz="1800" b="1">
                <a:solidFill>
                  <a:schemeClr val="tx2"/>
                </a:solidFill>
                <a:latin typeface="+mj-lt"/>
                <a:ea typeface="Tahoma" panose="020B0604030504040204" pitchFamily="34" charset="0"/>
                <a:cs typeface="Tahoma" panose="020B0604030504040204" pitchFamily="34" charset="0"/>
              </a:rPr>
              <a:t>Learning associations</a:t>
            </a:r>
            <a:endParaRPr lang="en-US" altLang="ko-KR" sz="1800" b="1" dirty="0">
              <a:solidFill>
                <a:schemeClr val="tx2"/>
              </a:solidFill>
              <a:latin typeface="+mj-lt"/>
              <a:ea typeface="Tahoma" panose="020B0604030504040204" pitchFamily="34" charset="0"/>
              <a:cs typeface="Tahoma" panose="020B0604030504040204" pitchFamily="34" charset="0"/>
            </a:endParaRPr>
          </a:p>
        </p:txBody>
      </p:sp>
      <p:sp>
        <p:nvSpPr>
          <p:cNvPr id="15" name="Oval 60">
            <a:extLst>
              <a:ext uri="{FF2B5EF4-FFF2-40B4-BE49-F238E27FC236}">
                <a16:creationId xmlns:a16="http://schemas.microsoft.com/office/drawing/2014/main" id="{82F3AD5F-3F86-429E-9DEF-E987F9946C96}"/>
              </a:ext>
            </a:extLst>
          </p:cNvPr>
          <p:cNvSpPr>
            <a:spLocks noChangeArrowheads="1"/>
          </p:cNvSpPr>
          <p:nvPr/>
        </p:nvSpPr>
        <p:spPr bwMode="auto">
          <a:xfrm flipH="1">
            <a:off x="1066800" y="6130766"/>
            <a:ext cx="457200" cy="346234"/>
          </a:xfrm>
          <a:prstGeom prst="ellipse">
            <a:avLst/>
          </a:prstGeom>
          <a:gradFill rotWithShape="1">
            <a:gsLst>
              <a:gs pos="0">
                <a:schemeClr val="bg1"/>
              </a:gs>
              <a:gs pos="100000">
                <a:srgbClr val="00FFFF"/>
              </a:gs>
            </a:gsLst>
            <a:path path="shape">
              <a:fillToRect l="50000" t="50000" r="50000" b="50000"/>
            </a:path>
          </a:gradFill>
          <a:ln w="254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i="0">
                <a:latin typeface="+mj-lt"/>
              </a:rPr>
              <a:t>D</a:t>
            </a:r>
            <a:r>
              <a:rPr lang="en-US" altLang="ko-KR" sz="1600" i="0" baseline="-25000">
                <a:latin typeface="+mj-lt"/>
              </a:rPr>
              <a:t>2</a:t>
            </a:r>
            <a:endParaRPr lang="en-US" altLang="ko-KR" sz="1600" i="0" baseline="-25000" dirty="0">
              <a:latin typeface="+mj-lt"/>
            </a:endParaRPr>
          </a:p>
        </p:txBody>
      </p:sp>
      <p:cxnSp>
        <p:nvCxnSpPr>
          <p:cNvPr id="16" name="Straight Connector 15">
            <a:extLst>
              <a:ext uri="{FF2B5EF4-FFF2-40B4-BE49-F238E27FC236}">
                <a16:creationId xmlns:a16="http://schemas.microsoft.com/office/drawing/2014/main" id="{C04A3F56-ED06-4052-ABC2-A1105A244B42}"/>
              </a:ext>
            </a:extLst>
          </p:cNvPr>
          <p:cNvCxnSpPr>
            <a:stCxn id="9" idx="4"/>
            <a:endCxn id="22" idx="0"/>
          </p:cNvCxnSpPr>
          <p:nvPr/>
        </p:nvCxnSpPr>
        <p:spPr>
          <a:xfrm flipH="1">
            <a:off x="733217" y="3469903"/>
            <a:ext cx="988900" cy="2889463"/>
          </a:xfrm>
          <a:prstGeom prst="line">
            <a:avLst/>
          </a:prstGeom>
          <a:ln w="28575">
            <a:solidFill>
              <a:srgbClr val="A50021"/>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47B154C-B11C-4886-9D1E-D5102D254FED}"/>
              </a:ext>
            </a:extLst>
          </p:cNvPr>
          <p:cNvCxnSpPr>
            <a:stCxn id="24" idx="4"/>
            <a:endCxn id="23" idx="0"/>
          </p:cNvCxnSpPr>
          <p:nvPr/>
        </p:nvCxnSpPr>
        <p:spPr>
          <a:xfrm>
            <a:off x="1411220" y="4846036"/>
            <a:ext cx="387813" cy="972872"/>
          </a:xfrm>
          <a:prstGeom prst="line">
            <a:avLst/>
          </a:prstGeom>
          <a:ln w="22225">
            <a:solidFill>
              <a:srgbClr val="A5002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1BB901-B588-4D21-A3F6-4A737D00B6CB}"/>
              </a:ext>
            </a:extLst>
          </p:cNvPr>
          <p:cNvCxnSpPr>
            <a:stCxn id="7" idx="4"/>
            <a:endCxn id="22" idx="0"/>
          </p:cNvCxnSpPr>
          <p:nvPr/>
        </p:nvCxnSpPr>
        <p:spPr>
          <a:xfrm>
            <a:off x="599380" y="4343959"/>
            <a:ext cx="133837" cy="2015407"/>
          </a:xfrm>
          <a:prstGeom prst="line">
            <a:avLst/>
          </a:prstGeom>
          <a:ln w="15875">
            <a:solidFill>
              <a:srgbClr val="A50021"/>
            </a:solidFill>
            <a:prstDash val="soli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6E2F2A4-9496-497B-8B51-BA9AE105A0AE}"/>
              </a:ext>
            </a:extLst>
          </p:cNvPr>
          <p:cNvCxnSpPr>
            <a:stCxn id="5" idx="4"/>
          </p:cNvCxnSpPr>
          <p:nvPr/>
        </p:nvCxnSpPr>
        <p:spPr>
          <a:xfrm flipH="1">
            <a:off x="1799034" y="5243134"/>
            <a:ext cx="160108" cy="575774"/>
          </a:xfrm>
          <a:prstGeom prst="line">
            <a:avLst/>
          </a:prstGeom>
          <a:ln w="15875">
            <a:solidFill>
              <a:srgbClr val="A50021"/>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B9CA87-9485-43A8-92F6-2F168DF8FB9C}"/>
              </a:ext>
            </a:extLst>
          </p:cNvPr>
          <p:cNvCxnSpPr>
            <a:stCxn id="21" idx="4"/>
            <a:endCxn id="15" idx="0"/>
          </p:cNvCxnSpPr>
          <p:nvPr/>
        </p:nvCxnSpPr>
        <p:spPr>
          <a:xfrm>
            <a:off x="1255172" y="5638800"/>
            <a:ext cx="40228" cy="491966"/>
          </a:xfrm>
          <a:prstGeom prst="line">
            <a:avLst/>
          </a:prstGeom>
          <a:ln w="15875">
            <a:solidFill>
              <a:srgbClr val="A50021"/>
            </a:solidFill>
            <a:prstDash val="solid"/>
          </a:ln>
        </p:spPr>
        <p:style>
          <a:lnRef idx="1">
            <a:schemeClr val="accent1"/>
          </a:lnRef>
          <a:fillRef idx="0">
            <a:schemeClr val="accent1"/>
          </a:fillRef>
          <a:effectRef idx="0">
            <a:schemeClr val="accent1"/>
          </a:effectRef>
          <a:fontRef idx="minor">
            <a:schemeClr val="tx1"/>
          </a:fontRef>
        </p:style>
      </p:cxnSp>
      <p:sp>
        <p:nvSpPr>
          <p:cNvPr id="21" name="Oval 26">
            <a:extLst>
              <a:ext uri="{FF2B5EF4-FFF2-40B4-BE49-F238E27FC236}">
                <a16:creationId xmlns:a16="http://schemas.microsoft.com/office/drawing/2014/main" id="{F9B234FD-E731-4481-99B5-5AF659F33653}"/>
              </a:ext>
            </a:extLst>
          </p:cNvPr>
          <p:cNvSpPr>
            <a:spLocks noChangeArrowheads="1"/>
          </p:cNvSpPr>
          <p:nvPr/>
        </p:nvSpPr>
        <p:spPr bwMode="auto">
          <a:xfrm>
            <a:off x="1050826" y="5292566"/>
            <a:ext cx="408692" cy="346234"/>
          </a:xfrm>
          <a:prstGeom prst="ellipse">
            <a:avLst/>
          </a:prstGeom>
          <a:gradFill rotWithShape="1">
            <a:gsLst>
              <a:gs pos="0">
                <a:schemeClr val="bg1"/>
              </a:gs>
              <a:gs pos="100000">
                <a:srgbClr val="FFCCFF"/>
              </a:gs>
            </a:gsLst>
            <a:path path="shape">
              <a:fillToRect l="50000" t="50000" r="50000" b="50000"/>
            </a:path>
          </a:gradFill>
          <a:ln w="254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i="0" dirty="0">
                <a:latin typeface="+mj-lt"/>
              </a:rPr>
              <a:t>g</a:t>
            </a:r>
            <a:endParaRPr lang="en-US" altLang="ko-KR" sz="1600" i="0" baseline="-25000" dirty="0">
              <a:latin typeface="+mj-lt"/>
            </a:endParaRPr>
          </a:p>
        </p:txBody>
      </p:sp>
      <p:sp>
        <p:nvSpPr>
          <p:cNvPr id="22" name="Oval 60">
            <a:extLst>
              <a:ext uri="{FF2B5EF4-FFF2-40B4-BE49-F238E27FC236}">
                <a16:creationId xmlns:a16="http://schemas.microsoft.com/office/drawing/2014/main" id="{53338153-EAEC-421E-BC05-9AFA202ADF61}"/>
              </a:ext>
            </a:extLst>
          </p:cNvPr>
          <p:cNvSpPr>
            <a:spLocks noChangeArrowheads="1"/>
          </p:cNvSpPr>
          <p:nvPr/>
        </p:nvSpPr>
        <p:spPr bwMode="auto">
          <a:xfrm flipH="1">
            <a:off x="514378" y="6359366"/>
            <a:ext cx="437678" cy="346234"/>
          </a:xfrm>
          <a:prstGeom prst="ellipse">
            <a:avLst/>
          </a:prstGeom>
          <a:gradFill rotWithShape="1">
            <a:gsLst>
              <a:gs pos="0">
                <a:schemeClr val="bg1"/>
              </a:gs>
              <a:gs pos="100000">
                <a:srgbClr val="00FFFF"/>
              </a:gs>
            </a:gsLst>
            <a:path path="shape">
              <a:fillToRect l="50000" t="50000" r="50000" b="50000"/>
            </a:path>
          </a:gradFill>
          <a:ln w="254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i="0">
                <a:latin typeface="+mj-lt"/>
              </a:rPr>
              <a:t>D</a:t>
            </a:r>
            <a:r>
              <a:rPr lang="en-US" altLang="ko-KR" sz="1600" i="0" baseline="-25000"/>
              <a:t>3</a:t>
            </a:r>
            <a:endParaRPr lang="en-US" altLang="ko-KR" sz="1600" i="0" dirty="0">
              <a:latin typeface="+mj-lt"/>
            </a:endParaRPr>
          </a:p>
        </p:txBody>
      </p:sp>
      <p:sp>
        <p:nvSpPr>
          <p:cNvPr id="23" name="Oval 60">
            <a:extLst>
              <a:ext uri="{FF2B5EF4-FFF2-40B4-BE49-F238E27FC236}">
                <a16:creationId xmlns:a16="http://schemas.microsoft.com/office/drawing/2014/main" id="{710E1888-038D-4698-881D-38B320C38F8D}"/>
              </a:ext>
            </a:extLst>
          </p:cNvPr>
          <p:cNvSpPr>
            <a:spLocks noChangeArrowheads="1"/>
          </p:cNvSpPr>
          <p:nvPr/>
        </p:nvSpPr>
        <p:spPr bwMode="auto">
          <a:xfrm flipH="1">
            <a:off x="1570433" y="5818908"/>
            <a:ext cx="457200" cy="346234"/>
          </a:xfrm>
          <a:prstGeom prst="ellipse">
            <a:avLst/>
          </a:prstGeom>
          <a:gradFill rotWithShape="1">
            <a:gsLst>
              <a:gs pos="0">
                <a:schemeClr val="bg1"/>
              </a:gs>
              <a:gs pos="100000">
                <a:srgbClr val="00FFFF"/>
              </a:gs>
            </a:gsLst>
            <a:path path="shape">
              <a:fillToRect l="50000" t="50000" r="50000" b="50000"/>
            </a:path>
          </a:gradFill>
          <a:ln w="25400" algn="ctr">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600" i="0">
                <a:latin typeface="+mj-lt"/>
              </a:rPr>
              <a:t>D</a:t>
            </a:r>
            <a:r>
              <a:rPr lang="en-US" altLang="ko-KR" sz="1600" i="0" baseline="-25000">
                <a:latin typeface="+mj-lt"/>
              </a:rPr>
              <a:t>1</a:t>
            </a:r>
            <a:endParaRPr lang="en-US" altLang="ko-KR" sz="1600" i="0" baseline="-25000" dirty="0">
              <a:latin typeface="+mj-lt"/>
            </a:endParaRPr>
          </a:p>
        </p:txBody>
      </p:sp>
      <p:sp>
        <p:nvSpPr>
          <p:cNvPr id="24" name="Oval 26">
            <a:extLst>
              <a:ext uri="{FF2B5EF4-FFF2-40B4-BE49-F238E27FC236}">
                <a16:creationId xmlns:a16="http://schemas.microsoft.com/office/drawing/2014/main" id="{59B85D8D-9CF0-47E8-AA8A-0EF874C6E246}"/>
              </a:ext>
            </a:extLst>
          </p:cNvPr>
          <p:cNvSpPr>
            <a:spLocks noChangeArrowheads="1"/>
          </p:cNvSpPr>
          <p:nvPr/>
        </p:nvSpPr>
        <p:spPr bwMode="auto">
          <a:xfrm>
            <a:off x="863298" y="4543081"/>
            <a:ext cx="1095844" cy="302955"/>
          </a:xfrm>
          <a:prstGeom prst="ellipse">
            <a:avLst/>
          </a:prstGeom>
          <a:gradFill rotWithShape="1">
            <a:gsLst>
              <a:gs pos="0">
                <a:schemeClr val="bg1"/>
              </a:gs>
              <a:gs pos="100000">
                <a:srgbClr val="FFCCFF"/>
              </a:gs>
            </a:gsLst>
            <a:path path="shape">
              <a:fillToRect l="50000" t="50000" r="50000" b="50000"/>
            </a:path>
          </a:gradFill>
          <a:ln w="44450" algn="ctr">
            <a:solidFill>
              <a:srgbClr val="A5002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0" tIns="0" rIns="0" bIns="0" anchor="ctr">
            <a:spAutoFit/>
          </a:bodyPr>
          <a:lstStyle>
            <a:lvl1pPr>
              <a:defRPr sz="2800" i="1">
                <a:solidFill>
                  <a:srgbClr val="000066"/>
                </a:solidFill>
                <a:latin typeface="Tahoma" pitchFamily="34" charset="0"/>
                <a:ea typeface="굴림" pitchFamily="50" charset="-127"/>
              </a:defRPr>
            </a:lvl1pPr>
            <a:lvl2pPr marL="742950" indent="-285750">
              <a:defRPr sz="2800" i="1">
                <a:solidFill>
                  <a:srgbClr val="000066"/>
                </a:solidFill>
                <a:latin typeface="Tahoma" pitchFamily="34" charset="0"/>
                <a:ea typeface="굴림" pitchFamily="50" charset="-127"/>
              </a:defRPr>
            </a:lvl2pPr>
            <a:lvl3pPr marL="1143000" indent="-228600">
              <a:defRPr sz="2800" i="1">
                <a:solidFill>
                  <a:srgbClr val="000066"/>
                </a:solidFill>
                <a:latin typeface="Tahoma" pitchFamily="34" charset="0"/>
                <a:ea typeface="굴림" pitchFamily="50" charset="-127"/>
              </a:defRPr>
            </a:lvl3pPr>
            <a:lvl4pPr marL="1600200" indent="-228600">
              <a:defRPr sz="2800" i="1">
                <a:solidFill>
                  <a:srgbClr val="000066"/>
                </a:solidFill>
                <a:latin typeface="Tahoma" pitchFamily="34" charset="0"/>
                <a:ea typeface="굴림" pitchFamily="50" charset="-127"/>
              </a:defRPr>
            </a:lvl4pPr>
            <a:lvl5pPr marL="2057400" indent="-228600">
              <a:defRPr sz="2800" i="1">
                <a:solidFill>
                  <a:srgbClr val="000066"/>
                </a:solidFill>
                <a:latin typeface="Tahoma" pitchFamily="34" charset="0"/>
                <a:ea typeface="굴림" pitchFamily="50" charset="-127"/>
              </a:defRPr>
            </a:lvl5pPr>
            <a:lvl6pPr marL="2514600" indent="-228600" eaLnBrk="0" fontAlgn="base" hangingPunct="0">
              <a:spcBef>
                <a:spcPct val="0"/>
              </a:spcBef>
              <a:spcAft>
                <a:spcPct val="0"/>
              </a:spcAft>
              <a:defRPr sz="2800" i="1">
                <a:solidFill>
                  <a:srgbClr val="000066"/>
                </a:solidFill>
                <a:latin typeface="Tahoma" pitchFamily="34" charset="0"/>
                <a:ea typeface="굴림" pitchFamily="50" charset="-127"/>
              </a:defRPr>
            </a:lvl6pPr>
            <a:lvl7pPr marL="2971800" indent="-228600" eaLnBrk="0" fontAlgn="base" hangingPunct="0">
              <a:spcBef>
                <a:spcPct val="0"/>
              </a:spcBef>
              <a:spcAft>
                <a:spcPct val="0"/>
              </a:spcAft>
              <a:defRPr sz="2800" i="1">
                <a:solidFill>
                  <a:srgbClr val="000066"/>
                </a:solidFill>
                <a:latin typeface="Tahoma" pitchFamily="34" charset="0"/>
                <a:ea typeface="굴림" pitchFamily="50" charset="-127"/>
              </a:defRPr>
            </a:lvl7pPr>
            <a:lvl8pPr marL="3429000" indent="-228600" eaLnBrk="0" fontAlgn="base" hangingPunct="0">
              <a:spcBef>
                <a:spcPct val="0"/>
              </a:spcBef>
              <a:spcAft>
                <a:spcPct val="0"/>
              </a:spcAft>
              <a:defRPr sz="2800" i="1">
                <a:solidFill>
                  <a:srgbClr val="000066"/>
                </a:solidFill>
                <a:latin typeface="Tahoma" pitchFamily="34" charset="0"/>
                <a:ea typeface="굴림" pitchFamily="50" charset="-127"/>
              </a:defRPr>
            </a:lvl8pPr>
            <a:lvl9pPr marL="3886200" indent="-228600" eaLnBrk="0" fontAlgn="base" hangingPunct="0">
              <a:spcBef>
                <a:spcPct val="0"/>
              </a:spcBef>
              <a:spcAft>
                <a:spcPct val="0"/>
              </a:spcAft>
              <a:defRPr sz="2800" i="1">
                <a:solidFill>
                  <a:srgbClr val="000066"/>
                </a:solidFill>
                <a:latin typeface="Tahoma" pitchFamily="34" charset="0"/>
                <a:ea typeface="굴림" pitchFamily="50" charset="-127"/>
              </a:defRPr>
            </a:lvl9pPr>
          </a:lstStyle>
          <a:p>
            <a:pPr algn="ctr"/>
            <a:r>
              <a:rPr lang="en-US" altLang="ko-KR" sz="1400" b="1" i="0">
                <a:solidFill>
                  <a:schemeClr val="tx1"/>
                </a:solidFill>
                <a:latin typeface="+mj-lt"/>
              </a:rPr>
              <a:t>SMARCA4</a:t>
            </a:r>
            <a:endParaRPr lang="en-US" altLang="ko-KR" sz="1400" b="1" i="0" baseline="-25000" dirty="0">
              <a:solidFill>
                <a:schemeClr val="tx1"/>
              </a:solidFill>
              <a:latin typeface="+mj-lt"/>
            </a:endParaRPr>
          </a:p>
        </p:txBody>
      </p:sp>
      <p:cxnSp>
        <p:nvCxnSpPr>
          <p:cNvPr id="25" name="Straight Connector 24">
            <a:extLst>
              <a:ext uri="{FF2B5EF4-FFF2-40B4-BE49-F238E27FC236}">
                <a16:creationId xmlns:a16="http://schemas.microsoft.com/office/drawing/2014/main" id="{25530E18-3637-4562-827D-B40919DB812A}"/>
              </a:ext>
            </a:extLst>
          </p:cNvPr>
          <p:cNvCxnSpPr>
            <a:stCxn id="11" idx="4"/>
            <a:endCxn id="22" idx="0"/>
          </p:cNvCxnSpPr>
          <p:nvPr/>
        </p:nvCxnSpPr>
        <p:spPr>
          <a:xfrm flipH="1">
            <a:off x="733217" y="2337750"/>
            <a:ext cx="334426" cy="4021616"/>
          </a:xfrm>
          <a:prstGeom prst="line">
            <a:avLst/>
          </a:prstGeom>
          <a:ln w="6350">
            <a:solidFill>
              <a:srgbClr val="A50021"/>
            </a:solidFill>
            <a:prstDash val="solid"/>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18D90BA4-6B03-47AA-8FDD-4B0F25BAB486}"/>
              </a:ext>
            </a:extLst>
          </p:cNvPr>
          <p:cNvPicPr>
            <a:picLocks noChangeAspect="1"/>
          </p:cNvPicPr>
          <p:nvPr/>
        </p:nvPicPr>
        <p:blipFill rotWithShape="1">
          <a:blip r:embed="rId3"/>
          <a:srcRect b="11237"/>
          <a:stretch/>
        </p:blipFill>
        <p:spPr>
          <a:xfrm>
            <a:off x="51227" y="1650828"/>
            <a:ext cx="4779120" cy="5153531"/>
          </a:xfrm>
          <a:prstGeom prst="rect">
            <a:avLst/>
          </a:prstGeom>
        </p:spPr>
      </p:pic>
      <p:sp>
        <p:nvSpPr>
          <p:cNvPr id="27" name="Rectangle 26">
            <a:extLst>
              <a:ext uri="{FF2B5EF4-FFF2-40B4-BE49-F238E27FC236}">
                <a16:creationId xmlns:a16="http://schemas.microsoft.com/office/drawing/2014/main" id="{0CACF666-ABAD-41CA-9960-5A661702F31D}"/>
              </a:ext>
            </a:extLst>
          </p:cNvPr>
          <p:cNvSpPr/>
          <p:nvPr/>
        </p:nvSpPr>
        <p:spPr>
          <a:xfrm>
            <a:off x="38536" y="5538050"/>
            <a:ext cx="754422" cy="191323"/>
          </a:xfrm>
          <a:prstGeom prst="rect">
            <a:avLst/>
          </a:prstGeom>
          <a:solidFill>
            <a:schemeClr val="bg1"/>
          </a:solidFill>
          <a:ln w="444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SMARCA4</a:t>
            </a:r>
          </a:p>
        </p:txBody>
      </p:sp>
      <p:sp>
        <p:nvSpPr>
          <p:cNvPr id="28" name="Rectangle 27">
            <a:extLst>
              <a:ext uri="{FF2B5EF4-FFF2-40B4-BE49-F238E27FC236}">
                <a16:creationId xmlns:a16="http://schemas.microsoft.com/office/drawing/2014/main" id="{429E9C1F-B0C2-4233-A149-B3C981A4DB7A}"/>
              </a:ext>
            </a:extLst>
          </p:cNvPr>
          <p:cNvSpPr/>
          <p:nvPr/>
        </p:nvSpPr>
        <p:spPr>
          <a:xfrm rot="-5400000">
            <a:off x="874207" y="1978595"/>
            <a:ext cx="1175006" cy="408692"/>
          </a:xfrm>
          <a:prstGeom prst="rect">
            <a:avLst/>
          </a:prstGeom>
          <a:solidFill>
            <a:schemeClr val="bg1"/>
          </a:solidFill>
          <a:ln w="444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Topoisomerase inhibitors</a:t>
            </a:r>
          </a:p>
        </p:txBody>
      </p:sp>
      <p:sp>
        <p:nvSpPr>
          <p:cNvPr id="29" name="Rectangle 28">
            <a:extLst>
              <a:ext uri="{FF2B5EF4-FFF2-40B4-BE49-F238E27FC236}">
                <a16:creationId xmlns:a16="http://schemas.microsoft.com/office/drawing/2014/main" id="{2836D87D-3CCD-4393-994A-85ABA01F3639}"/>
              </a:ext>
            </a:extLst>
          </p:cNvPr>
          <p:cNvSpPr/>
          <p:nvPr/>
        </p:nvSpPr>
        <p:spPr>
          <a:xfrm>
            <a:off x="1220105" y="5540968"/>
            <a:ext cx="484114" cy="176773"/>
          </a:xfrm>
          <a:prstGeom prst="rect">
            <a:avLst/>
          </a:prstGeom>
          <a:noFill/>
          <a:ln w="444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30" name="Picture 29">
            <a:extLst>
              <a:ext uri="{FF2B5EF4-FFF2-40B4-BE49-F238E27FC236}">
                <a16:creationId xmlns:a16="http://schemas.microsoft.com/office/drawing/2014/main" id="{18DACA07-087B-4BE6-8BF4-A1905A177B67}"/>
              </a:ext>
            </a:extLst>
          </p:cNvPr>
          <p:cNvPicPr>
            <a:picLocks noChangeAspect="1"/>
          </p:cNvPicPr>
          <p:nvPr/>
        </p:nvPicPr>
        <p:blipFill rotWithShape="1">
          <a:blip r:embed="rId4">
            <a:extLst>
              <a:ext uri="{28A0092B-C50C-407E-A947-70E740481C1C}">
                <a14:useLocalDpi xmlns:a14="http://schemas.microsoft.com/office/drawing/2010/main" val="0"/>
              </a:ext>
            </a:extLst>
          </a:blip>
          <a:srcRect l="9469" t="7470" r="13437" b="22150"/>
          <a:stretch/>
        </p:blipFill>
        <p:spPr>
          <a:xfrm>
            <a:off x="11307281" y="65083"/>
            <a:ext cx="823978" cy="1097280"/>
          </a:xfrm>
          <a:prstGeom prst="rect">
            <a:avLst/>
          </a:prstGeom>
          <a:ln w="22225">
            <a:solidFill>
              <a:schemeClr val="tx1"/>
            </a:solidFill>
          </a:ln>
        </p:spPr>
      </p:pic>
      <p:sp>
        <p:nvSpPr>
          <p:cNvPr id="31" name="TextBox 30">
            <a:extLst>
              <a:ext uri="{FF2B5EF4-FFF2-40B4-BE49-F238E27FC236}">
                <a16:creationId xmlns:a16="http://schemas.microsoft.com/office/drawing/2014/main" id="{E796E639-4E8F-48DC-A665-97E8F0396ACA}"/>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err="1">
                <a:solidFill>
                  <a:prstClr val="black"/>
                </a:solidFill>
                <a:cs typeface="Arial"/>
                <a:sym typeface="Arial"/>
              </a:rPr>
              <a:t>Safiye</a:t>
            </a:r>
            <a:endParaRPr lang="en-US" dirty="0">
              <a:solidFill>
                <a:prstClr val="black"/>
              </a:solidFill>
              <a:cs typeface="Arial"/>
              <a:sym typeface="Arial"/>
            </a:endParaRPr>
          </a:p>
        </p:txBody>
      </p:sp>
      <p:pic>
        <p:nvPicPr>
          <p:cNvPr id="32" name="Picture 31">
            <a:extLst>
              <a:ext uri="{FF2B5EF4-FFF2-40B4-BE49-F238E27FC236}">
                <a16:creationId xmlns:a16="http://schemas.microsoft.com/office/drawing/2014/main" id="{EC4E639D-78C4-4908-9B4D-6E9ED142F4DC}"/>
              </a:ext>
            </a:extLst>
          </p:cNvPr>
          <p:cNvPicPr>
            <a:picLocks noChangeAspect="1"/>
          </p:cNvPicPr>
          <p:nvPr/>
        </p:nvPicPr>
        <p:blipFill rotWithShape="1">
          <a:blip r:embed="rId5">
            <a:extLst>
              <a:ext uri="{28A0092B-C50C-407E-A947-70E740481C1C}">
                <a14:useLocalDpi xmlns:a14="http://schemas.microsoft.com/office/drawing/2010/main" val="0"/>
              </a:ext>
            </a:extLst>
          </a:blip>
          <a:srcRect r="3661"/>
          <a:stretch/>
        </p:blipFill>
        <p:spPr>
          <a:xfrm>
            <a:off x="11273902" y="5684520"/>
            <a:ext cx="822961" cy="1097280"/>
          </a:xfrm>
          <a:prstGeom prst="rect">
            <a:avLst/>
          </a:prstGeom>
          <a:ln w="19050">
            <a:solidFill>
              <a:schemeClr val="tx1"/>
            </a:solidFill>
          </a:ln>
        </p:spPr>
      </p:pic>
      <p:sp>
        <p:nvSpPr>
          <p:cNvPr id="33" name="TextBox 32">
            <a:extLst>
              <a:ext uri="{FF2B5EF4-FFF2-40B4-BE49-F238E27FC236}">
                <a16:creationId xmlns:a16="http://schemas.microsoft.com/office/drawing/2014/main" id="{E6212C11-39D7-4186-8652-FBECDB8C9DFF}"/>
              </a:ext>
            </a:extLst>
          </p:cNvPr>
          <p:cNvSpPr txBox="1"/>
          <p:nvPr/>
        </p:nvSpPr>
        <p:spPr>
          <a:xfrm>
            <a:off x="9597710" y="6243623"/>
            <a:ext cx="1676193" cy="584775"/>
          </a:xfrm>
          <a:prstGeom prst="rect">
            <a:avLst/>
          </a:prstGeom>
          <a:noFill/>
        </p:spPr>
        <p:txBody>
          <a:bodyPr wrap="square" rtlCol="0">
            <a:spAutoFit/>
          </a:bodyPr>
          <a:lstStyle/>
          <a:p>
            <a:pPr defTabSz="914354"/>
            <a:r>
              <a:rPr lang="en-US" sz="1600" b="1" dirty="0">
                <a:solidFill>
                  <a:prstClr val="black"/>
                </a:solidFill>
                <a:cs typeface="Arial"/>
                <a:sym typeface="Arial"/>
              </a:rPr>
              <a:t>Hematology</a:t>
            </a:r>
          </a:p>
          <a:p>
            <a:pPr defTabSz="914354"/>
            <a:r>
              <a:rPr lang="en-US" sz="1600" dirty="0">
                <a:solidFill>
                  <a:prstClr val="black"/>
                </a:solidFill>
                <a:cs typeface="Arial"/>
                <a:sym typeface="Arial"/>
              </a:rPr>
              <a:t>Dr. Pamela Becker</a:t>
            </a:r>
          </a:p>
        </p:txBody>
      </p:sp>
    </p:spTree>
    <p:extLst>
      <p:ext uri="{BB962C8B-B14F-4D97-AF65-F5344CB8AC3E}">
        <p14:creationId xmlns:p14="http://schemas.microsoft.com/office/powerpoint/2010/main" val="393040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09C-DF89-4222-96E2-29322FB5914D}"/>
              </a:ext>
            </a:extLst>
          </p:cNvPr>
          <p:cNvSpPr>
            <a:spLocks noGrp="1"/>
          </p:cNvSpPr>
          <p:nvPr>
            <p:ph type="title"/>
          </p:nvPr>
        </p:nvSpPr>
        <p:spPr>
          <a:xfrm>
            <a:off x="379561" y="198154"/>
            <a:ext cx="10489101" cy="1325563"/>
          </a:xfrm>
        </p:spPr>
        <p:txBody>
          <a:bodyPr>
            <a:noAutofit/>
          </a:bodyPr>
          <a:lstStyle/>
          <a:p>
            <a:r>
              <a:rPr lang="en-US" sz="3600" dirty="0"/>
              <a:t>Experimental validation – SMARCA4 over-expression drives sensitivity to etoposide &amp; mitoxantrone</a:t>
            </a:r>
          </a:p>
        </p:txBody>
      </p:sp>
      <p:sp>
        <p:nvSpPr>
          <p:cNvPr id="27" name="Content Placeholder 2">
            <a:extLst>
              <a:ext uri="{FF2B5EF4-FFF2-40B4-BE49-F238E27FC236}">
                <a16:creationId xmlns:a16="http://schemas.microsoft.com/office/drawing/2014/main" id="{D05577DA-2700-4725-9EEA-47970012A449}"/>
              </a:ext>
            </a:extLst>
          </p:cNvPr>
          <p:cNvSpPr txBox="1">
            <a:spLocks/>
          </p:cNvSpPr>
          <p:nvPr/>
        </p:nvSpPr>
        <p:spPr>
          <a:xfrm>
            <a:off x="457200" y="1600202"/>
            <a:ext cx="5053149" cy="4776744"/>
          </a:xfrm>
          <a:prstGeom prst="rect">
            <a:avLst/>
          </a:prstGeom>
        </p:spPr>
        <p:txBody>
          <a:bodyPr vert="horz" lIns="91435" tIns="45718" rIns="91435" bIns="45718" rtlCol="0">
            <a:noAutofit/>
          </a:bodyPr>
          <a:lstStyle>
            <a:lvl1pPr marL="342883" indent="-342883" algn="l" defTabSz="914354" rtl="0" eaLnBrk="1" latinLnBrk="0" hangingPunct="1">
              <a:spcBef>
                <a:spcPct val="20000"/>
              </a:spcBef>
              <a:buClr>
                <a:srgbClr val="0000CC"/>
              </a:buClr>
              <a:buFont typeface="Wingdings" pitchFamily="2" charset="2"/>
              <a:buChar char="§"/>
              <a:defRPr sz="3200" kern="1200">
                <a:solidFill>
                  <a:schemeClr val="tx1"/>
                </a:solidFill>
                <a:latin typeface="Calibri"/>
                <a:ea typeface="Tahoma" pitchFamily="34" charset="0"/>
                <a:cs typeface="Calibri"/>
              </a:defRPr>
            </a:lvl1pPr>
            <a:lvl2pPr marL="742913" indent="-285736" algn="l" defTabSz="914354" rtl="0" eaLnBrk="1" latinLnBrk="0" hangingPunct="1">
              <a:spcBef>
                <a:spcPct val="20000"/>
              </a:spcBef>
              <a:buClr>
                <a:srgbClr val="FF0000"/>
              </a:buClr>
              <a:buFont typeface="Wingdings" pitchFamily="2" charset="2"/>
              <a:buChar char="§"/>
              <a:defRPr sz="2800" kern="1200">
                <a:solidFill>
                  <a:schemeClr val="tx1"/>
                </a:solidFill>
                <a:latin typeface="Calibri"/>
                <a:ea typeface="Tahoma" pitchFamily="34" charset="0"/>
                <a:cs typeface="Calibri"/>
              </a:defRPr>
            </a:lvl2pPr>
            <a:lvl3pPr marL="1142943" indent="-228589" algn="l" defTabSz="914354" rtl="0" eaLnBrk="1" latinLnBrk="0" hangingPunct="1">
              <a:spcBef>
                <a:spcPct val="20000"/>
              </a:spcBef>
              <a:buClr>
                <a:srgbClr val="008000"/>
              </a:buClr>
              <a:buFont typeface="Wingdings" pitchFamily="2" charset="2"/>
              <a:buChar char="§"/>
              <a:defRPr sz="2400" kern="1200">
                <a:solidFill>
                  <a:schemeClr val="tx1"/>
                </a:solidFill>
                <a:latin typeface="Calibri"/>
                <a:ea typeface="Tahoma" pitchFamily="34" charset="0"/>
                <a:cs typeface="Calibri"/>
              </a:defRPr>
            </a:lvl3pPr>
            <a:lvl4pPr marL="1600120" indent="-228589" algn="l" defTabSz="914354" rtl="0" eaLnBrk="1" latinLnBrk="0" hangingPunct="1">
              <a:spcBef>
                <a:spcPct val="20000"/>
              </a:spcBef>
              <a:buClr>
                <a:srgbClr val="00B0F0"/>
              </a:buClr>
              <a:buFont typeface="Wingdings" pitchFamily="2" charset="2"/>
              <a:buChar char="§"/>
              <a:defRPr sz="2000" kern="1200">
                <a:solidFill>
                  <a:schemeClr val="tx1"/>
                </a:solidFill>
                <a:latin typeface="Calibri"/>
                <a:ea typeface="Tahoma" pitchFamily="34" charset="0"/>
                <a:cs typeface="Calibri"/>
              </a:defRPr>
            </a:lvl4pPr>
            <a:lvl5pPr marL="2057297" indent="-228589" algn="l" defTabSz="914354" rtl="0" eaLnBrk="1" latinLnBrk="0" hangingPunct="1">
              <a:spcBef>
                <a:spcPct val="20000"/>
              </a:spcBef>
              <a:buClr>
                <a:srgbClr val="7030A0"/>
              </a:buClr>
              <a:buFont typeface="Wingdings" pitchFamily="2" charset="2"/>
              <a:buChar char="§"/>
              <a:defRPr sz="2000" kern="1200">
                <a:solidFill>
                  <a:schemeClr val="tx1"/>
                </a:solidFill>
                <a:latin typeface="Calibri"/>
                <a:ea typeface="Tahoma" pitchFamily="34" charset="0"/>
                <a:cs typeface="Calibri"/>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83" marR="0" lvl="0" indent="-342883" algn="l" defTabSz="914354" rtl="0" eaLnBrk="1" fontAlgn="auto" latinLnBrk="0" hangingPunct="1">
              <a:lnSpc>
                <a:spcPct val="100000"/>
              </a:lnSpc>
              <a:spcBef>
                <a:spcPct val="20000"/>
              </a:spcBef>
              <a:spcAft>
                <a:spcPts val="0"/>
              </a:spcAft>
              <a:buClr>
                <a:srgbClr val="0000CC"/>
              </a:buClr>
              <a:buSzTx/>
              <a:buFont typeface="Wingdings" pitchFamily="2" charset="2"/>
              <a:buChar char="§"/>
              <a:tabLst/>
              <a:defRPr/>
            </a:pPr>
            <a:r>
              <a:rPr kumimoji="0" lang="en-US" sz="2800" b="0" i="0" u="none" strike="noStrike" kern="1200" cap="none" spc="0" normalizeH="0" baseline="0" noProof="0" dirty="0">
                <a:ln>
                  <a:noFill/>
                </a:ln>
                <a:solidFill>
                  <a:sysClr val="windowText" lastClr="000000"/>
                </a:solidFill>
                <a:effectLst/>
                <a:uLnTx/>
                <a:uFillTx/>
                <a:latin typeface="Calibri"/>
                <a:ea typeface="Tahoma" pitchFamily="34" charset="0"/>
                <a:cs typeface="Calibri"/>
              </a:rPr>
              <a:t>We considered an AML cell line</a:t>
            </a:r>
          </a:p>
          <a:p>
            <a:pPr marL="742913" marR="0" lvl="1" indent="-285736" algn="l" defTabSz="914354" rtl="0" eaLnBrk="1" fontAlgn="auto" latinLnBrk="0" hangingPunct="1">
              <a:lnSpc>
                <a:spcPct val="100000"/>
              </a:lnSpc>
              <a:spcBef>
                <a:spcPct val="20000"/>
              </a:spcBef>
              <a:spcAft>
                <a:spcPts val="0"/>
              </a:spcAft>
              <a:buClr>
                <a:srgbClr val="FF0000"/>
              </a:buClr>
              <a:buSzTx/>
              <a:buFont typeface="Wingdings" pitchFamily="2" charset="2"/>
              <a:buChar char="§"/>
              <a:tabLst/>
              <a:defRPr/>
            </a:pPr>
            <a:r>
              <a:rPr kumimoji="0" lang="en-US" sz="2400" b="1" i="0" u="none" strike="noStrike" kern="1200" cap="none" spc="0" normalizeH="0" baseline="0" noProof="0" dirty="0">
                <a:ln>
                  <a:noFill/>
                </a:ln>
                <a:solidFill>
                  <a:srgbClr val="0070C0"/>
                </a:solidFill>
                <a:effectLst/>
                <a:uLnTx/>
                <a:uFillTx/>
                <a:latin typeface="Calibri"/>
                <a:ea typeface="Tahoma" pitchFamily="34" charset="0"/>
                <a:cs typeface="Calibri"/>
              </a:rPr>
              <a:t>KG-1:</a:t>
            </a:r>
            <a:r>
              <a:rPr kumimoji="0" lang="en-US" sz="2400" b="0" i="0" u="none" strike="noStrike" kern="1200" cap="none" spc="0" normalizeH="0" baseline="0" noProof="0" dirty="0">
                <a:ln>
                  <a:noFill/>
                </a:ln>
                <a:solidFill>
                  <a:sysClr val="windowText" lastClr="000000"/>
                </a:solidFill>
                <a:effectLst/>
                <a:uLnTx/>
                <a:uFillTx/>
                <a:latin typeface="Calibri"/>
                <a:ea typeface="Tahoma" pitchFamily="34" charset="0"/>
                <a:cs typeface="Calibri"/>
              </a:rPr>
              <a:t> </a:t>
            </a:r>
            <a:r>
              <a:rPr kumimoji="0" lang="en-US" sz="2400" b="0" i="0" u="none" strike="noStrike" kern="1200" cap="none" spc="0" normalizeH="0" baseline="0" noProof="0" dirty="0">
                <a:ln>
                  <a:noFill/>
                </a:ln>
                <a:solidFill>
                  <a:srgbClr val="C00000"/>
                </a:solidFill>
                <a:effectLst/>
                <a:uLnTx/>
                <a:uFillTx/>
                <a:latin typeface="Calibri"/>
                <a:ea typeface="Tahoma" pitchFamily="34" charset="0"/>
                <a:cs typeface="Calibri"/>
              </a:rPr>
              <a:t>low</a:t>
            </a:r>
            <a:r>
              <a:rPr kumimoji="0" lang="en-US" sz="2400" b="0" i="0" u="none" strike="noStrike" kern="1200" cap="none" spc="0" normalizeH="0" baseline="0" noProof="0" dirty="0">
                <a:ln>
                  <a:noFill/>
                </a:ln>
                <a:solidFill>
                  <a:srgbClr val="4F81BD"/>
                </a:solidFill>
                <a:effectLst/>
                <a:uLnTx/>
                <a:uFillTx/>
                <a:latin typeface="Calibri"/>
                <a:ea typeface="Tahoma" pitchFamily="34" charset="0"/>
                <a:cs typeface="Calibri"/>
              </a:rPr>
              <a:t> </a:t>
            </a:r>
            <a:r>
              <a:rPr kumimoji="0" lang="en-US" sz="2400" b="0" i="0" u="none" strike="noStrike" kern="1200" cap="none" spc="0" normalizeH="0" baseline="0" noProof="0" dirty="0">
                <a:ln>
                  <a:noFill/>
                </a:ln>
                <a:solidFill>
                  <a:sysClr val="windowText" lastClr="000000"/>
                </a:solidFill>
                <a:effectLst/>
                <a:uLnTx/>
                <a:uFillTx/>
                <a:latin typeface="Calibri"/>
                <a:ea typeface="Tahoma" pitchFamily="34" charset="0"/>
                <a:cs typeface="Calibri"/>
              </a:rPr>
              <a:t>SMARCA4</a:t>
            </a:r>
          </a:p>
          <a:p>
            <a:pPr marL="742913" marR="0" lvl="1" indent="-285736" algn="l" defTabSz="914354" rtl="0" eaLnBrk="1" fontAlgn="auto" latinLnBrk="0" hangingPunct="1">
              <a:lnSpc>
                <a:spcPct val="100000"/>
              </a:lnSpc>
              <a:spcBef>
                <a:spcPct val="20000"/>
              </a:spcBef>
              <a:spcAft>
                <a:spcPts val="0"/>
              </a:spcAft>
              <a:buClr>
                <a:srgbClr val="FF0000"/>
              </a:buClr>
              <a:buSzTx/>
              <a:buFont typeface="Wingdings" pitchFamily="2" charset="2"/>
              <a:buChar char="§"/>
              <a:tabLst/>
              <a:defRPr/>
            </a:pPr>
            <a:r>
              <a:rPr kumimoji="0" lang="en-US" sz="2400" b="1" i="0" u="none" strike="noStrike" kern="1200" cap="none" spc="0" normalizeH="0" baseline="0" noProof="0" dirty="0">
                <a:ln>
                  <a:noFill/>
                </a:ln>
                <a:solidFill>
                  <a:srgbClr val="C00000"/>
                </a:solidFill>
                <a:effectLst/>
                <a:uLnTx/>
                <a:uFillTx/>
                <a:latin typeface="Calibri"/>
                <a:ea typeface="Tahoma" pitchFamily="34" charset="0"/>
                <a:cs typeface="Calibri"/>
              </a:rPr>
              <a:t>Transfected KG-1: </a:t>
            </a:r>
            <a:r>
              <a:rPr kumimoji="0" lang="en-US" sz="2400" b="0" i="0" u="none" strike="noStrike" kern="1200" cap="none" spc="0" normalizeH="0" baseline="0" noProof="0" dirty="0">
                <a:ln>
                  <a:noFill/>
                </a:ln>
                <a:solidFill>
                  <a:srgbClr val="C00000"/>
                </a:solidFill>
                <a:effectLst/>
                <a:uLnTx/>
                <a:uFillTx/>
                <a:latin typeface="Calibri"/>
                <a:ea typeface="Tahoma" pitchFamily="34" charset="0"/>
                <a:cs typeface="Calibri"/>
              </a:rPr>
              <a:t>high</a:t>
            </a:r>
            <a:endParaRPr lang="en-US" dirty="0">
              <a:solidFill>
                <a:srgbClr val="C00000"/>
              </a:solidFill>
            </a:endParaRPr>
          </a:p>
          <a:p>
            <a:pPr marL="0" lvl="0" indent="0">
              <a:buNone/>
              <a:defRPr/>
            </a:pPr>
            <a:endParaRPr lang="en-US" sz="2800" u="sng" dirty="0">
              <a:solidFill>
                <a:sysClr val="windowText" lastClr="000000"/>
              </a:solidFill>
            </a:endParaRPr>
          </a:p>
          <a:p>
            <a:pPr lvl="2">
              <a:defRPr/>
            </a:pPr>
            <a:endParaRPr lang="en-US" sz="2000" dirty="0">
              <a:solidFill>
                <a:sysClr val="windowText" lastClr="000000"/>
              </a:solidFill>
            </a:endParaRPr>
          </a:p>
          <a:p>
            <a:pPr lvl="2">
              <a:defRPr/>
            </a:pPr>
            <a:endParaRPr lang="en-US" sz="2000" dirty="0">
              <a:solidFill>
                <a:sysClr val="windowText" lastClr="000000"/>
              </a:solidFill>
            </a:endParaRPr>
          </a:p>
          <a:p>
            <a:pPr lvl="0">
              <a:defRPr/>
            </a:pPr>
            <a:r>
              <a:rPr lang="en-US" sz="2800" dirty="0">
                <a:solidFill>
                  <a:sysClr val="windowText" lastClr="000000"/>
                </a:solidFill>
              </a:rPr>
              <a:t>Another AML cell line</a:t>
            </a:r>
          </a:p>
          <a:p>
            <a:pPr lvl="1">
              <a:defRPr/>
            </a:pPr>
            <a:r>
              <a:rPr lang="en-US" sz="2400" b="1" dirty="0">
                <a:solidFill>
                  <a:srgbClr val="0070C0"/>
                </a:solidFill>
              </a:rPr>
              <a:t>U937:</a:t>
            </a:r>
            <a:r>
              <a:rPr lang="en-US" sz="2400" dirty="0">
                <a:solidFill>
                  <a:sysClr val="windowText" lastClr="000000"/>
                </a:solidFill>
              </a:rPr>
              <a:t> </a:t>
            </a:r>
            <a:r>
              <a:rPr lang="en-US" sz="2400" dirty="0">
                <a:solidFill>
                  <a:srgbClr val="C00000"/>
                </a:solidFill>
              </a:rPr>
              <a:t>high</a:t>
            </a:r>
            <a:r>
              <a:rPr lang="en-US" sz="2400" dirty="0">
                <a:solidFill>
                  <a:srgbClr val="4F81BD"/>
                </a:solidFill>
              </a:rPr>
              <a:t> </a:t>
            </a:r>
            <a:r>
              <a:rPr lang="en-US" sz="2400" dirty="0">
                <a:solidFill>
                  <a:sysClr val="windowText" lastClr="000000"/>
                </a:solidFill>
              </a:rPr>
              <a:t>SMARCA4 </a:t>
            </a:r>
          </a:p>
          <a:p>
            <a:pPr lvl="1">
              <a:defRPr/>
            </a:pPr>
            <a:r>
              <a:rPr lang="en-US" sz="2400" b="1" dirty="0">
                <a:solidFill>
                  <a:srgbClr val="C00000"/>
                </a:solidFill>
              </a:rPr>
              <a:t>Transfected U937: </a:t>
            </a:r>
            <a:r>
              <a:rPr lang="en-US" sz="2400" dirty="0">
                <a:solidFill>
                  <a:srgbClr val="C00000"/>
                </a:solidFill>
              </a:rPr>
              <a:t>high</a:t>
            </a:r>
          </a:p>
          <a:p>
            <a:pPr indent="-285736">
              <a:buClr>
                <a:srgbClr val="FF0000"/>
              </a:buClr>
              <a:defRPr/>
            </a:pPr>
            <a:endParaRPr kumimoji="0" lang="en-US" sz="2800" b="0" i="0" u="none" strike="noStrike" kern="1200" cap="none" spc="0" normalizeH="0" baseline="0" noProof="0" dirty="0">
              <a:ln>
                <a:noFill/>
              </a:ln>
              <a:solidFill>
                <a:srgbClr val="C00000"/>
              </a:solidFill>
              <a:effectLst/>
              <a:uLnTx/>
              <a:uFillTx/>
              <a:latin typeface="Calibri"/>
              <a:ea typeface="Tahoma" pitchFamily="34" charset="0"/>
              <a:cs typeface="Calibri"/>
            </a:endParaRPr>
          </a:p>
          <a:p>
            <a:pPr marL="342883" marR="0" lvl="0" indent="-342883" algn="l" defTabSz="914354" rtl="0" eaLnBrk="1" fontAlgn="auto" latinLnBrk="0" hangingPunct="1">
              <a:lnSpc>
                <a:spcPct val="100000"/>
              </a:lnSpc>
              <a:spcBef>
                <a:spcPct val="20000"/>
              </a:spcBef>
              <a:spcAft>
                <a:spcPts val="0"/>
              </a:spcAft>
              <a:buClr>
                <a:srgbClr val="0000CC"/>
              </a:buClr>
              <a:buSzTx/>
              <a:buFont typeface="Wingdings" pitchFamily="2" charset="2"/>
              <a:buChar char="§"/>
              <a:tabLst/>
              <a:defRPr/>
            </a:pPr>
            <a:endParaRPr kumimoji="0" lang="en-US" sz="2800" b="0" i="0" u="none" strike="noStrike" kern="1200" cap="none" spc="0" normalizeH="0" baseline="0" noProof="0" dirty="0">
              <a:ln>
                <a:noFill/>
              </a:ln>
              <a:solidFill>
                <a:sysClr val="windowText" lastClr="000000"/>
              </a:solidFill>
              <a:effectLst/>
              <a:uLnTx/>
              <a:uFillTx/>
              <a:latin typeface="Calibri"/>
              <a:ea typeface="Tahoma" pitchFamily="34" charset="0"/>
              <a:cs typeface="Calibri"/>
            </a:endParaRPr>
          </a:p>
        </p:txBody>
      </p:sp>
      <p:pic>
        <p:nvPicPr>
          <p:cNvPr id="49" name="Picture 48">
            <a:extLst>
              <a:ext uri="{FF2B5EF4-FFF2-40B4-BE49-F238E27FC236}">
                <a16:creationId xmlns:a16="http://schemas.microsoft.com/office/drawing/2014/main" id="{5A4C5413-9418-4327-94F6-DD22733FEAAA}"/>
              </a:ext>
            </a:extLst>
          </p:cNvPr>
          <p:cNvPicPr>
            <a:picLocks noChangeAspect="1"/>
          </p:cNvPicPr>
          <p:nvPr/>
        </p:nvPicPr>
        <p:blipFill rotWithShape="1">
          <a:blip r:embed="rId3">
            <a:extLst>
              <a:ext uri="{28A0092B-C50C-407E-A947-70E740481C1C}">
                <a14:useLocalDpi xmlns:a14="http://schemas.microsoft.com/office/drawing/2010/main" val="0"/>
              </a:ext>
            </a:extLst>
          </a:blip>
          <a:srcRect r="3661"/>
          <a:stretch/>
        </p:blipFill>
        <p:spPr>
          <a:xfrm>
            <a:off x="10985860" y="607331"/>
            <a:ext cx="822961" cy="1097280"/>
          </a:xfrm>
          <a:prstGeom prst="rect">
            <a:avLst/>
          </a:prstGeom>
          <a:ln w="19050">
            <a:solidFill>
              <a:schemeClr val="tx1"/>
            </a:solidFill>
          </a:ln>
        </p:spPr>
      </p:pic>
      <p:sp>
        <p:nvSpPr>
          <p:cNvPr id="50" name="TextBox 49">
            <a:extLst>
              <a:ext uri="{FF2B5EF4-FFF2-40B4-BE49-F238E27FC236}">
                <a16:creationId xmlns:a16="http://schemas.microsoft.com/office/drawing/2014/main" id="{155980A9-F547-4CC0-8081-5DFB155DEDE2}"/>
              </a:ext>
            </a:extLst>
          </p:cNvPr>
          <p:cNvSpPr txBox="1"/>
          <p:nvPr/>
        </p:nvSpPr>
        <p:spPr>
          <a:xfrm>
            <a:off x="10648970" y="-9455"/>
            <a:ext cx="2100011" cy="584775"/>
          </a:xfrm>
          <a:prstGeom prst="rect">
            <a:avLst/>
          </a:prstGeom>
          <a:noFill/>
        </p:spPr>
        <p:txBody>
          <a:bodyPr wrap="square" rtlCol="0">
            <a:spAutoFit/>
          </a:bodyPr>
          <a:lstStyle/>
          <a:p>
            <a:pPr defTabSz="914354"/>
            <a:r>
              <a:rPr lang="en-US" sz="1600" b="1" dirty="0">
                <a:solidFill>
                  <a:prstClr val="black"/>
                </a:solidFill>
                <a:cs typeface="Arial"/>
                <a:sym typeface="Arial"/>
              </a:rPr>
              <a:t>Hematology</a:t>
            </a:r>
          </a:p>
          <a:p>
            <a:pPr defTabSz="914354"/>
            <a:r>
              <a:rPr lang="en-US" sz="1600" dirty="0">
                <a:solidFill>
                  <a:prstClr val="black"/>
                </a:solidFill>
                <a:cs typeface="Arial"/>
                <a:sym typeface="Arial"/>
              </a:rPr>
              <a:t>Dr. Pamela Becker</a:t>
            </a:r>
          </a:p>
        </p:txBody>
      </p:sp>
      <p:pic>
        <p:nvPicPr>
          <p:cNvPr id="60" name="Picture 59">
            <a:extLst>
              <a:ext uri="{FF2B5EF4-FFF2-40B4-BE49-F238E27FC236}">
                <a16:creationId xmlns:a16="http://schemas.microsoft.com/office/drawing/2014/main" id="{A46D9194-1603-4ABF-A9CE-35D9222E6311}"/>
              </a:ext>
            </a:extLst>
          </p:cNvPr>
          <p:cNvPicPr>
            <a:picLocks noChangeAspect="1"/>
          </p:cNvPicPr>
          <p:nvPr/>
        </p:nvPicPr>
        <p:blipFill rotWithShape="1">
          <a:blip r:embed="rId4"/>
          <a:srcRect b="50187"/>
          <a:stretch/>
        </p:blipFill>
        <p:spPr>
          <a:xfrm>
            <a:off x="5072005" y="2226738"/>
            <a:ext cx="6970540" cy="2028572"/>
          </a:xfrm>
          <a:prstGeom prst="rect">
            <a:avLst/>
          </a:prstGeom>
        </p:spPr>
      </p:pic>
      <p:pic>
        <p:nvPicPr>
          <p:cNvPr id="61" name="Picture 60">
            <a:extLst>
              <a:ext uri="{FF2B5EF4-FFF2-40B4-BE49-F238E27FC236}">
                <a16:creationId xmlns:a16="http://schemas.microsoft.com/office/drawing/2014/main" id="{7668FD59-7C2D-4BB4-AC4A-0015D52E8D9F}"/>
              </a:ext>
            </a:extLst>
          </p:cNvPr>
          <p:cNvPicPr>
            <a:picLocks noChangeAspect="1"/>
          </p:cNvPicPr>
          <p:nvPr/>
        </p:nvPicPr>
        <p:blipFill rotWithShape="1">
          <a:blip r:embed="rId4"/>
          <a:srcRect t="50480"/>
          <a:stretch/>
        </p:blipFill>
        <p:spPr>
          <a:xfrm>
            <a:off x="5086645" y="4550934"/>
            <a:ext cx="6970540" cy="2016642"/>
          </a:xfrm>
          <a:prstGeom prst="rect">
            <a:avLst/>
          </a:prstGeom>
        </p:spPr>
      </p:pic>
      <p:sp>
        <p:nvSpPr>
          <p:cNvPr id="62" name="TextBox 61">
            <a:extLst>
              <a:ext uri="{FF2B5EF4-FFF2-40B4-BE49-F238E27FC236}">
                <a16:creationId xmlns:a16="http://schemas.microsoft.com/office/drawing/2014/main" id="{A8BE4D0F-1669-498F-BC96-6CB8736AC5B8}"/>
              </a:ext>
            </a:extLst>
          </p:cNvPr>
          <p:cNvSpPr txBox="1"/>
          <p:nvPr/>
        </p:nvSpPr>
        <p:spPr>
          <a:xfrm>
            <a:off x="6199364" y="1857406"/>
            <a:ext cx="1237968" cy="400110"/>
          </a:xfrm>
          <a:prstGeom prst="rect">
            <a:avLst/>
          </a:prstGeom>
          <a:noFill/>
        </p:spPr>
        <p:txBody>
          <a:bodyPr wrap="none" rtlCol="0">
            <a:spAutoFit/>
          </a:bodyPr>
          <a:lstStyle/>
          <a:p>
            <a:r>
              <a:rPr lang="en-US" sz="2000" b="1" dirty="0">
                <a:solidFill>
                  <a:srgbClr val="C00000"/>
                </a:solidFill>
              </a:rPr>
              <a:t>Etoposide</a:t>
            </a:r>
          </a:p>
        </p:txBody>
      </p:sp>
      <p:sp>
        <p:nvSpPr>
          <p:cNvPr id="63" name="TextBox 62">
            <a:extLst>
              <a:ext uri="{FF2B5EF4-FFF2-40B4-BE49-F238E27FC236}">
                <a16:creationId xmlns:a16="http://schemas.microsoft.com/office/drawing/2014/main" id="{E03B2826-BAD8-46B9-A3C4-74EA1E2FA32D}"/>
              </a:ext>
            </a:extLst>
          </p:cNvPr>
          <p:cNvSpPr txBox="1"/>
          <p:nvPr/>
        </p:nvSpPr>
        <p:spPr>
          <a:xfrm>
            <a:off x="9409289" y="1852423"/>
            <a:ext cx="1648656" cy="400110"/>
          </a:xfrm>
          <a:prstGeom prst="rect">
            <a:avLst/>
          </a:prstGeom>
          <a:noFill/>
        </p:spPr>
        <p:txBody>
          <a:bodyPr wrap="none" rtlCol="0">
            <a:spAutoFit/>
          </a:bodyPr>
          <a:lstStyle/>
          <a:p>
            <a:r>
              <a:rPr lang="en-US" sz="2000" b="1" dirty="0">
                <a:solidFill>
                  <a:srgbClr val="C00000"/>
                </a:solidFill>
              </a:rPr>
              <a:t>Mitoxantrone</a:t>
            </a:r>
          </a:p>
        </p:txBody>
      </p:sp>
      <p:cxnSp>
        <p:nvCxnSpPr>
          <p:cNvPr id="64" name="Straight Arrow Connector 63">
            <a:extLst>
              <a:ext uri="{FF2B5EF4-FFF2-40B4-BE49-F238E27FC236}">
                <a16:creationId xmlns:a16="http://schemas.microsoft.com/office/drawing/2014/main" id="{C58F3F3B-B413-4384-9190-21A7F3B4E8C2}"/>
              </a:ext>
            </a:extLst>
          </p:cNvPr>
          <p:cNvCxnSpPr/>
          <p:nvPr/>
        </p:nvCxnSpPr>
        <p:spPr>
          <a:xfrm>
            <a:off x="7341363" y="3014440"/>
            <a:ext cx="0" cy="609600"/>
          </a:xfrm>
          <a:prstGeom prst="straightConnector1">
            <a:avLst/>
          </a:prstGeom>
          <a:noFill/>
          <a:ln w="28575" cap="flat" cmpd="sng" algn="ctr">
            <a:solidFill>
              <a:srgbClr val="FF00FF"/>
            </a:solidFill>
            <a:prstDash val="solid"/>
            <a:tailEnd type="arrow"/>
          </a:ln>
          <a:effectLst/>
        </p:spPr>
      </p:cxnSp>
      <p:cxnSp>
        <p:nvCxnSpPr>
          <p:cNvPr id="65" name="Straight Arrow Connector 64">
            <a:extLst>
              <a:ext uri="{FF2B5EF4-FFF2-40B4-BE49-F238E27FC236}">
                <a16:creationId xmlns:a16="http://schemas.microsoft.com/office/drawing/2014/main" id="{46CC10A2-D698-4546-B75B-C7E1FE97B7AD}"/>
              </a:ext>
            </a:extLst>
          </p:cNvPr>
          <p:cNvCxnSpPr>
            <a:cxnSpLocks/>
          </p:cNvCxnSpPr>
          <p:nvPr/>
        </p:nvCxnSpPr>
        <p:spPr>
          <a:xfrm>
            <a:off x="10244057" y="3014440"/>
            <a:ext cx="0" cy="410717"/>
          </a:xfrm>
          <a:prstGeom prst="straightConnector1">
            <a:avLst/>
          </a:prstGeom>
          <a:noFill/>
          <a:ln w="28575" cap="flat" cmpd="sng" algn="ctr">
            <a:solidFill>
              <a:srgbClr val="FF00FF"/>
            </a:solidFill>
            <a:prstDash val="solid"/>
            <a:tailEnd type="arrow"/>
          </a:ln>
          <a:effectLst/>
        </p:spPr>
      </p:cxnSp>
      <p:sp>
        <p:nvSpPr>
          <p:cNvPr id="66" name="Rectangular Callout 40">
            <a:extLst>
              <a:ext uri="{FF2B5EF4-FFF2-40B4-BE49-F238E27FC236}">
                <a16:creationId xmlns:a16="http://schemas.microsoft.com/office/drawing/2014/main" id="{75BB38B7-2C79-4B9C-9E12-32EDA16BF9FE}"/>
              </a:ext>
            </a:extLst>
          </p:cNvPr>
          <p:cNvSpPr/>
          <p:nvPr/>
        </p:nvSpPr>
        <p:spPr>
          <a:xfrm>
            <a:off x="9200617" y="2465087"/>
            <a:ext cx="2086879" cy="439370"/>
          </a:xfrm>
          <a:prstGeom prst="wedgeRectCallout">
            <a:avLst>
              <a:gd name="adj1" fmla="val -5207"/>
              <a:gd name="adj2" fmla="val 84969"/>
            </a:avLst>
          </a:prstGeom>
          <a:solidFill>
            <a:sysClr val="window" lastClr="FFFFFF"/>
          </a:solidFill>
          <a:ln w="22225" cap="flat" cmpd="sng" algn="ctr">
            <a:solidFill>
              <a:srgbClr val="FF00FF"/>
            </a:solidFill>
            <a:prstDash val="solid"/>
          </a:ln>
          <a:effectLst>
            <a:outerShdw blurRad="40000" dist="23000" dir="5400000" rotWithShape="0">
              <a:srgbClr val="000000">
                <a:alpha val="35000"/>
              </a:srgbClr>
            </a:outerShdw>
          </a:effectLst>
        </p:spPr>
        <p:txBody>
          <a:bodyPr rtlCol="0" anchor="ct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a:ea typeface="+mn-ea"/>
                <a:cs typeface="+mn-cs"/>
              </a:rPr>
              <a:t>Overexpressing SMARCA4 induced sensitivity!</a:t>
            </a:r>
          </a:p>
        </p:txBody>
      </p:sp>
    </p:spTree>
    <p:extLst>
      <p:ext uri="{BB962C8B-B14F-4D97-AF65-F5344CB8AC3E}">
        <p14:creationId xmlns:p14="http://schemas.microsoft.com/office/powerpoint/2010/main" val="129699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500"/>
                                        <p:tgtEl>
                                          <p:spTgt spid="2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7">
                                            <p:txEl>
                                              <p:pRg st="1" end="1"/>
                                            </p:txEl>
                                          </p:spTgt>
                                        </p:tgtEl>
                                        <p:attrNameLst>
                                          <p:attrName>style.visibility</p:attrName>
                                        </p:attrNameLst>
                                      </p:cBhvr>
                                      <p:to>
                                        <p:strVal val="visible"/>
                                      </p:to>
                                    </p:set>
                                    <p:animEffect transition="in" filter="fade">
                                      <p:cBhvr>
                                        <p:cTn id="10" dur="500"/>
                                        <p:tgtEl>
                                          <p:spTgt spid="2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animEffect transition="in" filter="fade">
                                      <p:cBhvr>
                                        <p:cTn id="15" dur="500"/>
                                        <p:tgtEl>
                                          <p:spTgt spid="2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up)">
                                      <p:cBhvr>
                                        <p:cTn id="32" dur="500"/>
                                        <p:tgtEl>
                                          <p:spTgt spid="65"/>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par>
                          <p:cTn id="37" fill="hold">
                            <p:stCondLst>
                              <p:cond delay="1500"/>
                            </p:stCondLst>
                            <p:childTnLst>
                              <p:par>
                                <p:cTn id="38" presetID="22" presetClass="entr" presetSubtype="1" fill="hold"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wipe(up)">
                                      <p:cBhvr>
                                        <p:cTn id="40" dur="500"/>
                                        <p:tgtEl>
                                          <p:spTgt spid="6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
                                            <p:txEl>
                                              <p:pRg st="6" end="6"/>
                                            </p:txEl>
                                          </p:spTgt>
                                        </p:tgtEl>
                                        <p:attrNameLst>
                                          <p:attrName>style.visibility</p:attrName>
                                        </p:attrNameLst>
                                      </p:cBhvr>
                                      <p:to>
                                        <p:strVal val="visible"/>
                                      </p:to>
                                    </p:set>
                                    <p:animEffect transition="in" filter="fade">
                                      <p:cBhvr>
                                        <p:cTn id="45" dur="500"/>
                                        <p:tgtEl>
                                          <p:spTgt spid="27">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27">
                                            <p:txEl>
                                              <p:pRg st="7" end="7"/>
                                            </p:txEl>
                                          </p:spTgt>
                                        </p:tgtEl>
                                        <p:attrNameLst>
                                          <p:attrName>style.visibility</p:attrName>
                                        </p:attrNameLst>
                                      </p:cBhvr>
                                      <p:to>
                                        <p:strVal val="visible"/>
                                      </p:to>
                                    </p:set>
                                    <p:animEffect transition="in" filter="fade">
                                      <p:cBhvr>
                                        <p:cTn id="48" dur="500"/>
                                        <p:tgtEl>
                                          <p:spTgt spid="27">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
                                            <p:txEl>
                                              <p:pRg st="8" end="8"/>
                                            </p:txEl>
                                          </p:spTgt>
                                        </p:tgtEl>
                                        <p:attrNameLst>
                                          <p:attrName>style.visibility</p:attrName>
                                        </p:attrNameLst>
                                      </p:cBhvr>
                                      <p:to>
                                        <p:strVal val="visible"/>
                                      </p:to>
                                    </p:set>
                                    <p:animEffect transition="in" filter="fade">
                                      <p:cBhvr>
                                        <p:cTn id="53" dur="500"/>
                                        <p:tgtEl>
                                          <p:spTgt spid="27">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fade">
                                      <p:cBhvr>
                                        <p:cTn id="5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A8936-6A54-4D03-8EC3-3B7D6B3512E1}"/>
              </a:ext>
            </a:extLst>
          </p:cNvPr>
          <p:cNvSpPr>
            <a:spLocks noGrp="1"/>
          </p:cNvSpPr>
          <p:nvPr>
            <p:ph idx="1"/>
          </p:nvPr>
        </p:nvSpPr>
        <p:spPr>
          <a:xfrm>
            <a:off x="4156305" y="1709929"/>
            <a:ext cx="3906281" cy="1505790"/>
          </a:xfrm>
        </p:spPr>
        <p:txBody>
          <a:bodyPr>
            <a:normAutofit lnSpcReduction="10000"/>
          </a:bodyPr>
          <a:lstStyle/>
          <a:p>
            <a:pPr marL="0" indent="0">
              <a:buNone/>
            </a:pPr>
            <a:r>
              <a:rPr lang="en-US" sz="2400" b="1" dirty="0">
                <a:solidFill>
                  <a:srgbClr val="C00000"/>
                </a:solidFill>
              </a:rPr>
              <a:t>Cancer precision medicine	</a:t>
            </a:r>
            <a:r>
              <a:rPr lang="en-US" sz="2400" b="1" dirty="0">
                <a:solidFill>
                  <a:schemeClr val="bg1"/>
                </a:solidFill>
              </a:rPr>
              <a:t>a</a:t>
            </a:r>
          </a:p>
          <a:p>
            <a:r>
              <a:rPr lang="en-US" sz="2000" dirty="0"/>
              <a:t>Learn interpretable feature representations.</a:t>
            </a:r>
          </a:p>
          <a:p>
            <a:endParaRPr lang="en-US" sz="2400" dirty="0"/>
          </a:p>
        </p:txBody>
      </p:sp>
      <p:sp>
        <p:nvSpPr>
          <p:cNvPr id="10" name="Rounded Rectangle 9">
            <a:extLst>
              <a:ext uri="{FF2B5EF4-FFF2-40B4-BE49-F238E27FC236}">
                <a16:creationId xmlns:a16="http://schemas.microsoft.com/office/drawing/2014/main" id="{4D9F0EFB-3B53-43A3-9E78-F674190B45B5}"/>
              </a:ext>
            </a:extLst>
          </p:cNvPr>
          <p:cNvSpPr/>
          <p:nvPr/>
        </p:nvSpPr>
        <p:spPr>
          <a:xfrm>
            <a:off x="106908" y="1700784"/>
            <a:ext cx="3906281" cy="5054551"/>
          </a:xfrm>
          <a:prstGeom prst="roundRect">
            <a:avLst>
              <a:gd name="adj" fmla="val 0"/>
            </a:avLst>
          </a:prstGeom>
          <a:noFill/>
          <a:ln w="31750" cap="flat" cmpd="sng" algn="ctr">
            <a:solidFill>
              <a:srgbClr val="008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3" name="Content Placeholder 2">
            <a:extLst>
              <a:ext uri="{FF2B5EF4-FFF2-40B4-BE49-F238E27FC236}">
                <a16:creationId xmlns:a16="http://schemas.microsoft.com/office/drawing/2014/main" id="{A784122F-0A76-4419-83D2-F8DDFEBCDB8B}"/>
              </a:ext>
            </a:extLst>
          </p:cNvPr>
          <p:cNvSpPr txBox="1">
            <a:spLocks/>
          </p:cNvSpPr>
          <p:nvPr/>
        </p:nvSpPr>
        <p:spPr>
          <a:xfrm>
            <a:off x="128302" y="1709928"/>
            <a:ext cx="4023452" cy="1498703"/>
          </a:xfrm>
          <a:prstGeom prst="rect">
            <a:avLst/>
          </a:prstGeom>
        </p:spPr>
        <p:txBody>
          <a:bodyPr vert="horz" lIns="91440" tIns="45720" rIns="91440" bIns="45720" rtlCol="0">
            <a:normAutofit fontScale="92500" lnSpcReduction="2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600" b="1" dirty="0">
                <a:solidFill>
                  <a:srgbClr val="008000"/>
                </a:solidFill>
              </a:rPr>
              <a:t>Prediction &amp; decision support systems in hospitals</a:t>
            </a:r>
          </a:p>
          <a:p>
            <a:pPr>
              <a:lnSpc>
                <a:spcPct val="110000"/>
              </a:lnSpc>
            </a:pPr>
            <a:r>
              <a:rPr lang="en-US" sz="2200" dirty="0"/>
              <a:t>Make interpretable predictions from complex models.</a:t>
            </a:r>
          </a:p>
        </p:txBody>
      </p:sp>
      <p:sp>
        <p:nvSpPr>
          <p:cNvPr id="14" name="Content Placeholder 2">
            <a:extLst>
              <a:ext uri="{FF2B5EF4-FFF2-40B4-BE49-F238E27FC236}">
                <a16:creationId xmlns:a16="http://schemas.microsoft.com/office/drawing/2014/main" id="{DF4BAB84-AD69-4D95-9488-B09B4568F818}"/>
              </a:ext>
            </a:extLst>
          </p:cNvPr>
          <p:cNvSpPr txBox="1">
            <a:spLocks/>
          </p:cNvSpPr>
          <p:nvPr/>
        </p:nvSpPr>
        <p:spPr>
          <a:xfrm>
            <a:off x="8166448" y="1709928"/>
            <a:ext cx="3950342" cy="1505790"/>
          </a:xfrm>
          <a:prstGeom prst="rect">
            <a:avLst/>
          </a:prstGeom>
        </p:spPr>
        <p:txBody>
          <a:bodyPr vert="horz" lIns="91440" tIns="45720" rIns="91440" bIns="45720" rtlCol="0">
            <a:normAutofit lnSpcReduction="1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400" b="1" dirty="0">
                <a:solidFill>
                  <a:srgbClr val="000099"/>
                </a:solidFill>
              </a:rPr>
              <a:t>Alzheimer’s disease therapeutic target discovery</a:t>
            </a:r>
          </a:p>
          <a:p>
            <a:r>
              <a:rPr lang="en-US" sz="2000" dirty="0"/>
              <a:t>Integrate data sets for statistical power and interpretability.</a:t>
            </a:r>
            <a:endParaRPr lang="en-US" sz="2400" dirty="0"/>
          </a:p>
        </p:txBody>
      </p:sp>
      <p:sp>
        <p:nvSpPr>
          <p:cNvPr id="9" name="Rounded Rectangle 9">
            <a:extLst>
              <a:ext uri="{FF2B5EF4-FFF2-40B4-BE49-F238E27FC236}">
                <a16:creationId xmlns:a16="http://schemas.microsoft.com/office/drawing/2014/main" id="{04D8C86F-9395-41C1-BB9F-CC3884CE4D19}"/>
              </a:ext>
            </a:extLst>
          </p:cNvPr>
          <p:cNvSpPr/>
          <p:nvPr/>
        </p:nvSpPr>
        <p:spPr>
          <a:xfrm>
            <a:off x="4128007" y="1701848"/>
            <a:ext cx="3906281" cy="5054551"/>
          </a:xfrm>
          <a:prstGeom prst="roundRect">
            <a:avLst>
              <a:gd name="adj" fmla="val 0"/>
            </a:avLst>
          </a:prstGeom>
          <a:noFill/>
          <a:ln w="3175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 name="Rounded Rectangle 9">
            <a:extLst>
              <a:ext uri="{FF2B5EF4-FFF2-40B4-BE49-F238E27FC236}">
                <a16:creationId xmlns:a16="http://schemas.microsoft.com/office/drawing/2014/main" id="{53D94F13-9009-47DE-BC62-391368671968}"/>
              </a:ext>
            </a:extLst>
          </p:cNvPr>
          <p:cNvSpPr/>
          <p:nvPr/>
        </p:nvSpPr>
        <p:spPr>
          <a:xfrm>
            <a:off x="8145667" y="1696166"/>
            <a:ext cx="3906281" cy="5054551"/>
          </a:xfrm>
          <a:prstGeom prst="roundRect">
            <a:avLst>
              <a:gd name="adj" fmla="val 0"/>
            </a:avLst>
          </a:prstGeom>
          <a:noFill/>
          <a:ln w="31750" cap="flat" cmpd="sng" algn="ctr">
            <a:solidFill>
              <a:srgbClr val="000099"/>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24E7F01F-0082-493B-B9F7-7DC198FFD46A}"/>
              </a:ext>
            </a:extLst>
          </p:cNvPr>
          <p:cNvPicPr>
            <a:picLocks noChangeAspect="1"/>
          </p:cNvPicPr>
          <p:nvPr/>
        </p:nvPicPr>
        <p:blipFill>
          <a:blip r:embed="rId3"/>
          <a:stretch>
            <a:fillRect/>
          </a:stretch>
        </p:blipFill>
        <p:spPr>
          <a:xfrm>
            <a:off x="4960330" y="3603259"/>
            <a:ext cx="2198129" cy="1417712"/>
          </a:xfrm>
          <a:prstGeom prst="rect">
            <a:avLst/>
          </a:prstGeom>
        </p:spPr>
      </p:pic>
      <p:pic>
        <p:nvPicPr>
          <p:cNvPr id="5" name="Picture 4">
            <a:extLst>
              <a:ext uri="{FF2B5EF4-FFF2-40B4-BE49-F238E27FC236}">
                <a16:creationId xmlns:a16="http://schemas.microsoft.com/office/drawing/2014/main" id="{30AC12EB-4AE9-4776-B32D-D90D13F20206}"/>
              </a:ext>
            </a:extLst>
          </p:cNvPr>
          <p:cNvPicPr>
            <a:picLocks noChangeAspect="1"/>
          </p:cNvPicPr>
          <p:nvPr/>
        </p:nvPicPr>
        <p:blipFill>
          <a:blip r:embed="rId4"/>
          <a:stretch>
            <a:fillRect/>
          </a:stretch>
        </p:blipFill>
        <p:spPr>
          <a:xfrm>
            <a:off x="948902" y="3641220"/>
            <a:ext cx="2122119" cy="1339494"/>
          </a:xfrm>
          <a:prstGeom prst="rect">
            <a:avLst/>
          </a:prstGeom>
        </p:spPr>
      </p:pic>
      <p:sp>
        <p:nvSpPr>
          <p:cNvPr id="25" name="Title 1">
            <a:extLst>
              <a:ext uri="{FF2B5EF4-FFF2-40B4-BE49-F238E27FC236}">
                <a16:creationId xmlns:a16="http://schemas.microsoft.com/office/drawing/2014/main" id="{F1DEC5E7-4D48-4D75-B059-706CB2CCB1EE}"/>
              </a:ext>
            </a:extLst>
          </p:cNvPr>
          <p:cNvSpPr>
            <a:spLocks noGrp="1"/>
          </p:cNvSpPr>
          <p:nvPr>
            <p:ph type="title"/>
          </p:nvPr>
        </p:nvSpPr>
        <p:spPr>
          <a:xfrm>
            <a:off x="379561" y="198154"/>
            <a:ext cx="10974239" cy="1325563"/>
          </a:xfrm>
        </p:spPr>
        <p:txBody>
          <a:bodyPr>
            <a:noAutofit/>
          </a:bodyPr>
          <a:lstStyle/>
          <a:p>
            <a:r>
              <a:rPr lang="en-US" dirty="0"/>
              <a:t>Interpretable ML can transform important areas of medicine </a:t>
            </a:r>
          </a:p>
        </p:txBody>
      </p:sp>
      <p:grpSp>
        <p:nvGrpSpPr>
          <p:cNvPr id="7" name="Group 6">
            <a:extLst>
              <a:ext uri="{FF2B5EF4-FFF2-40B4-BE49-F238E27FC236}">
                <a16:creationId xmlns:a16="http://schemas.microsoft.com/office/drawing/2014/main" id="{4C9DFFE5-F2EF-4C6E-8E77-FD7D357202EA}"/>
              </a:ext>
            </a:extLst>
          </p:cNvPr>
          <p:cNvGrpSpPr/>
          <p:nvPr/>
        </p:nvGrpSpPr>
        <p:grpSpPr>
          <a:xfrm>
            <a:off x="208688" y="5600661"/>
            <a:ext cx="3656106" cy="1099094"/>
            <a:chOff x="227793" y="5408808"/>
            <a:chExt cx="3656106" cy="1099094"/>
          </a:xfrm>
        </p:grpSpPr>
        <p:pic>
          <p:nvPicPr>
            <p:cNvPr id="65" name="Picture 64">
              <a:extLst>
                <a:ext uri="{FF2B5EF4-FFF2-40B4-BE49-F238E27FC236}">
                  <a16:creationId xmlns:a16="http://schemas.microsoft.com/office/drawing/2014/main" id="{4470EBC3-E485-4DF1-B923-48F07571C34A}"/>
                </a:ext>
              </a:extLst>
            </p:cNvPr>
            <p:cNvPicPr>
              <a:picLocks noChangeAspect="1"/>
            </p:cNvPicPr>
            <p:nvPr/>
          </p:nvPicPr>
          <p:blipFill rotWithShape="1">
            <a:blip r:embed="rId5">
              <a:extLst>
                <a:ext uri="{28A0092B-C50C-407E-A947-70E740481C1C}">
                  <a14:useLocalDpi xmlns:a14="http://schemas.microsoft.com/office/drawing/2010/main" val="0"/>
                </a:ext>
              </a:extLst>
            </a:blip>
            <a:srcRect l="51205" t="6542" r="30106" b="56126"/>
            <a:stretch/>
          </p:blipFill>
          <p:spPr>
            <a:xfrm>
              <a:off x="227793" y="5410621"/>
              <a:ext cx="823977" cy="1097281"/>
            </a:xfrm>
            <a:prstGeom prst="rect">
              <a:avLst/>
            </a:prstGeom>
            <a:ln w="22225">
              <a:solidFill>
                <a:schemeClr val="tx1"/>
              </a:solidFill>
            </a:ln>
          </p:spPr>
        </p:pic>
        <p:pic>
          <p:nvPicPr>
            <p:cNvPr id="67" name="Picture 66">
              <a:extLst>
                <a:ext uri="{FF2B5EF4-FFF2-40B4-BE49-F238E27FC236}">
                  <a16:creationId xmlns:a16="http://schemas.microsoft.com/office/drawing/2014/main" id="{031F2DA7-A947-4B9A-86B2-D7806AFBDB07}"/>
                </a:ext>
              </a:extLst>
            </p:cNvPr>
            <p:cNvPicPr>
              <a:picLocks noChangeAspect="1"/>
            </p:cNvPicPr>
            <p:nvPr/>
          </p:nvPicPr>
          <p:blipFill rotWithShape="1">
            <a:blip r:embed="rId6">
              <a:extLst>
                <a:ext uri="{28A0092B-C50C-407E-A947-70E740481C1C}">
                  <a14:useLocalDpi xmlns:a14="http://schemas.microsoft.com/office/drawing/2010/main" val="0"/>
                </a:ext>
              </a:extLst>
            </a:blip>
            <a:srcRect l="7616" t="667" r="12102" b="25821"/>
            <a:stretch/>
          </p:blipFill>
          <p:spPr>
            <a:xfrm>
              <a:off x="2112894" y="5409714"/>
              <a:ext cx="822959" cy="1097280"/>
            </a:xfrm>
            <a:prstGeom prst="rect">
              <a:avLst/>
            </a:prstGeom>
            <a:ln w="22225">
              <a:solidFill>
                <a:schemeClr val="tx1"/>
              </a:solidFill>
            </a:ln>
          </p:spPr>
        </p:pic>
        <p:pic>
          <p:nvPicPr>
            <p:cNvPr id="68" name="Picture 67">
              <a:extLst>
                <a:ext uri="{FF2B5EF4-FFF2-40B4-BE49-F238E27FC236}">
                  <a16:creationId xmlns:a16="http://schemas.microsoft.com/office/drawing/2014/main" id="{6B6F7B8C-1FDF-4F54-8E5A-1621FBF50B7C}"/>
                </a:ext>
              </a:extLst>
            </p:cNvPr>
            <p:cNvPicPr>
              <a:picLocks noChangeAspect="1"/>
            </p:cNvPicPr>
            <p:nvPr/>
          </p:nvPicPr>
          <p:blipFill rotWithShape="1">
            <a:blip r:embed="rId7">
              <a:extLst>
                <a:ext uri="{28A0092B-C50C-407E-A947-70E740481C1C}">
                  <a14:useLocalDpi xmlns:a14="http://schemas.microsoft.com/office/drawing/2010/main" val="0"/>
                </a:ext>
              </a:extLst>
            </a:blip>
            <a:srcRect l="13466" t="3229" r="11612" b="1"/>
            <a:stretch/>
          </p:blipFill>
          <p:spPr>
            <a:xfrm>
              <a:off x="1172655" y="5410621"/>
              <a:ext cx="822959" cy="1095467"/>
            </a:xfrm>
            <a:prstGeom prst="rect">
              <a:avLst/>
            </a:prstGeom>
            <a:ln w="22225">
              <a:solidFill>
                <a:schemeClr val="tx1"/>
              </a:solidFill>
            </a:ln>
          </p:spPr>
        </p:pic>
        <p:pic>
          <p:nvPicPr>
            <p:cNvPr id="69" name="Picture 68">
              <a:extLst>
                <a:ext uri="{FF2B5EF4-FFF2-40B4-BE49-F238E27FC236}">
                  <a16:creationId xmlns:a16="http://schemas.microsoft.com/office/drawing/2014/main" id="{B9A7D880-ACD9-481E-97E9-510AEB96DBA4}"/>
                </a:ext>
              </a:extLst>
            </p:cNvPr>
            <p:cNvPicPr>
              <a:picLocks noChangeAspect="1"/>
            </p:cNvPicPr>
            <p:nvPr/>
          </p:nvPicPr>
          <p:blipFill rotWithShape="1">
            <a:blip r:embed="rId8">
              <a:extLst>
                <a:ext uri="{28A0092B-C50C-407E-A947-70E740481C1C}">
                  <a14:useLocalDpi xmlns:a14="http://schemas.microsoft.com/office/drawing/2010/main" val="0"/>
                </a:ext>
              </a:extLst>
            </a:blip>
            <a:srcRect l="11462" t="442" r="11968"/>
            <a:stretch/>
          </p:blipFill>
          <p:spPr>
            <a:xfrm>
              <a:off x="3065013" y="5408808"/>
              <a:ext cx="818886" cy="1097280"/>
            </a:xfrm>
            <a:prstGeom prst="rect">
              <a:avLst/>
            </a:prstGeom>
            <a:ln w="22225">
              <a:solidFill>
                <a:schemeClr val="tx1"/>
              </a:solidFill>
            </a:ln>
          </p:spPr>
        </p:pic>
      </p:grpSp>
      <p:grpSp>
        <p:nvGrpSpPr>
          <p:cNvPr id="16" name="Group 15">
            <a:extLst>
              <a:ext uri="{FF2B5EF4-FFF2-40B4-BE49-F238E27FC236}">
                <a16:creationId xmlns:a16="http://schemas.microsoft.com/office/drawing/2014/main" id="{8CF88836-30F7-473B-85F0-2C8D60CA92A0}"/>
              </a:ext>
            </a:extLst>
          </p:cNvPr>
          <p:cNvGrpSpPr/>
          <p:nvPr/>
        </p:nvGrpSpPr>
        <p:grpSpPr>
          <a:xfrm>
            <a:off x="4271026" y="5602877"/>
            <a:ext cx="2709267" cy="1101354"/>
            <a:chOff x="230744" y="5399664"/>
            <a:chExt cx="2709267" cy="1101354"/>
          </a:xfrm>
        </p:grpSpPr>
        <p:pic>
          <p:nvPicPr>
            <p:cNvPr id="70" name="Picture 69">
              <a:extLst>
                <a:ext uri="{FF2B5EF4-FFF2-40B4-BE49-F238E27FC236}">
                  <a16:creationId xmlns:a16="http://schemas.microsoft.com/office/drawing/2014/main" id="{A78F1111-888F-45E7-BE97-17BD523C3B11}"/>
                </a:ext>
              </a:extLst>
            </p:cNvPr>
            <p:cNvPicPr>
              <a:picLocks noChangeAspect="1"/>
            </p:cNvPicPr>
            <p:nvPr/>
          </p:nvPicPr>
          <p:blipFill rotWithShape="1">
            <a:blip r:embed="rId9">
              <a:extLst>
                <a:ext uri="{28A0092B-C50C-407E-A947-70E740481C1C}">
                  <a14:useLocalDpi xmlns:a14="http://schemas.microsoft.com/office/drawing/2010/main" val="0"/>
                </a:ext>
              </a:extLst>
            </a:blip>
            <a:srcRect l="6752" t="17557" r="7682" b="7793"/>
            <a:stretch/>
          </p:blipFill>
          <p:spPr>
            <a:xfrm>
              <a:off x="2117051" y="5405551"/>
              <a:ext cx="822960" cy="1095467"/>
            </a:xfrm>
            <a:prstGeom prst="rect">
              <a:avLst/>
            </a:prstGeom>
            <a:ln w="22225">
              <a:solidFill>
                <a:schemeClr val="tx1"/>
              </a:solidFill>
            </a:ln>
          </p:spPr>
        </p:pic>
        <p:pic>
          <p:nvPicPr>
            <p:cNvPr id="74" name="Picture 73">
              <a:extLst>
                <a:ext uri="{FF2B5EF4-FFF2-40B4-BE49-F238E27FC236}">
                  <a16:creationId xmlns:a16="http://schemas.microsoft.com/office/drawing/2014/main" id="{170BDD2C-8E4F-46BB-879E-E8CD5CBAF4F0}"/>
                </a:ext>
              </a:extLst>
            </p:cNvPr>
            <p:cNvPicPr>
              <a:picLocks noChangeAspect="1"/>
            </p:cNvPicPr>
            <p:nvPr/>
          </p:nvPicPr>
          <p:blipFill rotWithShape="1">
            <a:blip r:embed="rId10">
              <a:extLst>
                <a:ext uri="{28A0092B-C50C-407E-A947-70E740481C1C}">
                  <a14:useLocalDpi xmlns:a14="http://schemas.microsoft.com/office/drawing/2010/main" val="0"/>
                </a:ext>
              </a:extLst>
            </a:blip>
            <a:srcRect l="9469" t="7470" r="13437" b="22150"/>
            <a:stretch/>
          </p:blipFill>
          <p:spPr>
            <a:xfrm>
              <a:off x="230744" y="5399664"/>
              <a:ext cx="823978" cy="1097280"/>
            </a:xfrm>
            <a:prstGeom prst="rect">
              <a:avLst/>
            </a:prstGeom>
            <a:ln w="22225">
              <a:solidFill>
                <a:schemeClr val="tx1"/>
              </a:solidFill>
            </a:ln>
          </p:spPr>
        </p:pic>
        <p:pic>
          <p:nvPicPr>
            <p:cNvPr id="75" name="Picture 74">
              <a:extLst>
                <a:ext uri="{FF2B5EF4-FFF2-40B4-BE49-F238E27FC236}">
                  <a16:creationId xmlns:a16="http://schemas.microsoft.com/office/drawing/2014/main" id="{7AA2040E-B078-495A-929E-595ADB2BC676}"/>
                </a:ext>
              </a:extLst>
            </p:cNvPr>
            <p:cNvPicPr>
              <a:picLocks noChangeAspect="1"/>
            </p:cNvPicPr>
            <p:nvPr/>
          </p:nvPicPr>
          <p:blipFill rotWithShape="1">
            <a:blip r:embed="rId11">
              <a:extLst>
                <a:ext uri="{28A0092B-C50C-407E-A947-70E740481C1C}">
                  <a14:useLocalDpi xmlns:a14="http://schemas.microsoft.com/office/drawing/2010/main" val="0"/>
                </a:ext>
              </a:extLst>
            </a:blip>
            <a:srcRect l="3686" r="6954"/>
            <a:stretch/>
          </p:blipFill>
          <p:spPr>
            <a:xfrm>
              <a:off x="1173091" y="5399664"/>
              <a:ext cx="822086" cy="1097280"/>
            </a:xfrm>
            <a:prstGeom prst="rect">
              <a:avLst/>
            </a:prstGeom>
            <a:ln w="22225">
              <a:solidFill>
                <a:schemeClr val="tx1"/>
              </a:solidFill>
            </a:ln>
          </p:spPr>
        </p:pic>
      </p:grpSp>
      <p:grpSp>
        <p:nvGrpSpPr>
          <p:cNvPr id="20" name="Group 19">
            <a:extLst>
              <a:ext uri="{FF2B5EF4-FFF2-40B4-BE49-F238E27FC236}">
                <a16:creationId xmlns:a16="http://schemas.microsoft.com/office/drawing/2014/main" id="{B659818C-A094-48A5-97E9-E7A21FF45FDE}"/>
              </a:ext>
            </a:extLst>
          </p:cNvPr>
          <p:cNvGrpSpPr/>
          <p:nvPr/>
        </p:nvGrpSpPr>
        <p:grpSpPr>
          <a:xfrm>
            <a:off x="8257337" y="5604709"/>
            <a:ext cx="2709216" cy="1098912"/>
            <a:chOff x="226932" y="5414103"/>
            <a:chExt cx="2709216" cy="1098912"/>
          </a:xfrm>
        </p:grpSpPr>
        <p:pic>
          <p:nvPicPr>
            <p:cNvPr id="72" name="Picture 71">
              <a:extLst>
                <a:ext uri="{FF2B5EF4-FFF2-40B4-BE49-F238E27FC236}">
                  <a16:creationId xmlns:a16="http://schemas.microsoft.com/office/drawing/2014/main" id="{AAD79DE0-D815-426E-B844-950B13DE3CF1}"/>
                </a:ext>
              </a:extLst>
            </p:cNvPr>
            <p:cNvPicPr>
              <a:picLocks noChangeAspect="1"/>
            </p:cNvPicPr>
            <p:nvPr/>
          </p:nvPicPr>
          <p:blipFill rotWithShape="1">
            <a:blip r:embed="rId12">
              <a:extLst>
                <a:ext uri="{28A0092B-C50C-407E-A947-70E740481C1C}">
                  <a14:useLocalDpi xmlns:a14="http://schemas.microsoft.com/office/drawing/2010/main" val="0"/>
                </a:ext>
              </a:extLst>
            </a:blip>
            <a:srcRect l="5591" r="19487"/>
            <a:stretch/>
          </p:blipFill>
          <p:spPr>
            <a:xfrm>
              <a:off x="1173644" y="5414103"/>
              <a:ext cx="822086" cy="1097280"/>
            </a:xfrm>
            <a:prstGeom prst="rect">
              <a:avLst/>
            </a:prstGeom>
            <a:noFill/>
            <a:ln w="22225">
              <a:solidFill>
                <a:schemeClr val="tx1"/>
              </a:solidFill>
            </a:ln>
          </p:spPr>
        </p:pic>
        <p:pic>
          <p:nvPicPr>
            <p:cNvPr id="73" name="Picture 72">
              <a:extLst>
                <a:ext uri="{FF2B5EF4-FFF2-40B4-BE49-F238E27FC236}">
                  <a16:creationId xmlns:a16="http://schemas.microsoft.com/office/drawing/2014/main" id="{EB7D4C0D-D768-43BF-9831-64CEB0BC529C}"/>
                </a:ext>
              </a:extLst>
            </p:cNvPr>
            <p:cNvPicPr>
              <a:picLocks noChangeAspect="1"/>
            </p:cNvPicPr>
            <p:nvPr/>
          </p:nvPicPr>
          <p:blipFill rotWithShape="1">
            <a:blip r:embed="rId13">
              <a:extLst>
                <a:ext uri="{28A0092B-C50C-407E-A947-70E740481C1C}">
                  <a14:useLocalDpi xmlns:a14="http://schemas.microsoft.com/office/drawing/2010/main" val="0"/>
                </a:ext>
              </a:extLst>
            </a:blip>
            <a:srcRect l="11314" r="4615" b="20929"/>
            <a:stretch/>
          </p:blipFill>
          <p:spPr>
            <a:xfrm>
              <a:off x="2113189" y="5415735"/>
              <a:ext cx="822959" cy="1097280"/>
            </a:xfrm>
            <a:prstGeom prst="rect">
              <a:avLst/>
            </a:prstGeom>
            <a:ln w="22225">
              <a:solidFill>
                <a:schemeClr val="tx1"/>
              </a:solidFill>
            </a:ln>
          </p:spPr>
        </p:pic>
        <p:pic>
          <p:nvPicPr>
            <p:cNvPr id="76" name="Picture 75">
              <a:extLst>
                <a:ext uri="{FF2B5EF4-FFF2-40B4-BE49-F238E27FC236}">
                  <a16:creationId xmlns:a16="http://schemas.microsoft.com/office/drawing/2014/main" id="{7D5D9556-156B-4D61-AE53-80CC2E1639A6}"/>
                </a:ext>
              </a:extLst>
            </p:cNvPr>
            <p:cNvPicPr>
              <a:picLocks noChangeAspect="1"/>
            </p:cNvPicPr>
            <p:nvPr/>
          </p:nvPicPr>
          <p:blipFill rotWithShape="1">
            <a:blip r:embed="rId10">
              <a:extLst>
                <a:ext uri="{28A0092B-C50C-407E-A947-70E740481C1C}">
                  <a14:useLocalDpi xmlns:a14="http://schemas.microsoft.com/office/drawing/2010/main" val="0"/>
                </a:ext>
              </a:extLst>
            </a:blip>
            <a:srcRect l="9469" t="7470" r="13437" b="22150"/>
            <a:stretch/>
          </p:blipFill>
          <p:spPr>
            <a:xfrm>
              <a:off x="226932" y="5415735"/>
              <a:ext cx="823978" cy="1097280"/>
            </a:xfrm>
            <a:prstGeom prst="rect">
              <a:avLst/>
            </a:prstGeom>
            <a:ln w="22225">
              <a:solidFill>
                <a:schemeClr val="tx1"/>
              </a:solidFill>
            </a:ln>
          </p:spPr>
        </p:pic>
      </p:grpSp>
      <p:grpSp>
        <p:nvGrpSpPr>
          <p:cNvPr id="12" name="Group 11">
            <a:extLst>
              <a:ext uri="{FF2B5EF4-FFF2-40B4-BE49-F238E27FC236}">
                <a16:creationId xmlns:a16="http://schemas.microsoft.com/office/drawing/2014/main" id="{05AD5E1A-DCA4-4A64-9D4A-1FCF22DA0B71}"/>
              </a:ext>
            </a:extLst>
          </p:cNvPr>
          <p:cNvGrpSpPr/>
          <p:nvPr/>
        </p:nvGrpSpPr>
        <p:grpSpPr>
          <a:xfrm>
            <a:off x="9100420" y="3577859"/>
            <a:ext cx="1737527" cy="1336767"/>
            <a:chOff x="9100420" y="3577688"/>
            <a:chExt cx="1737527" cy="1336767"/>
          </a:xfrm>
        </p:grpSpPr>
        <p:grpSp>
          <p:nvGrpSpPr>
            <p:cNvPr id="6" name="Group 5">
              <a:extLst>
                <a:ext uri="{FF2B5EF4-FFF2-40B4-BE49-F238E27FC236}">
                  <a16:creationId xmlns:a16="http://schemas.microsoft.com/office/drawing/2014/main" id="{B22E5608-FDA4-4A24-BDF7-C30D42BD2615}"/>
                </a:ext>
              </a:extLst>
            </p:cNvPr>
            <p:cNvGrpSpPr/>
            <p:nvPr/>
          </p:nvGrpSpPr>
          <p:grpSpPr>
            <a:xfrm>
              <a:off x="9362829" y="3959097"/>
              <a:ext cx="1192685" cy="955358"/>
              <a:chOff x="8833891" y="3999158"/>
              <a:chExt cx="1192685" cy="955358"/>
            </a:xfrm>
          </p:grpSpPr>
          <p:sp>
            <p:nvSpPr>
              <p:cNvPr id="2" name="Rectangle 1">
                <a:extLst>
                  <a:ext uri="{FF2B5EF4-FFF2-40B4-BE49-F238E27FC236}">
                    <a16:creationId xmlns:a16="http://schemas.microsoft.com/office/drawing/2014/main" id="{16EE6B81-86D2-48A7-888D-E3C4E4311BFC}"/>
                  </a:ext>
                </a:extLst>
              </p:cNvPr>
              <p:cNvSpPr/>
              <p:nvPr/>
            </p:nvSpPr>
            <p:spPr>
              <a:xfrm>
                <a:off x="8833891" y="4193962"/>
                <a:ext cx="676626" cy="588103"/>
              </a:xfrm>
              <a:prstGeom prst="rect">
                <a:avLst/>
              </a:prstGeom>
              <a:solidFill>
                <a:srgbClr val="C0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1B8C872-5414-4CA7-83F7-7C7B0AA0DEFB}"/>
                  </a:ext>
                </a:extLst>
              </p:cNvPr>
              <p:cNvSpPr/>
              <p:nvPr/>
            </p:nvSpPr>
            <p:spPr>
              <a:xfrm>
                <a:off x="9084779" y="4311320"/>
                <a:ext cx="714129" cy="643196"/>
              </a:xfrm>
              <a:prstGeom prst="rect">
                <a:avLst/>
              </a:prstGeom>
              <a:solidFill>
                <a:srgbClr val="008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C98379-3DDF-4BA8-BDA6-72F345EB7FF4}"/>
                  </a:ext>
                </a:extLst>
              </p:cNvPr>
              <p:cNvSpPr/>
              <p:nvPr/>
            </p:nvSpPr>
            <p:spPr>
              <a:xfrm>
                <a:off x="9312447" y="3999158"/>
                <a:ext cx="714129" cy="671854"/>
              </a:xfrm>
              <a:prstGeom prst="rect">
                <a:avLst/>
              </a:prstGeom>
              <a:solidFill>
                <a:srgbClr val="000099">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8EF54C56-C39E-40C8-AF11-2C575CA3E505}"/>
                </a:ext>
              </a:extLst>
            </p:cNvPr>
            <p:cNvSpPr txBox="1"/>
            <p:nvPr/>
          </p:nvSpPr>
          <p:spPr>
            <a:xfrm>
              <a:off x="9100420" y="3577688"/>
              <a:ext cx="1737527" cy="369332"/>
            </a:xfrm>
            <a:prstGeom prst="rect">
              <a:avLst/>
            </a:prstGeom>
            <a:noFill/>
          </p:spPr>
          <p:txBody>
            <a:bodyPr wrap="none" rtlCol="0">
              <a:spAutoFit/>
            </a:bodyPr>
            <a:lstStyle/>
            <a:p>
              <a:r>
                <a:rPr lang="en-US" b="1" dirty="0"/>
                <a:t>Data integration</a:t>
              </a:r>
            </a:p>
          </p:txBody>
        </p:sp>
      </p:grpSp>
      <p:grpSp>
        <p:nvGrpSpPr>
          <p:cNvPr id="23" name="Group 22">
            <a:extLst>
              <a:ext uri="{FF2B5EF4-FFF2-40B4-BE49-F238E27FC236}">
                <a16:creationId xmlns:a16="http://schemas.microsoft.com/office/drawing/2014/main" id="{40AF0E93-8C43-40AC-99C4-AB03A1128AED}"/>
              </a:ext>
            </a:extLst>
          </p:cNvPr>
          <p:cNvGrpSpPr/>
          <p:nvPr/>
        </p:nvGrpSpPr>
        <p:grpSpPr>
          <a:xfrm>
            <a:off x="398565" y="5001249"/>
            <a:ext cx="11342571" cy="643196"/>
            <a:chOff x="438157" y="5330758"/>
            <a:chExt cx="11342571" cy="643196"/>
          </a:xfrm>
        </p:grpSpPr>
        <p:sp>
          <p:nvSpPr>
            <p:cNvPr id="18" name="Arrow: Right 17">
              <a:extLst>
                <a:ext uri="{FF2B5EF4-FFF2-40B4-BE49-F238E27FC236}">
                  <a16:creationId xmlns:a16="http://schemas.microsoft.com/office/drawing/2014/main" id="{E02DCFBE-A4B5-4545-B3AC-F5989D3AF89A}"/>
                </a:ext>
              </a:extLst>
            </p:cNvPr>
            <p:cNvSpPr/>
            <p:nvPr/>
          </p:nvSpPr>
          <p:spPr>
            <a:xfrm flipH="1">
              <a:off x="438157" y="5330758"/>
              <a:ext cx="11342571" cy="643196"/>
            </a:xfrm>
            <a:prstGeom prst="rightArrow">
              <a:avLst>
                <a:gd name="adj1" fmla="val 68994"/>
                <a:gd name="adj2" fmla="val 50000"/>
              </a:avLst>
            </a:prstGeom>
            <a:gradFill>
              <a:gsLst>
                <a:gs pos="0">
                  <a:schemeClr val="accent1">
                    <a:lumMod val="5000"/>
                    <a:lumOff val="95000"/>
                  </a:schemeClr>
                </a:gs>
                <a:gs pos="100000">
                  <a:srgbClr val="FF9933"/>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69662DB-0AE6-40CC-B267-0F4B7CBBF5A8}"/>
                </a:ext>
              </a:extLst>
            </p:cNvPr>
            <p:cNvSpPr txBox="1"/>
            <p:nvPr/>
          </p:nvSpPr>
          <p:spPr>
            <a:xfrm>
              <a:off x="8399436" y="5412521"/>
              <a:ext cx="1837362" cy="461665"/>
            </a:xfrm>
            <a:prstGeom prst="rect">
              <a:avLst/>
            </a:prstGeom>
            <a:noFill/>
          </p:spPr>
          <p:txBody>
            <a:bodyPr wrap="none" rtlCol="0">
              <a:spAutoFit/>
            </a:bodyPr>
            <a:lstStyle/>
            <a:p>
              <a:r>
                <a:rPr lang="en-US" sz="2400" b="1" dirty="0"/>
                <a:t>Basic science</a:t>
              </a:r>
            </a:p>
          </p:txBody>
        </p:sp>
        <p:sp>
          <p:nvSpPr>
            <p:cNvPr id="40" name="TextBox 39">
              <a:extLst>
                <a:ext uri="{FF2B5EF4-FFF2-40B4-BE49-F238E27FC236}">
                  <a16:creationId xmlns:a16="http://schemas.microsoft.com/office/drawing/2014/main" id="{EBD04D36-A598-4C28-8DBD-B5F6940739E4}"/>
                </a:ext>
              </a:extLst>
            </p:cNvPr>
            <p:cNvSpPr txBox="1"/>
            <p:nvPr/>
          </p:nvSpPr>
          <p:spPr>
            <a:xfrm>
              <a:off x="1278407" y="5409776"/>
              <a:ext cx="2812116" cy="461665"/>
            </a:xfrm>
            <a:prstGeom prst="rect">
              <a:avLst/>
            </a:prstGeom>
            <a:noFill/>
          </p:spPr>
          <p:txBody>
            <a:bodyPr wrap="none" rtlCol="0">
              <a:spAutoFit/>
            </a:bodyPr>
            <a:lstStyle/>
            <a:p>
              <a:r>
                <a:rPr lang="en-US" sz="2400" b="1" dirty="0"/>
                <a:t>Bedside applications</a:t>
              </a:r>
            </a:p>
          </p:txBody>
        </p:sp>
      </p:grpSp>
      <p:sp>
        <p:nvSpPr>
          <p:cNvPr id="38" name="Rectangle 37">
            <a:extLst>
              <a:ext uri="{FF2B5EF4-FFF2-40B4-BE49-F238E27FC236}">
                <a16:creationId xmlns:a16="http://schemas.microsoft.com/office/drawing/2014/main" id="{1C443EBA-3A29-42CA-8624-CE7EA7422D43}"/>
              </a:ext>
            </a:extLst>
          </p:cNvPr>
          <p:cNvSpPr/>
          <p:nvPr/>
        </p:nvSpPr>
        <p:spPr>
          <a:xfrm>
            <a:off x="21449" y="1637631"/>
            <a:ext cx="4008111" cy="5191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416599E-AAC0-43F6-97ED-B86CA5CB6728}"/>
              </a:ext>
            </a:extLst>
          </p:cNvPr>
          <p:cNvSpPr/>
          <p:nvPr/>
        </p:nvSpPr>
        <p:spPr>
          <a:xfrm>
            <a:off x="4034112" y="1675624"/>
            <a:ext cx="4056535" cy="5191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A351746-74B7-44EE-9FC0-7992DF037855}"/>
              </a:ext>
            </a:extLst>
          </p:cNvPr>
          <p:cNvSpPr/>
          <p:nvPr/>
        </p:nvSpPr>
        <p:spPr>
          <a:xfrm>
            <a:off x="8066323" y="1675624"/>
            <a:ext cx="4025484" cy="5191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47CEC7-77BF-460D-A6AB-248C232683E0}"/>
              </a:ext>
            </a:extLst>
          </p:cNvPr>
          <p:cNvGrpSpPr/>
          <p:nvPr/>
        </p:nvGrpSpPr>
        <p:grpSpPr>
          <a:xfrm>
            <a:off x="166008" y="3178170"/>
            <a:ext cx="11830920" cy="1841887"/>
            <a:chOff x="184296" y="3571362"/>
            <a:chExt cx="11830920" cy="1841887"/>
          </a:xfrm>
        </p:grpSpPr>
        <p:sp>
          <p:nvSpPr>
            <p:cNvPr id="29" name="Rounded Rectangle 9">
              <a:extLst>
                <a:ext uri="{FF2B5EF4-FFF2-40B4-BE49-F238E27FC236}">
                  <a16:creationId xmlns:a16="http://schemas.microsoft.com/office/drawing/2014/main" id="{3F497D2A-8B02-4595-A6F4-C8036A4753FD}"/>
                </a:ext>
              </a:extLst>
            </p:cNvPr>
            <p:cNvSpPr/>
            <p:nvPr/>
          </p:nvSpPr>
          <p:spPr>
            <a:xfrm>
              <a:off x="184296" y="3602737"/>
              <a:ext cx="11830920" cy="1810512"/>
            </a:xfrm>
            <a:prstGeom prst="roundRect">
              <a:avLst>
                <a:gd name="adj" fmla="val 0"/>
              </a:avLst>
            </a:prstGeom>
            <a:solidFill>
              <a:srgbClr val="7030A0">
                <a:alpha val="10000"/>
              </a:srgbClr>
            </a:solidFill>
            <a:ln w="44450" cap="flat" cmpd="sng" algn="ctr">
              <a:solidFill>
                <a:srgbClr val="7030A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1CA40F0-FF31-4084-A7AA-4773F912612A}"/>
                </a:ext>
              </a:extLst>
            </p:cNvPr>
            <p:cNvSpPr txBox="1"/>
            <p:nvPr/>
          </p:nvSpPr>
          <p:spPr>
            <a:xfrm>
              <a:off x="4570276" y="3571362"/>
              <a:ext cx="3125279" cy="461665"/>
            </a:xfrm>
            <a:prstGeom prst="rect">
              <a:avLst/>
            </a:prstGeom>
            <a:noFill/>
          </p:spPr>
          <p:txBody>
            <a:bodyPr wrap="none" rtlCol="0">
              <a:spAutoFit/>
            </a:bodyPr>
            <a:lstStyle/>
            <a:p>
              <a:r>
                <a:rPr lang="en-US" sz="2400" b="1" dirty="0">
                  <a:solidFill>
                    <a:srgbClr val="7030A0"/>
                  </a:solidFill>
                </a:rPr>
                <a:t>General ML techniques</a:t>
              </a:r>
            </a:p>
          </p:txBody>
        </p:sp>
      </p:grpSp>
    </p:spTree>
    <p:extLst>
      <p:ext uri="{BB962C8B-B14F-4D97-AF65-F5344CB8AC3E}">
        <p14:creationId xmlns:p14="http://schemas.microsoft.com/office/powerpoint/2010/main" val="141589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xit" presetSubtype="0" fill="hold" grpId="0" nodeType="withEffect">
                                  <p:stCondLst>
                                    <p:cond delay="0"/>
                                  </p:stCondLst>
                                  <p:childTnLst>
                                    <p:animEffect transition="out" filter="fade">
                                      <p:cBhvr>
                                        <p:cTn id="9" dur="500"/>
                                        <p:tgtEl>
                                          <p:spTgt spid="41"/>
                                        </p:tgtEl>
                                      </p:cBhvr>
                                    </p:animEffect>
                                    <p:set>
                                      <p:cBhvr>
                                        <p:cTn id="10"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AC18-D460-4CE9-99EA-2E35CF4A7697}"/>
              </a:ext>
            </a:extLst>
          </p:cNvPr>
          <p:cNvSpPr>
            <a:spLocks noGrp="1"/>
          </p:cNvSpPr>
          <p:nvPr>
            <p:ph type="title"/>
          </p:nvPr>
        </p:nvSpPr>
        <p:spPr/>
        <p:txBody>
          <a:bodyPr/>
          <a:lstStyle/>
          <a:p>
            <a:r>
              <a:rPr lang="en-US" dirty="0"/>
              <a:t>Alzheimer’s disease (AD)</a:t>
            </a:r>
          </a:p>
        </p:txBody>
      </p:sp>
      <p:sp>
        <p:nvSpPr>
          <p:cNvPr id="13" name="Content Placeholder 12">
            <a:extLst>
              <a:ext uri="{FF2B5EF4-FFF2-40B4-BE49-F238E27FC236}">
                <a16:creationId xmlns:a16="http://schemas.microsoft.com/office/drawing/2014/main" id="{470E6ED0-3AB8-4960-9C15-7CE5D48F6EF1}"/>
              </a:ext>
            </a:extLst>
          </p:cNvPr>
          <p:cNvSpPr>
            <a:spLocks noGrp="1"/>
          </p:cNvSpPr>
          <p:nvPr>
            <p:ph idx="1"/>
          </p:nvPr>
        </p:nvSpPr>
        <p:spPr>
          <a:xfrm>
            <a:off x="379561" y="1825624"/>
            <a:ext cx="11812435" cy="2499885"/>
          </a:xfrm>
        </p:spPr>
        <p:txBody>
          <a:bodyPr>
            <a:normAutofit fontScale="92500"/>
          </a:bodyPr>
          <a:lstStyle/>
          <a:p>
            <a:r>
              <a:rPr lang="en-US" dirty="0"/>
              <a:t>6</a:t>
            </a:r>
            <a:r>
              <a:rPr lang="en-US" baseline="30000" dirty="0"/>
              <a:t>th</a:t>
            </a:r>
            <a:r>
              <a:rPr lang="en-US" dirty="0"/>
              <a:t> most common cause of death in the US</a:t>
            </a:r>
          </a:p>
          <a:p>
            <a:r>
              <a:rPr lang="en-US" dirty="0"/>
              <a:t>No effective therapy exists to delay or prevent onset of progression</a:t>
            </a:r>
          </a:p>
          <a:p>
            <a:r>
              <a:rPr lang="en-US" dirty="0"/>
              <a:t>Only disease that cannot be cured or even slowed down among the top 10 deadly diseases in the US</a:t>
            </a:r>
          </a:p>
          <a:p>
            <a:r>
              <a:rPr lang="en-US" b="1" dirty="0" err="1">
                <a:solidFill>
                  <a:srgbClr val="7D512D"/>
                </a:solidFill>
                <a:cs typeface="Arial" panose="020B0604020202020204" pitchFamily="34" charset="0"/>
              </a:rPr>
              <a:t>Neuritic</a:t>
            </a:r>
            <a:r>
              <a:rPr lang="en-US" b="1" dirty="0">
                <a:solidFill>
                  <a:srgbClr val="7D512D"/>
                </a:solidFill>
                <a:cs typeface="Arial" panose="020B0604020202020204" pitchFamily="34" charset="0"/>
              </a:rPr>
              <a:t> plaques </a:t>
            </a:r>
            <a:r>
              <a:rPr lang="en-US" dirty="0">
                <a:cs typeface="Arial" panose="020B0604020202020204" pitchFamily="34" charset="0"/>
              </a:rPr>
              <a:t>and </a:t>
            </a:r>
            <a:r>
              <a:rPr lang="en-US" b="1" dirty="0">
                <a:solidFill>
                  <a:srgbClr val="00B0F0"/>
                </a:solidFill>
                <a:cs typeface="Arial" panose="020B0604020202020204" pitchFamily="34" charset="0"/>
              </a:rPr>
              <a:t>neurofibrillary tangles</a:t>
            </a:r>
            <a:r>
              <a:rPr lang="en-US" dirty="0">
                <a:cs typeface="Arial" panose="020B0604020202020204" pitchFamily="34" charset="0"/>
              </a:rPr>
              <a:t> are neuropathological hallmarks of AD</a:t>
            </a:r>
          </a:p>
          <a:p>
            <a:pPr marL="0" indent="0">
              <a:buNone/>
            </a:pPr>
            <a:endParaRPr lang="en-US" dirty="0"/>
          </a:p>
        </p:txBody>
      </p:sp>
      <p:grpSp>
        <p:nvGrpSpPr>
          <p:cNvPr id="15" name="Group 14">
            <a:extLst>
              <a:ext uri="{FF2B5EF4-FFF2-40B4-BE49-F238E27FC236}">
                <a16:creationId xmlns:a16="http://schemas.microsoft.com/office/drawing/2014/main" id="{791945A3-AF0B-4599-9273-86245A6A21A7}"/>
              </a:ext>
            </a:extLst>
          </p:cNvPr>
          <p:cNvGrpSpPr/>
          <p:nvPr/>
        </p:nvGrpSpPr>
        <p:grpSpPr>
          <a:xfrm>
            <a:off x="6493031" y="4561715"/>
            <a:ext cx="3400507" cy="2136472"/>
            <a:chOff x="611272" y="3866358"/>
            <a:chExt cx="4432090" cy="2516331"/>
          </a:xfrm>
        </p:grpSpPr>
        <p:pic>
          <p:nvPicPr>
            <p:cNvPr id="16" name="Picture 2" descr="Image result for alzheimer brain">
              <a:extLst>
                <a:ext uri="{FF2B5EF4-FFF2-40B4-BE49-F238E27FC236}">
                  <a16:creationId xmlns:a16="http://schemas.microsoft.com/office/drawing/2014/main" id="{81339A87-6B88-4023-B953-6CE23A5277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044"/>
            <a:stretch/>
          </p:blipFill>
          <p:spPr bwMode="auto">
            <a:xfrm>
              <a:off x="1156551" y="4001294"/>
              <a:ext cx="3302327" cy="238139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D236A0B-0849-4744-8423-2EC7BC743FD1}"/>
                </a:ext>
              </a:extLst>
            </p:cNvPr>
            <p:cNvSpPr txBox="1"/>
            <p:nvPr/>
          </p:nvSpPr>
          <p:spPr>
            <a:xfrm>
              <a:off x="611272" y="3866358"/>
              <a:ext cx="1222653" cy="688746"/>
            </a:xfrm>
            <a:prstGeom prst="rect">
              <a:avLst/>
            </a:prstGeom>
            <a:noFill/>
          </p:spPr>
          <p:txBody>
            <a:bodyPr wrap="none" rtlCol="0">
              <a:spAutoFit/>
            </a:bodyPr>
            <a:lstStyle/>
            <a:p>
              <a:pPr algn="ctr"/>
              <a:r>
                <a:rPr lang="en-US" sz="1600" b="1" dirty="0">
                  <a:latin typeface="Palatino Linotype" panose="02040502050505030304" pitchFamily="18" charset="0"/>
                  <a:cs typeface="Arial" panose="020B0604020202020204" pitchFamily="34" charset="0"/>
                </a:rPr>
                <a:t>Healthy</a:t>
              </a:r>
              <a:br>
                <a:rPr lang="en-US" sz="1600" b="1" dirty="0">
                  <a:latin typeface="Palatino Linotype" panose="02040502050505030304" pitchFamily="18" charset="0"/>
                  <a:cs typeface="Arial" panose="020B0604020202020204" pitchFamily="34" charset="0"/>
                </a:rPr>
              </a:br>
              <a:r>
                <a:rPr lang="en-US" sz="1600" b="1" dirty="0">
                  <a:latin typeface="Palatino Linotype" panose="02040502050505030304" pitchFamily="18" charset="0"/>
                  <a:cs typeface="Arial" panose="020B0604020202020204" pitchFamily="34" charset="0"/>
                </a:rPr>
                <a:t>brain</a:t>
              </a:r>
            </a:p>
          </p:txBody>
        </p:sp>
        <p:sp>
          <p:nvSpPr>
            <p:cNvPr id="18" name="TextBox 17">
              <a:extLst>
                <a:ext uri="{FF2B5EF4-FFF2-40B4-BE49-F238E27FC236}">
                  <a16:creationId xmlns:a16="http://schemas.microsoft.com/office/drawing/2014/main" id="{563FF3D1-120E-4912-824D-8D5570BE2A4A}"/>
                </a:ext>
              </a:extLst>
            </p:cNvPr>
            <p:cNvSpPr txBox="1"/>
            <p:nvPr/>
          </p:nvSpPr>
          <p:spPr>
            <a:xfrm>
              <a:off x="3488511" y="4004858"/>
              <a:ext cx="1554851" cy="398748"/>
            </a:xfrm>
            <a:prstGeom prst="rect">
              <a:avLst/>
            </a:prstGeom>
            <a:noFill/>
          </p:spPr>
          <p:txBody>
            <a:bodyPr wrap="none" rtlCol="0">
              <a:spAutoFit/>
            </a:bodyPr>
            <a:lstStyle/>
            <a:p>
              <a:pPr algn="ctr"/>
              <a:r>
                <a:rPr lang="en-US" sz="1600" b="1" dirty="0">
                  <a:latin typeface="Palatino Linotype" panose="02040502050505030304" pitchFamily="18" charset="0"/>
                  <a:cs typeface="Arial" panose="020B0604020202020204" pitchFamily="34" charset="0"/>
                </a:rPr>
                <a:t>Severe AD</a:t>
              </a:r>
            </a:p>
          </p:txBody>
        </p:sp>
      </p:grpSp>
      <p:pic>
        <p:nvPicPr>
          <p:cNvPr id="19" name="Picture 18">
            <a:extLst>
              <a:ext uri="{FF2B5EF4-FFF2-40B4-BE49-F238E27FC236}">
                <a16:creationId xmlns:a16="http://schemas.microsoft.com/office/drawing/2014/main" id="{4000A180-24ED-4C1E-BF16-01B470EAEBA2}"/>
              </a:ext>
            </a:extLst>
          </p:cNvPr>
          <p:cNvPicPr>
            <a:picLocks noChangeAspect="1"/>
          </p:cNvPicPr>
          <p:nvPr/>
        </p:nvPicPr>
        <p:blipFill rotWithShape="1">
          <a:blip r:embed="rId4"/>
          <a:srcRect l="9729"/>
          <a:stretch/>
        </p:blipFill>
        <p:spPr>
          <a:xfrm rot="10800000">
            <a:off x="2243302" y="4848584"/>
            <a:ext cx="2756215" cy="1747574"/>
          </a:xfrm>
          <a:prstGeom prst="rect">
            <a:avLst/>
          </a:prstGeom>
        </p:spPr>
      </p:pic>
      <p:cxnSp>
        <p:nvCxnSpPr>
          <p:cNvPr id="20" name="Straight Arrow Connector 19">
            <a:extLst>
              <a:ext uri="{FF2B5EF4-FFF2-40B4-BE49-F238E27FC236}">
                <a16:creationId xmlns:a16="http://schemas.microsoft.com/office/drawing/2014/main" id="{2071E998-A455-4C8B-AAB9-4598D8A019CC}"/>
              </a:ext>
            </a:extLst>
          </p:cNvPr>
          <p:cNvCxnSpPr>
            <a:cxnSpLocks/>
          </p:cNvCxnSpPr>
          <p:nvPr/>
        </p:nvCxnSpPr>
        <p:spPr>
          <a:xfrm flipV="1">
            <a:off x="2610014" y="4313458"/>
            <a:ext cx="0" cy="1646855"/>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8CA3EB-9730-45B4-A1D4-CA79ABF5EF0D}"/>
              </a:ext>
            </a:extLst>
          </p:cNvPr>
          <p:cNvCxnSpPr>
            <a:cxnSpLocks/>
          </p:cNvCxnSpPr>
          <p:nvPr/>
        </p:nvCxnSpPr>
        <p:spPr>
          <a:xfrm flipV="1">
            <a:off x="4366640" y="4313458"/>
            <a:ext cx="0" cy="153936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EEF3F65-9ADC-49B4-8081-9EDA83DE1A6F}"/>
              </a:ext>
            </a:extLst>
          </p:cNvPr>
          <p:cNvSpPr/>
          <p:nvPr/>
        </p:nvSpPr>
        <p:spPr>
          <a:xfrm>
            <a:off x="443897" y="5282461"/>
            <a:ext cx="1725088" cy="954107"/>
          </a:xfrm>
          <a:prstGeom prst="rect">
            <a:avLst/>
          </a:prstGeom>
        </p:spPr>
        <p:txBody>
          <a:bodyPr wrap="none">
            <a:spAutoFit/>
          </a:bodyPr>
          <a:lstStyle/>
          <a:p>
            <a:pPr algn="ctr"/>
            <a:r>
              <a:rPr lang="en-US" sz="2800" b="1" dirty="0">
                <a:solidFill>
                  <a:srgbClr val="7D512D"/>
                </a:solidFill>
                <a:cs typeface="Arial" panose="020B0604020202020204" pitchFamily="34" charset="0"/>
              </a:rPr>
              <a:t>Amyloid-</a:t>
            </a:r>
            <a:r>
              <a:rPr lang="el-GR" sz="2800" b="1" dirty="0">
                <a:solidFill>
                  <a:srgbClr val="7D512D"/>
                </a:solidFill>
                <a:cs typeface="Arial" panose="020B0604020202020204" pitchFamily="34" charset="0"/>
              </a:rPr>
              <a:t>β</a:t>
            </a:r>
            <a:endParaRPr lang="en-US" sz="2800" b="1" dirty="0">
              <a:solidFill>
                <a:srgbClr val="7D512D"/>
              </a:solidFill>
              <a:cs typeface="Arial" panose="020B0604020202020204" pitchFamily="34" charset="0"/>
            </a:endParaRPr>
          </a:p>
          <a:p>
            <a:pPr algn="ctr"/>
            <a:r>
              <a:rPr lang="en-US" sz="2800" b="1" dirty="0">
                <a:solidFill>
                  <a:srgbClr val="7D512D"/>
                </a:solidFill>
                <a:cs typeface="Arial" panose="020B0604020202020204" pitchFamily="34" charset="0"/>
              </a:rPr>
              <a:t>(A</a:t>
            </a:r>
            <a:r>
              <a:rPr lang="el-GR" sz="2800" b="1" dirty="0">
                <a:solidFill>
                  <a:srgbClr val="7D512D"/>
                </a:solidFill>
                <a:cs typeface="Arial" panose="020B0604020202020204" pitchFamily="34" charset="0"/>
              </a:rPr>
              <a:t>β</a:t>
            </a:r>
            <a:r>
              <a:rPr lang="en-US" sz="2800" b="1" dirty="0">
                <a:solidFill>
                  <a:srgbClr val="7D512D"/>
                </a:solidFill>
                <a:cs typeface="Arial" panose="020B0604020202020204" pitchFamily="34" charset="0"/>
              </a:rPr>
              <a:t>)</a:t>
            </a:r>
            <a:endParaRPr lang="en-US" sz="2800" dirty="0"/>
          </a:p>
        </p:txBody>
      </p:sp>
      <p:sp>
        <p:nvSpPr>
          <p:cNvPr id="4" name="Rectangle 3">
            <a:extLst>
              <a:ext uri="{FF2B5EF4-FFF2-40B4-BE49-F238E27FC236}">
                <a16:creationId xmlns:a16="http://schemas.microsoft.com/office/drawing/2014/main" id="{4C2A65F5-FC59-4FAE-9F67-B51248D9A8F1}"/>
              </a:ext>
            </a:extLst>
          </p:cNvPr>
          <p:cNvSpPr/>
          <p:nvPr/>
        </p:nvSpPr>
        <p:spPr>
          <a:xfrm>
            <a:off x="5111121" y="5448712"/>
            <a:ext cx="705706" cy="523220"/>
          </a:xfrm>
          <a:prstGeom prst="rect">
            <a:avLst/>
          </a:prstGeom>
        </p:spPr>
        <p:txBody>
          <a:bodyPr wrap="none">
            <a:spAutoFit/>
          </a:bodyPr>
          <a:lstStyle/>
          <a:p>
            <a:r>
              <a:rPr lang="en-US" sz="2800" b="1" dirty="0">
                <a:solidFill>
                  <a:srgbClr val="00B0F0"/>
                </a:solidFill>
                <a:cs typeface="Arial" panose="020B0604020202020204" pitchFamily="34" charset="0"/>
              </a:rPr>
              <a:t>Tau</a:t>
            </a:r>
            <a:endParaRPr lang="en-US" sz="2800" dirty="0"/>
          </a:p>
        </p:txBody>
      </p:sp>
    </p:spTree>
    <p:extLst>
      <p:ext uri="{BB962C8B-B14F-4D97-AF65-F5344CB8AC3E}">
        <p14:creationId xmlns:p14="http://schemas.microsoft.com/office/powerpoint/2010/main" val="24531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Effect transition="in" filter="fade">
                                      <p:cBhvr>
                                        <p:cTn id="13" dur="500"/>
                                        <p:tgtEl>
                                          <p:spTgt spid="1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21868-B4B5-4EAD-B2BD-D7F3E31E9797}"/>
              </a:ext>
            </a:extLst>
          </p:cNvPr>
          <p:cNvSpPr>
            <a:spLocks noGrp="1"/>
          </p:cNvSpPr>
          <p:nvPr>
            <p:ph type="title"/>
          </p:nvPr>
        </p:nvSpPr>
        <p:spPr>
          <a:xfrm>
            <a:off x="379561" y="198154"/>
            <a:ext cx="11751825" cy="1325563"/>
          </a:xfrm>
        </p:spPr>
        <p:txBody>
          <a:bodyPr>
            <a:normAutofit fontScale="90000"/>
          </a:bodyPr>
          <a:lstStyle/>
          <a:p>
            <a:r>
              <a:rPr lang="en-US" sz="4800" dirty="0"/>
              <a:t>What current ML </a:t>
            </a:r>
            <a:r>
              <a:rPr lang="en-US" sz="4800" i="1" dirty="0">
                <a:solidFill>
                  <a:srgbClr val="C00000"/>
                </a:solidFill>
              </a:rPr>
              <a:t>cannot</a:t>
            </a:r>
            <a:r>
              <a:rPr lang="en-US" sz="4800" i="1" dirty="0"/>
              <a:t> </a:t>
            </a:r>
            <a:r>
              <a:rPr lang="en-US" sz="4800" dirty="0"/>
              <a:t>do for precision medicine</a:t>
            </a:r>
          </a:p>
        </p:txBody>
      </p:sp>
      <p:sp>
        <p:nvSpPr>
          <p:cNvPr id="7" name="Content Placeholder 2">
            <a:extLst>
              <a:ext uri="{FF2B5EF4-FFF2-40B4-BE49-F238E27FC236}">
                <a16:creationId xmlns:a16="http://schemas.microsoft.com/office/drawing/2014/main" id="{6F77D33F-6869-4391-B33C-A62C9D6D8632}"/>
              </a:ext>
            </a:extLst>
          </p:cNvPr>
          <p:cNvSpPr>
            <a:spLocks noGrp="1"/>
          </p:cNvSpPr>
          <p:nvPr>
            <p:ph idx="1"/>
          </p:nvPr>
        </p:nvSpPr>
        <p:spPr>
          <a:xfrm>
            <a:off x="4317555" y="4564496"/>
            <a:ext cx="7813831" cy="2018464"/>
          </a:xfrm>
        </p:spPr>
        <p:txBody>
          <a:bodyPr>
            <a:normAutofit/>
          </a:bodyPr>
          <a:lstStyle/>
          <a:p>
            <a:r>
              <a:rPr lang="en-US" b="1" dirty="0"/>
              <a:t>Interpretability</a:t>
            </a:r>
            <a:r>
              <a:rPr lang="en-US" dirty="0"/>
              <a:t> is sometimes more important than accuracy.</a:t>
            </a:r>
          </a:p>
          <a:p>
            <a:pPr lvl="1"/>
            <a:r>
              <a:rPr lang="en-US" dirty="0"/>
              <a:t>Why selected features make sense?</a:t>
            </a:r>
          </a:p>
          <a:p>
            <a:pPr lvl="1"/>
            <a:r>
              <a:rPr lang="en-US" dirty="0"/>
              <a:t>Which features contributed to the prediction and how?</a:t>
            </a:r>
          </a:p>
        </p:txBody>
      </p:sp>
      <p:sp>
        <p:nvSpPr>
          <p:cNvPr id="5" name="TextBox 4">
            <a:extLst>
              <a:ext uri="{FF2B5EF4-FFF2-40B4-BE49-F238E27FC236}">
                <a16:creationId xmlns:a16="http://schemas.microsoft.com/office/drawing/2014/main" id="{9042DDA2-055D-431E-B9BE-7EB585D2C8F1}"/>
              </a:ext>
            </a:extLst>
          </p:cNvPr>
          <p:cNvSpPr txBox="1"/>
          <p:nvPr/>
        </p:nvSpPr>
        <p:spPr>
          <a:xfrm>
            <a:off x="9048496" y="2058363"/>
            <a:ext cx="1737137" cy="424732"/>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Outcomes Y</a:t>
            </a:r>
          </a:p>
        </p:txBody>
      </p:sp>
      <p:sp>
        <p:nvSpPr>
          <p:cNvPr id="20" name="Rounded Rectangle 9">
            <a:extLst>
              <a:ext uri="{FF2B5EF4-FFF2-40B4-BE49-F238E27FC236}">
                <a16:creationId xmlns:a16="http://schemas.microsoft.com/office/drawing/2014/main" id="{71A99A6C-16FA-41F0-BDDF-F4357BA76722}"/>
              </a:ext>
            </a:extLst>
          </p:cNvPr>
          <p:cNvSpPr/>
          <p:nvPr/>
        </p:nvSpPr>
        <p:spPr>
          <a:xfrm>
            <a:off x="8900522" y="1970134"/>
            <a:ext cx="2230210" cy="2029500"/>
          </a:xfrm>
          <a:prstGeom prst="roundRect">
            <a:avLst>
              <a:gd name="adj" fmla="val 0"/>
            </a:avLst>
          </a:prstGeom>
          <a:noFill/>
          <a:ln w="3175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59B2BD1B-D1DE-4E43-89D5-CFFD19E97F25}"/>
              </a:ext>
            </a:extLst>
          </p:cNvPr>
          <p:cNvGrpSpPr/>
          <p:nvPr/>
        </p:nvGrpSpPr>
        <p:grpSpPr>
          <a:xfrm>
            <a:off x="4759496" y="1817067"/>
            <a:ext cx="3484728" cy="2264871"/>
            <a:chOff x="4729169" y="1834793"/>
            <a:chExt cx="3484728" cy="2264871"/>
          </a:xfrm>
        </p:grpSpPr>
        <p:cxnSp>
          <p:nvCxnSpPr>
            <p:cNvPr id="22" name="Straight Arrow Connector 21">
              <a:extLst>
                <a:ext uri="{FF2B5EF4-FFF2-40B4-BE49-F238E27FC236}">
                  <a16:creationId xmlns:a16="http://schemas.microsoft.com/office/drawing/2014/main" id="{530E68AE-40CA-4A9A-9A12-8C13C58D7382}"/>
                </a:ext>
              </a:extLst>
            </p:cNvPr>
            <p:cNvCxnSpPr/>
            <p:nvPr/>
          </p:nvCxnSpPr>
          <p:spPr>
            <a:xfrm>
              <a:off x="7532043" y="3217552"/>
              <a:ext cx="347472" cy="0"/>
            </a:xfrm>
            <a:prstGeom prst="straightConnector1">
              <a:avLst/>
            </a:prstGeom>
            <a:noFill/>
            <a:ln w="25400" cap="flat" cmpd="sng" algn="ctr">
              <a:solidFill>
                <a:sysClr val="windowText" lastClr="000000"/>
              </a:solidFill>
              <a:prstDash val="solid"/>
              <a:tailEnd type="triangle" w="lg" len="lg"/>
            </a:ln>
            <a:effectLst/>
          </p:spPr>
        </p:cxnSp>
        <p:sp>
          <p:nvSpPr>
            <p:cNvPr id="23" name="TextBox 22">
              <a:extLst>
                <a:ext uri="{FF2B5EF4-FFF2-40B4-BE49-F238E27FC236}">
                  <a16:creationId xmlns:a16="http://schemas.microsoft.com/office/drawing/2014/main" id="{7ABF801D-5D51-48E6-9D5B-0AF7A634E09E}"/>
                </a:ext>
              </a:extLst>
            </p:cNvPr>
            <p:cNvSpPr txBox="1"/>
            <p:nvPr/>
          </p:nvSpPr>
          <p:spPr>
            <a:xfrm>
              <a:off x="5574661" y="1834793"/>
              <a:ext cx="1678666" cy="523220"/>
            </a:xfrm>
            <a:prstGeom prst="rect">
              <a:avLst/>
            </a:prstGeom>
            <a:noFill/>
          </p:spPr>
          <p:txBody>
            <a:bodyPr wrap="non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rPr>
                <a:t>ML model</a:t>
              </a:r>
            </a:p>
          </p:txBody>
        </p:sp>
        <p:sp>
          <p:nvSpPr>
            <p:cNvPr id="24" name="TextBox 23">
              <a:extLst>
                <a:ext uri="{FF2B5EF4-FFF2-40B4-BE49-F238E27FC236}">
                  <a16:creationId xmlns:a16="http://schemas.microsoft.com/office/drawing/2014/main" id="{0B0A8787-B040-4B68-8B7D-30111067DE6A}"/>
                </a:ext>
              </a:extLst>
            </p:cNvPr>
            <p:cNvSpPr txBox="1"/>
            <p:nvPr/>
          </p:nvSpPr>
          <p:spPr>
            <a:xfrm>
              <a:off x="7843283" y="2981279"/>
              <a:ext cx="370614" cy="523220"/>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black"/>
                  </a:solidFill>
                  <a:effectLst/>
                  <a:uLnTx/>
                  <a:uFillTx/>
                </a:rPr>
                <a:t>Y</a:t>
              </a:r>
              <a:endParaRPr kumimoji="0" lang="en-US" sz="2800" b="1" i="0" u="none" strike="noStrike" kern="0" cap="none" spc="0" normalizeH="0" baseline="0" noProof="0" dirty="0">
                <a:ln>
                  <a:noFill/>
                </a:ln>
                <a:solidFill>
                  <a:prstClr val="black"/>
                </a:solidFill>
                <a:effectLst/>
                <a:uLnTx/>
                <a:uFillTx/>
              </a:endParaRPr>
            </a:p>
          </p:txBody>
        </p:sp>
        <p:sp>
          <p:nvSpPr>
            <p:cNvPr id="25" name="TextBox 24">
              <a:extLst>
                <a:ext uri="{FF2B5EF4-FFF2-40B4-BE49-F238E27FC236}">
                  <a16:creationId xmlns:a16="http://schemas.microsoft.com/office/drawing/2014/main" id="{4D49F350-0EFB-49EA-9140-16AE3406C6F9}"/>
                </a:ext>
              </a:extLst>
            </p:cNvPr>
            <p:cNvSpPr txBox="1"/>
            <p:nvPr/>
          </p:nvSpPr>
          <p:spPr>
            <a:xfrm>
              <a:off x="5111744" y="2253005"/>
              <a:ext cx="309700" cy="1846659"/>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endParaRPr kumimoji="0" lang="en-US" b="1" i="0" u="none" strike="noStrike" kern="0" cap="none" spc="0" normalizeH="0" baseline="0" noProof="0" dirty="0">
                <a:ln>
                  <a:noFill/>
                </a:ln>
                <a:solidFill>
                  <a:prstClr val="black"/>
                </a:solidFill>
                <a:effectLst/>
                <a:uLnTx/>
                <a:uFillTx/>
              </a:endParaRPr>
            </a:p>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p:txBody>
        </p:sp>
        <p:sp>
          <p:nvSpPr>
            <p:cNvPr id="26" name="Rectangle 25">
              <a:extLst>
                <a:ext uri="{FF2B5EF4-FFF2-40B4-BE49-F238E27FC236}">
                  <a16:creationId xmlns:a16="http://schemas.microsoft.com/office/drawing/2014/main" id="{D2FCCB4A-0D7A-40C2-B62F-320D26882C80}"/>
                </a:ext>
              </a:extLst>
            </p:cNvPr>
            <p:cNvSpPr>
              <a:spLocks noChangeAspect="1"/>
            </p:cNvSpPr>
            <p:nvPr/>
          </p:nvSpPr>
          <p:spPr>
            <a:xfrm>
              <a:off x="5310925" y="2358013"/>
              <a:ext cx="2230210" cy="1659347"/>
            </a:xfrm>
            <a:prstGeom prst="rect">
              <a:avLst/>
            </a:prstGeom>
            <a:solidFill>
              <a:sysClr val="windowText" lastClr="000000">
                <a:lumMod val="50000"/>
                <a:lumOff val="50000"/>
              </a:sysClr>
            </a:solidFill>
            <a:ln w="25400"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27" name="TextBox 26">
              <a:extLst>
                <a:ext uri="{FF2B5EF4-FFF2-40B4-BE49-F238E27FC236}">
                  <a16:creationId xmlns:a16="http://schemas.microsoft.com/office/drawing/2014/main" id="{EF7A8B08-771D-400F-99E0-251F4004982E}"/>
                </a:ext>
              </a:extLst>
            </p:cNvPr>
            <p:cNvSpPr txBox="1"/>
            <p:nvPr/>
          </p:nvSpPr>
          <p:spPr>
            <a:xfrm>
              <a:off x="4729169" y="2274095"/>
              <a:ext cx="495649" cy="1815882"/>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X</a:t>
              </a:r>
              <a:r>
                <a:rPr kumimoji="0" lang="en-US" sz="2800" b="0" i="0" u="none" strike="noStrike" kern="0" cap="none" spc="0" normalizeH="0" baseline="-25000" noProof="0" dirty="0">
                  <a:ln>
                    <a:noFill/>
                  </a:ln>
                  <a:solidFill>
                    <a:prstClr val="black"/>
                  </a:solidFill>
                  <a:effectLst/>
                  <a:uLnTx/>
                  <a:uFillTx/>
                </a:rPr>
                <a:t>1</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X</a:t>
              </a:r>
              <a:r>
                <a:rPr kumimoji="0" lang="en-US" sz="2800" b="0" i="0" u="none" strike="noStrike" kern="0" cap="none" spc="0" normalizeH="0" baseline="-25000" noProof="0" dirty="0">
                  <a:ln>
                    <a:noFill/>
                  </a:ln>
                  <a:solidFill>
                    <a:prstClr val="black"/>
                  </a:solidFill>
                  <a:effectLst/>
                  <a:uLnTx/>
                  <a:uFillTx/>
                </a:rPr>
                <a:t>2</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prstClr val="black"/>
                  </a:solidFill>
                  <a:effectLst/>
                  <a:uLnTx/>
                  <a:uFillTx/>
                </a:rPr>
                <a:t>X</a:t>
              </a:r>
              <a:r>
                <a:rPr kumimoji="0" lang="en-US" sz="2800" b="0" i="0" u="none" strike="noStrike" kern="0" cap="none" spc="0" normalizeH="0" baseline="-25000" noProof="0" dirty="0" err="1">
                  <a:ln>
                    <a:noFill/>
                  </a:ln>
                  <a:solidFill>
                    <a:prstClr val="black"/>
                  </a:solidFill>
                  <a:effectLst/>
                  <a:uLnTx/>
                  <a:uFillTx/>
                </a:rPr>
                <a:t>p</a:t>
              </a:r>
              <a:endParaRPr kumimoji="0" lang="en-US" sz="2800" b="0" i="0" u="none" strike="noStrike" kern="0" cap="none" spc="0" normalizeH="0" baseline="0" noProof="0" dirty="0">
                <a:ln>
                  <a:noFill/>
                </a:ln>
                <a:solidFill>
                  <a:prstClr val="black"/>
                </a:solidFill>
                <a:effectLst/>
                <a:uLnTx/>
                <a:uFillTx/>
              </a:endParaRPr>
            </a:p>
          </p:txBody>
        </p:sp>
      </p:grpSp>
      <p:sp>
        <p:nvSpPr>
          <p:cNvPr id="29" name="TextBox 28">
            <a:extLst>
              <a:ext uri="{FF2B5EF4-FFF2-40B4-BE49-F238E27FC236}">
                <a16:creationId xmlns:a16="http://schemas.microsoft.com/office/drawing/2014/main" id="{B5D7C89E-6419-4C6D-AB57-C8DD9CCF722A}"/>
              </a:ext>
            </a:extLst>
          </p:cNvPr>
          <p:cNvSpPr txBox="1"/>
          <p:nvPr/>
        </p:nvSpPr>
        <p:spPr>
          <a:xfrm>
            <a:off x="369119" y="1991171"/>
            <a:ext cx="1279148" cy="461665"/>
          </a:xfrm>
          <a:prstGeom prst="rect">
            <a:avLst/>
          </a:prstGeom>
          <a:noFill/>
        </p:spPr>
        <p:txBody>
          <a:bodyPr wrap="squar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Patient</a:t>
            </a:r>
          </a:p>
        </p:txBody>
      </p:sp>
      <p:sp>
        <p:nvSpPr>
          <p:cNvPr id="30" name="AutoShape 2" descr="Image result for person cartoon">
            <a:extLst>
              <a:ext uri="{FF2B5EF4-FFF2-40B4-BE49-F238E27FC236}">
                <a16:creationId xmlns:a16="http://schemas.microsoft.com/office/drawing/2014/main" id="{0164B888-B84D-4B3D-A7F8-ACF4B54D9778}"/>
              </a:ext>
            </a:extLst>
          </p:cNvPr>
          <p:cNvSpPr>
            <a:spLocks noChangeAspect="1" noChangeArrowheads="1"/>
          </p:cNvSpPr>
          <p:nvPr/>
        </p:nvSpPr>
        <p:spPr bwMode="auto">
          <a:xfrm>
            <a:off x="795443" y="2353883"/>
            <a:ext cx="359290" cy="35929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endParaRPr>
          </a:p>
        </p:txBody>
      </p:sp>
      <p:pic>
        <p:nvPicPr>
          <p:cNvPr id="31" name="Picture 9" descr="Image result for person cartoon">
            <a:extLst>
              <a:ext uri="{FF2B5EF4-FFF2-40B4-BE49-F238E27FC236}">
                <a16:creationId xmlns:a16="http://schemas.microsoft.com/office/drawing/2014/main" id="{A6FB56C1-247E-4B67-8DBC-F491A9B0D1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75" y="2410075"/>
            <a:ext cx="1139257" cy="1473603"/>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512C66C7-EF5C-4A99-A98E-98917C83A5E7}"/>
              </a:ext>
            </a:extLst>
          </p:cNvPr>
          <p:cNvSpPr>
            <a:spLocks noChangeAspect="1"/>
          </p:cNvSpPr>
          <p:nvPr/>
        </p:nvSpPr>
        <p:spPr>
          <a:xfrm>
            <a:off x="2976704" y="4968105"/>
            <a:ext cx="779989" cy="887129"/>
          </a:xfrm>
          <a:prstGeom prst="rect">
            <a:avLst/>
          </a:prstGeom>
          <a:solidFill>
            <a:srgbClr val="C0504D">
              <a:lumMod val="60000"/>
              <a:lumOff val="40000"/>
            </a:srgbClr>
          </a:solidFill>
          <a:ln w="2540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grpSp>
        <p:nvGrpSpPr>
          <p:cNvPr id="33" name="Group 32">
            <a:extLst>
              <a:ext uri="{FF2B5EF4-FFF2-40B4-BE49-F238E27FC236}">
                <a16:creationId xmlns:a16="http://schemas.microsoft.com/office/drawing/2014/main" id="{0D0D9D00-5B8A-4B59-A5D4-C3A00E1B247D}"/>
              </a:ext>
            </a:extLst>
          </p:cNvPr>
          <p:cNvGrpSpPr/>
          <p:nvPr/>
        </p:nvGrpSpPr>
        <p:grpSpPr>
          <a:xfrm>
            <a:off x="1234701" y="2210060"/>
            <a:ext cx="2534178" cy="2607032"/>
            <a:chOff x="1234701" y="2210060"/>
            <a:chExt cx="2534178" cy="2607032"/>
          </a:xfrm>
        </p:grpSpPr>
        <p:sp>
          <p:nvSpPr>
            <p:cNvPr id="34" name="Rectangle 33">
              <a:extLst>
                <a:ext uri="{FF2B5EF4-FFF2-40B4-BE49-F238E27FC236}">
                  <a16:creationId xmlns:a16="http://schemas.microsoft.com/office/drawing/2014/main" id="{5A751BAC-5E3F-4948-B801-9F32E7AAC4F0}"/>
                </a:ext>
              </a:extLst>
            </p:cNvPr>
            <p:cNvSpPr>
              <a:spLocks noChangeAspect="1"/>
            </p:cNvSpPr>
            <p:nvPr/>
          </p:nvSpPr>
          <p:spPr>
            <a:xfrm>
              <a:off x="2986603" y="4209324"/>
              <a:ext cx="779989" cy="52435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14235111-2385-41ED-BA66-B02100712CD6}"/>
                </a:ext>
              </a:extLst>
            </p:cNvPr>
            <p:cNvSpPr txBox="1"/>
            <p:nvPr/>
          </p:nvSpPr>
          <p:spPr>
            <a:xfrm>
              <a:off x="1834279" y="2210060"/>
              <a:ext cx="1700448" cy="424732"/>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Features X</a:t>
              </a:r>
            </a:p>
          </p:txBody>
        </p:sp>
        <p:sp>
          <p:nvSpPr>
            <p:cNvPr id="36" name="Rectangle 35">
              <a:extLst>
                <a:ext uri="{FF2B5EF4-FFF2-40B4-BE49-F238E27FC236}">
                  <a16:creationId xmlns:a16="http://schemas.microsoft.com/office/drawing/2014/main" id="{B9F3B342-9463-43B9-BE27-177AAB8D5F2C}"/>
                </a:ext>
              </a:extLst>
            </p:cNvPr>
            <p:cNvSpPr>
              <a:spLocks noChangeAspect="1"/>
            </p:cNvSpPr>
            <p:nvPr/>
          </p:nvSpPr>
          <p:spPr>
            <a:xfrm>
              <a:off x="2988890" y="2734318"/>
              <a:ext cx="779989" cy="524359"/>
            </a:xfrm>
            <a:prstGeom prst="rect">
              <a:avLst/>
            </a:prstGeom>
            <a:solidFill>
              <a:srgbClr val="9BBB59"/>
            </a:solidFill>
            <a:ln w="25400" cap="flat" cmpd="sng" algn="ctr">
              <a:solidFill>
                <a:srgbClr val="9BBB59">
                  <a:lumMod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DFC6E8E4-658F-4E7F-BA5D-10EE437BAC26}"/>
                </a:ext>
              </a:extLst>
            </p:cNvPr>
            <p:cNvSpPr txBox="1"/>
            <p:nvPr/>
          </p:nvSpPr>
          <p:spPr>
            <a:xfrm>
              <a:off x="1234701" y="2631878"/>
              <a:ext cx="1859547" cy="2185214"/>
            </a:xfrm>
            <a:prstGeom prst="rect">
              <a:avLst/>
            </a:prstGeom>
            <a:noFill/>
          </p:spPr>
          <p:txBody>
            <a:bodyPr wrap="squar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Demographic</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Clinical</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Laboratory</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p:txBody>
        </p:sp>
        <p:sp>
          <p:nvSpPr>
            <p:cNvPr id="38" name="Rectangle 37">
              <a:extLst>
                <a:ext uri="{FF2B5EF4-FFF2-40B4-BE49-F238E27FC236}">
                  <a16:creationId xmlns:a16="http://schemas.microsoft.com/office/drawing/2014/main" id="{16149A39-27FF-4F07-BE46-B4F08B23C922}"/>
                </a:ext>
              </a:extLst>
            </p:cNvPr>
            <p:cNvSpPr>
              <a:spLocks noChangeAspect="1"/>
            </p:cNvSpPr>
            <p:nvPr/>
          </p:nvSpPr>
          <p:spPr>
            <a:xfrm>
              <a:off x="2981605" y="3450542"/>
              <a:ext cx="779989" cy="524360"/>
            </a:xfrm>
            <a:prstGeom prst="rect">
              <a:avLst/>
            </a:prstGeom>
            <a:solidFill>
              <a:schemeClr val="accent2">
                <a:lumMod val="20000"/>
                <a:lumOff val="80000"/>
              </a:schemeClr>
            </a:solidFill>
            <a:ln w="25400" cap="flat" cmpd="sng" algn="ctr">
              <a:solidFill>
                <a:schemeClr val="accent2">
                  <a:lumMod val="75000"/>
                </a:scheme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grpSp>
      <p:sp>
        <p:nvSpPr>
          <p:cNvPr id="39" name="TextBox 38">
            <a:extLst>
              <a:ext uri="{FF2B5EF4-FFF2-40B4-BE49-F238E27FC236}">
                <a16:creationId xmlns:a16="http://schemas.microsoft.com/office/drawing/2014/main" id="{9834E5CD-44EF-4F69-8572-95326118313D}"/>
              </a:ext>
            </a:extLst>
          </p:cNvPr>
          <p:cNvSpPr txBox="1"/>
          <p:nvPr/>
        </p:nvSpPr>
        <p:spPr>
          <a:xfrm>
            <a:off x="1382674" y="4988004"/>
            <a:ext cx="1555138" cy="707886"/>
          </a:xfrm>
          <a:prstGeom prst="rect">
            <a:avLst/>
          </a:prstGeom>
          <a:noFill/>
        </p:spPr>
        <p:txBody>
          <a:bodyPr wrap="squar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prstClr val="black"/>
                </a:solidFill>
                <a:effectLst/>
                <a:uLnTx/>
                <a:uFillTx/>
              </a:rPr>
              <a:t>Molecular</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p:txBody>
      </p:sp>
      <p:sp>
        <p:nvSpPr>
          <p:cNvPr id="41" name="Rounded Rectangle 9">
            <a:extLst>
              <a:ext uri="{FF2B5EF4-FFF2-40B4-BE49-F238E27FC236}">
                <a16:creationId xmlns:a16="http://schemas.microsoft.com/office/drawing/2014/main" id="{0593E4AB-61B3-4A5C-B719-885A9365B38D}"/>
              </a:ext>
            </a:extLst>
          </p:cNvPr>
          <p:cNvSpPr/>
          <p:nvPr/>
        </p:nvSpPr>
        <p:spPr>
          <a:xfrm>
            <a:off x="291815" y="1961008"/>
            <a:ext cx="3753802" cy="4147800"/>
          </a:xfrm>
          <a:prstGeom prst="roundRect">
            <a:avLst>
              <a:gd name="adj" fmla="val 0"/>
            </a:avLst>
          </a:prstGeom>
          <a:noFill/>
          <a:ln w="31750" cap="flat" cmpd="sng" algn="ctr">
            <a:solidFill>
              <a:srgbClr val="0066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grpSp>
        <p:nvGrpSpPr>
          <p:cNvPr id="40" name="Group 39">
            <a:extLst>
              <a:ext uri="{FF2B5EF4-FFF2-40B4-BE49-F238E27FC236}">
                <a16:creationId xmlns:a16="http://schemas.microsoft.com/office/drawing/2014/main" id="{8210660A-7B99-46EE-B9CA-8B2D0380E6DE}"/>
              </a:ext>
            </a:extLst>
          </p:cNvPr>
          <p:cNvGrpSpPr>
            <a:grpSpLocks noChangeAspect="1"/>
          </p:cNvGrpSpPr>
          <p:nvPr/>
        </p:nvGrpSpPr>
        <p:grpSpPr>
          <a:xfrm>
            <a:off x="8962351" y="2444005"/>
            <a:ext cx="1622409" cy="1370464"/>
            <a:chOff x="621496" y="5326290"/>
            <a:chExt cx="1091087" cy="921656"/>
          </a:xfrm>
        </p:grpSpPr>
        <p:sp>
          <p:nvSpPr>
            <p:cNvPr id="42" name="TextBox 41">
              <a:extLst>
                <a:ext uri="{FF2B5EF4-FFF2-40B4-BE49-F238E27FC236}">
                  <a16:creationId xmlns:a16="http://schemas.microsoft.com/office/drawing/2014/main" id="{84B8722C-EC67-428A-82D9-40321CAA32ED}"/>
                </a:ext>
              </a:extLst>
            </p:cNvPr>
            <p:cNvSpPr txBox="1"/>
            <p:nvPr/>
          </p:nvSpPr>
          <p:spPr>
            <a:xfrm>
              <a:off x="838200" y="6017576"/>
              <a:ext cx="722512" cy="230370"/>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Time</a:t>
              </a:r>
            </a:p>
          </p:txBody>
        </p:sp>
        <p:sp>
          <p:nvSpPr>
            <p:cNvPr id="43" name="TextBox 42">
              <a:extLst>
                <a:ext uri="{FF2B5EF4-FFF2-40B4-BE49-F238E27FC236}">
                  <a16:creationId xmlns:a16="http://schemas.microsoft.com/office/drawing/2014/main" id="{4A5FDD0F-94E7-4584-BE7E-50AED10D77DF}"/>
                </a:ext>
              </a:extLst>
            </p:cNvPr>
            <p:cNvSpPr txBox="1"/>
            <p:nvPr/>
          </p:nvSpPr>
          <p:spPr>
            <a:xfrm rot="16200000">
              <a:off x="446328" y="5501458"/>
              <a:ext cx="644253" cy="293917"/>
            </a:xfrm>
            <a:prstGeom prst="rect">
              <a:avLst/>
            </a:prstGeom>
            <a:noFill/>
          </p:spPr>
          <p:txBody>
            <a:bodyPr wrap="square" rtlCol="0">
              <a:spAutoFit/>
            </a:bodyPr>
            <a:lstStyle/>
            <a:p>
              <a:pPr marL="0" marR="0" lvl="0" indent="0" defTabSz="914354" eaLnBrk="1" fontAlgn="auto" latinLnBrk="0" hangingPunct="1">
                <a:lnSpc>
                  <a:spcPct val="7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Kidney function</a:t>
              </a:r>
            </a:p>
          </p:txBody>
        </p:sp>
        <p:grpSp>
          <p:nvGrpSpPr>
            <p:cNvPr id="44" name="Group 43">
              <a:extLst>
                <a:ext uri="{FF2B5EF4-FFF2-40B4-BE49-F238E27FC236}">
                  <a16:creationId xmlns:a16="http://schemas.microsoft.com/office/drawing/2014/main" id="{AB267EA1-AF83-4342-B47E-11744E4F21E7}"/>
                </a:ext>
              </a:extLst>
            </p:cNvPr>
            <p:cNvGrpSpPr>
              <a:grpSpLocks noChangeAspect="1"/>
            </p:cNvGrpSpPr>
            <p:nvPr/>
          </p:nvGrpSpPr>
          <p:grpSpPr>
            <a:xfrm>
              <a:off x="906422" y="5435085"/>
              <a:ext cx="806161" cy="611569"/>
              <a:chOff x="5486400" y="4313687"/>
              <a:chExt cx="1104902" cy="838200"/>
            </a:xfrm>
          </p:grpSpPr>
          <p:pic>
            <p:nvPicPr>
              <p:cNvPr id="45" name="Picture 5" descr="Image result for sigmoidal curve">
                <a:extLst>
                  <a:ext uri="{FF2B5EF4-FFF2-40B4-BE49-F238E27FC236}">
                    <a16:creationId xmlns:a16="http://schemas.microsoft.com/office/drawing/2014/main" id="{91CFDB37-783A-456B-A37D-CA8A5EAC0A0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900" t="8908" r="14465" b="5005"/>
              <a:stretch/>
            </p:blipFill>
            <p:spPr bwMode="auto">
              <a:xfrm flipH="1">
                <a:off x="5486400" y="4427989"/>
                <a:ext cx="823640" cy="72162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A74F674C-7209-4F9F-AA5D-567458C92FC2}"/>
                  </a:ext>
                </a:extLst>
              </p:cNvPr>
              <p:cNvGrpSpPr/>
              <p:nvPr/>
            </p:nvGrpSpPr>
            <p:grpSpPr>
              <a:xfrm>
                <a:off x="5486400" y="4313687"/>
                <a:ext cx="1104902" cy="838200"/>
                <a:chOff x="4114799" y="4229100"/>
                <a:chExt cx="1104902" cy="838200"/>
              </a:xfrm>
            </p:grpSpPr>
            <p:cxnSp>
              <p:nvCxnSpPr>
                <p:cNvPr id="47" name="Straight Arrow Connector 46">
                  <a:extLst>
                    <a:ext uri="{FF2B5EF4-FFF2-40B4-BE49-F238E27FC236}">
                      <a16:creationId xmlns:a16="http://schemas.microsoft.com/office/drawing/2014/main" id="{480C6AC1-8AA0-4E46-8DB4-62A6FDC096D8}"/>
                    </a:ext>
                  </a:extLst>
                </p:cNvPr>
                <p:cNvCxnSpPr/>
                <p:nvPr/>
              </p:nvCxnSpPr>
              <p:spPr>
                <a:xfrm flipV="1">
                  <a:off x="4114799" y="4229100"/>
                  <a:ext cx="0" cy="838200"/>
                </a:xfrm>
                <a:prstGeom prst="straightConnector1">
                  <a:avLst/>
                </a:prstGeom>
                <a:noFill/>
                <a:ln w="12700" cap="flat" cmpd="sng" algn="ctr">
                  <a:solidFill>
                    <a:sysClr val="windowText" lastClr="000000"/>
                  </a:solidFill>
                  <a:prstDash val="solid"/>
                  <a:tailEnd type="triangle"/>
                </a:ln>
                <a:effectLst/>
              </p:spPr>
            </p:cxnSp>
            <p:cxnSp>
              <p:nvCxnSpPr>
                <p:cNvPr id="48" name="Straight Arrow Connector 47">
                  <a:extLst>
                    <a:ext uri="{FF2B5EF4-FFF2-40B4-BE49-F238E27FC236}">
                      <a16:creationId xmlns:a16="http://schemas.microsoft.com/office/drawing/2014/main" id="{E9CBE7BA-96EE-43B7-A399-060934858F6F}"/>
                    </a:ext>
                  </a:extLst>
                </p:cNvPr>
                <p:cNvCxnSpPr/>
                <p:nvPr/>
              </p:nvCxnSpPr>
              <p:spPr>
                <a:xfrm>
                  <a:off x="4114799" y="5067300"/>
                  <a:ext cx="1104902" cy="0"/>
                </a:xfrm>
                <a:prstGeom prst="straightConnector1">
                  <a:avLst/>
                </a:prstGeom>
                <a:noFill/>
                <a:ln w="12700" cap="flat" cmpd="sng" algn="ctr">
                  <a:solidFill>
                    <a:sysClr val="windowText" lastClr="000000"/>
                  </a:solidFill>
                  <a:prstDash val="solid"/>
                  <a:tailEnd type="triangle"/>
                </a:ln>
                <a:effectLst/>
              </p:spPr>
            </p:cxnSp>
          </p:grpSp>
        </p:grpSp>
      </p:grpSp>
      <p:sp>
        <p:nvSpPr>
          <p:cNvPr id="49" name="TextBox 48">
            <a:extLst>
              <a:ext uri="{FF2B5EF4-FFF2-40B4-BE49-F238E27FC236}">
                <a16:creationId xmlns:a16="http://schemas.microsoft.com/office/drawing/2014/main" id="{335646EE-FD5D-4C1F-87EA-02B3E457E749}"/>
              </a:ext>
            </a:extLst>
          </p:cNvPr>
          <p:cNvSpPr txBox="1"/>
          <p:nvPr/>
        </p:nvSpPr>
        <p:spPr>
          <a:xfrm>
            <a:off x="9837359" y="2815576"/>
            <a:ext cx="1352135" cy="480131"/>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End stage renal disease (ESRD)</a:t>
            </a:r>
          </a:p>
        </p:txBody>
      </p:sp>
      <p:sp>
        <p:nvSpPr>
          <p:cNvPr id="3" name="Slide Number Placeholder 2">
            <a:extLst>
              <a:ext uri="{FF2B5EF4-FFF2-40B4-BE49-F238E27FC236}">
                <a16:creationId xmlns:a16="http://schemas.microsoft.com/office/drawing/2014/main" id="{2CC5E740-169F-4EFC-9221-870DFB61DC86}"/>
              </a:ext>
            </a:extLst>
          </p:cNvPr>
          <p:cNvSpPr>
            <a:spLocks noGrp="1"/>
          </p:cNvSpPr>
          <p:nvPr>
            <p:ph type="sldNum" sz="quarter" idx="12"/>
          </p:nvPr>
        </p:nvSpPr>
        <p:spPr/>
        <p:txBody>
          <a:bodyPr/>
          <a:lstStyle/>
          <a:p>
            <a:fld id="{76658A31-00D4-4EFC-96AA-E8BB8AAE03A4}" type="slidenum">
              <a:rPr lang="en-US" smtClean="0"/>
              <a:t>3</a:t>
            </a:fld>
            <a:endParaRPr lang="en-US"/>
          </a:p>
        </p:txBody>
      </p:sp>
    </p:spTree>
    <p:extLst>
      <p:ext uri="{BB962C8B-B14F-4D97-AF65-F5344CB8AC3E}">
        <p14:creationId xmlns:p14="http://schemas.microsoft.com/office/powerpoint/2010/main" val="1097755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2000"/>
                                        <p:tgtEl>
                                          <p:spTgt spid="7">
                                            <p:txEl>
                                              <p:pRg st="1" end="1"/>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2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374C4-A756-4938-9AD0-C51C25C9C339}"/>
              </a:ext>
            </a:extLst>
          </p:cNvPr>
          <p:cNvSpPr>
            <a:spLocks noGrp="1"/>
          </p:cNvSpPr>
          <p:nvPr>
            <p:ph type="title"/>
          </p:nvPr>
        </p:nvSpPr>
        <p:spPr/>
        <p:txBody>
          <a:bodyPr>
            <a:normAutofit fontScale="90000"/>
          </a:bodyPr>
          <a:lstStyle/>
          <a:p>
            <a:r>
              <a:rPr lang="en-US" dirty="0"/>
              <a:t>What do we need to identify the molecular basis of A</a:t>
            </a:r>
            <a:r>
              <a:rPr lang="el-GR" dirty="0"/>
              <a:t>β</a:t>
            </a:r>
            <a:r>
              <a:rPr lang="en-US" dirty="0"/>
              <a:t> or tau level?  </a:t>
            </a:r>
          </a:p>
        </p:txBody>
      </p:sp>
      <p:sp>
        <p:nvSpPr>
          <p:cNvPr id="3" name="Content Placeholder 2">
            <a:extLst>
              <a:ext uri="{FF2B5EF4-FFF2-40B4-BE49-F238E27FC236}">
                <a16:creationId xmlns:a16="http://schemas.microsoft.com/office/drawing/2014/main" id="{31BAB678-279E-4F65-B925-1AFE9DF7F498}"/>
              </a:ext>
            </a:extLst>
          </p:cNvPr>
          <p:cNvSpPr>
            <a:spLocks noGrp="1"/>
          </p:cNvSpPr>
          <p:nvPr>
            <p:ph idx="1"/>
          </p:nvPr>
        </p:nvSpPr>
        <p:spPr>
          <a:xfrm>
            <a:off x="8041618" y="1825625"/>
            <a:ext cx="4088470" cy="4351338"/>
          </a:xfrm>
        </p:spPr>
        <p:txBody>
          <a:bodyPr/>
          <a:lstStyle/>
          <a:p>
            <a:r>
              <a:rPr lang="en-US" dirty="0"/>
              <a:t>We need expression and phenotype data.</a:t>
            </a:r>
          </a:p>
          <a:p>
            <a:endParaRPr lang="en-US" dirty="0"/>
          </a:p>
          <a:p>
            <a:r>
              <a:rPr lang="en-US" dirty="0"/>
              <a:t>Find genes relevant to the phenotype</a:t>
            </a:r>
          </a:p>
          <a:p>
            <a:pPr lvl="1"/>
            <a:r>
              <a:rPr lang="en-US" dirty="0"/>
              <a:t>Statistical association between the phenotype and each gene expression level</a:t>
            </a:r>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E3D927FB-E111-446A-B8FC-CA319DADE310}"/>
              </a:ext>
            </a:extLst>
          </p:cNvPr>
          <p:cNvSpPr>
            <a:spLocks noGrp="1"/>
          </p:cNvSpPr>
          <p:nvPr>
            <p:ph type="sldNum" sz="quarter" idx="12"/>
          </p:nvPr>
        </p:nvSpPr>
        <p:spPr/>
        <p:txBody>
          <a:bodyPr/>
          <a:lstStyle/>
          <a:p>
            <a:fld id="{76658A31-00D4-4EFC-96AA-E8BB8AAE03A4}" type="slidenum">
              <a:rPr lang="en-US" smtClean="0"/>
              <a:t>30</a:t>
            </a:fld>
            <a:endParaRPr lang="en-US"/>
          </a:p>
        </p:txBody>
      </p:sp>
      <p:sp>
        <p:nvSpPr>
          <p:cNvPr id="5" name="Rectangle 4">
            <a:extLst>
              <a:ext uri="{FF2B5EF4-FFF2-40B4-BE49-F238E27FC236}">
                <a16:creationId xmlns:a16="http://schemas.microsoft.com/office/drawing/2014/main" id="{53255F72-D28E-45FA-9273-4951A481E708}"/>
              </a:ext>
            </a:extLst>
          </p:cNvPr>
          <p:cNvSpPr/>
          <p:nvPr/>
        </p:nvSpPr>
        <p:spPr>
          <a:xfrm>
            <a:off x="125864" y="2079485"/>
            <a:ext cx="7663599" cy="4096770"/>
          </a:xfrm>
          <a:prstGeom prst="rect">
            <a:avLst/>
          </a:prstGeom>
          <a:noFill/>
          <a:ln w="381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0" name="TextBox 9">
            <a:extLst>
              <a:ext uri="{FF2B5EF4-FFF2-40B4-BE49-F238E27FC236}">
                <a16:creationId xmlns:a16="http://schemas.microsoft.com/office/drawing/2014/main" id="{70551809-BA2E-4233-A4E2-121FE6AEA18C}"/>
              </a:ext>
            </a:extLst>
          </p:cNvPr>
          <p:cNvSpPr txBox="1"/>
          <p:nvPr/>
        </p:nvSpPr>
        <p:spPr>
          <a:xfrm>
            <a:off x="3838938" y="1629965"/>
            <a:ext cx="1120820" cy="523220"/>
          </a:xfrm>
          <a:prstGeom prst="rect">
            <a:avLst/>
          </a:prstGeom>
          <a:noFill/>
        </p:spPr>
        <p:txBody>
          <a:bodyPr wrap="none" rtlCol="0">
            <a:spAutoFit/>
          </a:bodyPr>
          <a:lstStyle/>
          <a:p>
            <a:r>
              <a:rPr lang="en-US" sz="2800" b="1" dirty="0"/>
              <a:t>INPUT</a:t>
            </a:r>
          </a:p>
        </p:txBody>
      </p:sp>
      <p:graphicFrame>
        <p:nvGraphicFramePr>
          <p:cNvPr id="24" name="Content Placeholder 37">
            <a:extLst>
              <a:ext uri="{FF2B5EF4-FFF2-40B4-BE49-F238E27FC236}">
                <a16:creationId xmlns:a16="http://schemas.microsoft.com/office/drawing/2014/main" id="{0FCADB86-F08B-4F7F-9159-4F91409F82EE}"/>
              </a:ext>
            </a:extLst>
          </p:cNvPr>
          <p:cNvGraphicFramePr>
            <a:graphicFrameLocks/>
          </p:cNvGraphicFramePr>
          <p:nvPr>
            <p:extLst/>
          </p:nvPr>
        </p:nvGraphicFramePr>
        <p:xfrm>
          <a:off x="1421148" y="2893464"/>
          <a:ext cx="1306152" cy="2309314"/>
        </p:xfrm>
        <a:graphic>
          <a:graphicData uri="http://schemas.openxmlformats.org/drawingml/2006/table">
            <a:tbl>
              <a:tblPr firstRow="1" bandRow="1">
                <a:tableStyleId>{D7AC3CCA-C797-4891-BE02-D94E43425B78}</a:tableStyleId>
              </a:tblPr>
              <a:tblGrid>
                <a:gridCol w="72564">
                  <a:extLst>
                    <a:ext uri="{9D8B030D-6E8A-4147-A177-3AD203B41FA5}">
                      <a16:colId xmlns:a16="http://schemas.microsoft.com/office/drawing/2014/main" val="20000"/>
                    </a:ext>
                  </a:extLst>
                </a:gridCol>
                <a:gridCol w="72564">
                  <a:extLst>
                    <a:ext uri="{9D8B030D-6E8A-4147-A177-3AD203B41FA5}">
                      <a16:colId xmlns:a16="http://schemas.microsoft.com/office/drawing/2014/main" val="20001"/>
                    </a:ext>
                  </a:extLst>
                </a:gridCol>
                <a:gridCol w="72564">
                  <a:extLst>
                    <a:ext uri="{9D8B030D-6E8A-4147-A177-3AD203B41FA5}">
                      <a16:colId xmlns:a16="http://schemas.microsoft.com/office/drawing/2014/main" val="20002"/>
                    </a:ext>
                  </a:extLst>
                </a:gridCol>
                <a:gridCol w="72564">
                  <a:extLst>
                    <a:ext uri="{9D8B030D-6E8A-4147-A177-3AD203B41FA5}">
                      <a16:colId xmlns:a16="http://schemas.microsoft.com/office/drawing/2014/main" val="20003"/>
                    </a:ext>
                  </a:extLst>
                </a:gridCol>
                <a:gridCol w="72564">
                  <a:extLst>
                    <a:ext uri="{9D8B030D-6E8A-4147-A177-3AD203B41FA5}">
                      <a16:colId xmlns:a16="http://schemas.microsoft.com/office/drawing/2014/main" val="20004"/>
                    </a:ext>
                  </a:extLst>
                </a:gridCol>
                <a:gridCol w="72564">
                  <a:extLst>
                    <a:ext uri="{9D8B030D-6E8A-4147-A177-3AD203B41FA5}">
                      <a16:colId xmlns:a16="http://schemas.microsoft.com/office/drawing/2014/main" val="20005"/>
                    </a:ext>
                  </a:extLst>
                </a:gridCol>
                <a:gridCol w="72564">
                  <a:extLst>
                    <a:ext uri="{9D8B030D-6E8A-4147-A177-3AD203B41FA5}">
                      <a16:colId xmlns:a16="http://schemas.microsoft.com/office/drawing/2014/main" val="20006"/>
                    </a:ext>
                  </a:extLst>
                </a:gridCol>
                <a:gridCol w="72564">
                  <a:extLst>
                    <a:ext uri="{9D8B030D-6E8A-4147-A177-3AD203B41FA5}">
                      <a16:colId xmlns:a16="http://schemas.microsoft.com/office/drawing/2014/main" val="20007"/>
                    </a:ext>
                  </a:extLst>
                </a:gridCol>
                <a:gridCol w="72564">
                  <a:extLst>
                    <a:ext uri="{9D8B030D-6E8A-4147-A177-3AD203B41FA5}">
                      <a16:colId xmlns:a16="http://schemas.microsoft.com/office/drawing/2014/main" val="20008"/>
                    </a:ext>
                  </a:extLst>
                </a:gridCol>
                <a:gridCol w="72564">
                  <a:extLst>
                    <a:ext uri="{9D8B030D-6E8A-4147-A177-3AD203B41FA5}">
                      <a16:colId xmlns:a16="http://schemas.microsoft.com/office/drawing/2014/main" val="20009"/>
                    </a:ext>
                  </a:extLst>
                </a:gridCol>
                <a:gridCol w="72564">
                  <a:extLst>
                    <a:ext uri="{9D8B030D-6E8A-4147-A177-3AD203B41FA5}">
                      <a16:colId xmlns:a16="http://schemas.microsoft.com/office/drawing/2014/main" val="20010"/>
                    </a:ext>
                  </a:extLst>
                </a:gridCol>
                <a:gridCol w="72564">
                  <a:extLst>
                    <a:ext uri="{9D8B030D-6E8A-4147-A177-3AD203B41FA5}">
                      <a16:colId xmlns:a16="http://schemas.microsoft.com/office/drawing/2014/main" val="20011"/>
                    </a:ext>
                  </a:extLst>
                </a:gridCol>
                <a:gridCol w="72564">
                  <a:extLst>
                    <a:ext uri="{9D8B030D-6E8A-4147-A177-3AD203B41FA5}">
                      <a16:colId xmlns:a16="http://schemas.microsoft.com/office/drawing/2014/main" val="20012"/>
                    </a:ext>
                  </a:extLst>
                </a:gridCol>
                <a:gridCol w="72564">
                  <a:extLst>
                    <a:ext uri="{9D8B030D-6E8A-4147-A177-3AD203B41FA5}">
                      <a16:colId xmlns:a16="http://schemas.microsoft.com/office/drawing/2014/main" val="20013"/>
                    </a:ext>
                  </a:extLst>
                </a:gridCol>
                <a:gridCol w="72564">
                  <a:extLst>
                    <a:ext uri="{9D8B030D-6E8A-4147-A177-3AD203B41FA5}">
                      <a16:colId xmlns:a16="http://schemas.microsoft.com/office/drawing/2014/main" val="20014"/>
                    </a:ext>
                  </a:extLst>
                </a:gridCol>
                <a:gridCol w="72564">
                  <a:extLst>
                    <a:ext uri="{9D8B030D-6E8A-4147-A177-3AD203B41FA5}">
                      <a16:colId xmlns:a16="http://schemas.microsoft.com/office/drawing/2014/main" val="993444523"/>
                    </a:ext>
                  </a:extLst>
                </a:gridCol>
                <a:gridCol w="72564">
                  <a:extLst>
                    <a:ext uri="{9D8B030D-6E8A-4147-A177-3AD203B41FA5}">
                      <a16:colId xmlns:a16="http://schemas.microsoft.com/office/drawing/2014/main" val="20016"/>
                    </a:ext>
                  </a:extLst>
                </a:gridCol>
                <a:gridCol w="72564">
                  <a:extLst>
                    <a:ext uri="{9D8B030D-6E8A-4147-A177-3AD203B41FA5}">
                      <a16:colId xmlns:a16="http://schemas.microsoft.com/office/drawing/2014/main" val="20017"/>
                    </a:ext>
                  </a:extLst>
                </a:gridCol>
              </a:tblGrid>
              <a:tr h="74494">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3333CC"/>
                    </a:solidFill>
                  </a:tcPr>
                </a:tc>
                <a:extLst>
                  <a:ext uri="{0D108BD9-81ED-4DB2-BD59-A6C34878D82A}">
                    <a16:rowId xmlns:a16="http://schemas.microsoft.com/office/drawing/2014/main" val="10000"/>
                  </a:ext>
                </a:extLst>
              </a:tr>
              <a:tr h="74494">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10001"/>
                  </a:ext>
                </a:extLst>
              </a:tr>
              <a:tr h="74494">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988503307"/>
                  </a:ext>
                </a:extLst>
              </a:tr>
              <a:tr h="74494">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5">
                        <a:lumMod val="20000"/>
                        <a:lumOff val="80000"/>
                      </a:schemeClr>
                    </a:solidFill>
                  </a:tcPr>
                </a:tc>
                <a:extLst>
                  <a:ext uri="{0D108BD9-81ED-4DB2-BD59-A6C34878D82A}">
                    <a16:rowId xmlns:a16="http://schemas.microsoft.com/office/drawing/2014/main" val="10002"/>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265F92"/>
                    </a:solidFill>
                  </a:tcPr>
                </a:tc>
                <a:extLst>
                  <a:ext uri="{0D108BD9-81ED-4DB2-BD59-A6C34878D82A}">
                    <a16:rowId xmlns:a16="http://schemas.microsoft.com/office/drawing/2014/main" val="10003"/>
                  </a:ext>
                </a:extLst>
              </a:tr>
              <a:tr h="74494">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00B0F0"/>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00B0F0"/>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10004"/>
                  </a:ext>
                </a:extLst>
              </a:tr>
              <a:tr h="74494">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00B0F0"/>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00B0F0"/>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2943999941"/>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7030A0"/>
                    </a:solidFill>
                  </a:tcPr>
                </a:tc>
                <a:extLst>
                  <a:ext uri="{0D108BD9-81ED-4DB2-BD59-A6C34878D82A}">
                    <a16:rowId xmlns:a16="http://schemas.microsoft.com/office/drawing/2014/main" val="10005"/>
                  </a:ext>
                </a:extLst>
              </a:tr>
              <a:tr h="74494">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10006"/>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8C024A"/>
                    </a:solidFill>
                  </a:tcPr>
                </a:tc>
                <a:extLst>
                  <a:ext uri="{0D108BD9-81ED-4DB2-BD59-A6C34878D82A}">
                    <a16:rowId xmlns:a16="http://schemas.microsoft.com/office/drawing/2014/main" val="10007"/>
                  </a:ext>
                </a:extLst>
              </a:tr>
              <a:tr h="74494">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1">
                        <a:lumMod val="40000"/>
                        <a:lumOff val="60000"/>
                      </a:schemeClr>
                    </a:solidFill>
                  </a:tcPr>
                </a:tc>
                <a:tc>
                  <a:txBody>
                    <a:bodyPr/>
                    <a:lstStyle/>
                    <a:p>
                      <a:endParaRPr lang="en-US" sz="100" dirty="0"/>
                    </a:p>
                  </a:txBody>
                  <a:tcPr marL="0" marR="0" marT="0" marB="0">
                    <a:solidFill>
                      <a:srgbClr val="FFCCFF"/>
                    </a:solidFill>
                  </a:tcPr>
                </a:tc>
                <a:extLst>
                  <a:ext uri="{0D108BD9-81ED-4DB2-BD59-A6C34878D82A}">
                    <a16:rowId xmlns:a16="http://schemas.microsoft.com/office/drawing/2014/main" val="714119405"/>
                  </a:ext>
                </a:extLst>
              </a:tr>
              <a:tr h="74494">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1">
                        <a:lumMod val="40000"/>
                        <a:lumOff val="60000"/>
                      </a:schemeClr>
                    </a:solidFill>
                  </a:tcPr>
                </a:tc>
                <a:tc>
                  <a:txBody>
                    <a:bodyPr/>
                    <a:lstStyle/>
                    <a:p>
                      <a:endParaRPr lang="en-US" sz="100" dirty="0"/>
                    </a:p>
                  </a:txBody>
                  <a:tcPr marL="0" marR="0" marT="0" marB="0">
                    <a:solidFill>
                      <a:srgbClr val="3333CC"/>
                    </a:solidFill>
                  </a:tcPr>
                </a:tc>
                <a:extLst>
                  <a:ext uri="{0D108BD9-81ED-4DB2-BD59-A6C34878D82A}">
                    <a16:rowId xmlns:a16="http://schemas.microsoft.com/office/drawing/2014/main" val="689311875"/>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66FFFF"/>
                    </a:solidFill>
                  </a:tcPr>
                </a:tc>
                <a:extLst>
                  <a:ext uri="{0D108BD9-81ED-4DB2-BD59-A6C34878D82A}">
                    <a16:rowId xmlns:a16="http://schemas.microsoft.com/office/drawing/2014/main" val="3082426683"/>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3333CC"/>
                    </a:solidFill>
                  </a:tcPr>
                </a:tc>
                <a:extLst>
                  <a:ext uri="{0D108BD9-81ED-4DB2-BD59-A6C34878D82A}">
                    <a16:rowId xmlns:a16="http://schemas.microsoft.com/office/drawing/2014/main" val="54128489"/>
                  </a:ext>
                </a:extLst>
              </a:tr>
              <a:tr h="74494">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chemeClr val="accent5">
                        <a:lumMod val="60000"/>
                        <a:lumOff val="40000"/>
                      </a:schemeClr>
                    </a:solidFill>
                  </a:tcPr>
                </a:tc>
                <a:extLst>
                  <a:ext uri="{0D108BD9-81ED-4DB2-BD59-A6C34878D82A}">
                    <a16:rowId xmlns:a16="http://schemas.microsoft.com/office/drawing/2014/main" val="3162162772"/>
                  </a:ext>
                </a:extLst>
              </a:tr>
              <a:tr h="74494">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2836490938"/>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extLst>
                  <a:ext uri="{0D108BD9-81ED-4DB2-BD59-A6C34878D82A}">
                    <a16:rowId xmlns:a16="http://schemas.microsoft.com/office/drawing/2014/main" val="1212856118"/>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8C024A"/>
                    </a:solidFill>
                  </a:tcPr>
                </a:tc>
                <a:extLst>
                  <a:ext uri="{0D108BD9-81ED-4DB2-BD59-A6C34878D82A}">
                    <a16:rowId xmlns:a16="http://schemas.microsoft.com/office/drawing/2014/main" val="1876731498"/>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8C024A"/>
                    </a:solidFill>
                  </a:tcPr>
                </a:tc>
                <a:extLst>
                  <a:ext uri="{0D108BD9-81ED-4DB2-BD59-A6C34878D82A}">
                    <a16:rowId xmlns:a16="http://schemas.microsoft.com/office/drawing/2014/main" val="2569379480"/>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extLst>
                  <a:ext uri="{0D108BD9-81ED-4DB2-BD59-A6C34878D82A}">
                    <a16:rowId xmlns:a16="http://schemas.microsoft.com/office/drawing/2014/main" val="2748998090"/>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chemeClr val="accent5">
                        <a:lumMod val="60000"/>
                        <a:lumOff val="40000"/>
                      </a:schemeClr>
                    </a:solidFill>
                  </a:tcPr>
                </a:tc>
                <a:extLst>
                  <a:ext uri="{0D108BD9-81ED-4DB2-BD59-A6C34878D82A}">
                    <a16:rowId xmlns:a16="http://schemas.microsoft.com/office/drawing/2014/main" val="1201152426"/>
                  </a:ext>
                </a:extLst>
              </a:tr>
              <a:tr h="74494">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7030A0"/>
                    </a:solidFill>
                  </a:tcPr>
                </a:tc>
                <a:extLst>
                  <a:ext uri="{0D108BD9-81ED-4DB2-BD59-A6C34878D82A}">
                    <a16:rowId xmlns:a16="http://schemas.microsoft.com/office/drawing/2014/main" val="659280268"/>
                  </a:ext>
                </a:extLst>
              </a:tr>
              <a:tr h="74494">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CCFF"/>
                    </a:solidFill>
                  </a:tcPr>
                </a:tc>
                <a:extLst>
                  <a:ext uri="{0D108BD9-81ED-4DB2-BD59-A6C34878D82A}">
                    <a16:rowId xmlns:a16="http://schemas.microsoft.com/office/drawing/2014/main" val="905226291"/>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FF99CC"/>
                    </a:solidFill>
                  </a:tcPr>
                </a:tc>
                <a:extLst>
                  <a:ext uri="{0D108BD9-81ED-4DB2-BD59-A6C34878D82A}">
                    <a16:rowId xmlns:a16="http://schemas.microsoft.com/office/drawing/2014/main" val="2536733323"/>
                  </a:ext>
                </a:extLst>
              </a:tr>
              <a:tr h="74494">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3724996820"/>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CC99FF"/>
                    </a:solidFill>
                  </a:tcPr>
                </a:tc>
                <a:extLst>
                  <a:ext uri="{0D108BD9-81ED-4DB2-BD59-A6C34878D82A}">
                    <a16:rowId xmlns:a16="http://schemas.microsoft.com/office/drawing/2014/main" val="4269008664"/>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CC99FF"/>
                    </a:solidFill>
                  </a:tcPr>
                </a:tc>
                <a:extLst>
                  <a:ext uri="{0D108BD9-81ED-4DB2-BD59-A6C34878D82A}">
                    <a16:rowId xmlns:a16="http://schemas.microsoft.com/office/drawing/2014/main" val="294717416"/>
                  </a:ext>
                </a:extLst>
              </a:tr>
              <a:tr h="74494">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6699"/>
                    </a:solidFill>
                  </a:tcPr>
                </a:tc>
                <a:extLst>
                  <a:ext uri="{0D108BD9-81ED-4DB2-BD59-A6C34878D82A}">
                    <a16:rowId xmlns:a16="http://schemas.microsoft.com/office/drawing/2014/main" val="169572457"/>
                  </a:ext>
                </a:extLst>
              </a:tr>
              <a:tr h="74494">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extLst>
                  <a:ext uri="{0D108BD9-81ED-4DB2-BD59-A6C34878D82A}">
                    <a16:rowId xmlns:a16="http://schemas.microsoft.com/office/drawing/2014/main" val="3269395389"/>
                  </a:ext>
                </a:extLst>
              </a:tr>
              <a:tr h="74494">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CC99FF"/>
                    </a:solidFill>
                  </a:tcPr>
                </a:tc>
                <a:extLst>
                  <a:ext uri="{0D108BD9-81ED-4DB2-BD59-A6C34878D82A}">
                    <a16:rowId xmlns:a16="http://schemas.microsoft.com/office/drawing/2014/main" val="2962847892"/>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p>
                      <a:endParaRPr lang="en-US" sz="100" dirty="0"/>
                    </a:p>
                    <a:p>
                      <a:endParaRPr lang="en-US" sz="100" dirty="0"/>
                    </a:p>
                    <a:p>
                      <a:endParaRPr lang="en-US" sz="100" dirty="0"/>
                    </a:p>
                  </a:txBody>
                  <a:tcPr marL="0" marR="0" marT="0" marB="0">
                    <a:solidFill>
                      <a:schemeClr val="accent1">
                        <a:lumMod val="60000"/>
                        <a:lumOff val="40000"/>
                      </a:schemeClr>
                    </a:solidFill>
                  </a:tcPr>
                </a:tc>
                <a:extLst>
                  <a:ext uri="{0D108BD9-81ED-4DB2-BD59-A6C34878D82A}">
                    <a16:rowId xmlns:a16="http://schemas.microsoft.com/office/drawing/2014/main" val="3753905192"/>
                  </a:ext>
                </a:extLst>
              </a:tr>
            </a:tbl>
          </a:graphicData>
        </a:graphic>
      </p:graphicFrame>
      <p:graphicFrame>
        <p:nvGraphicFramePr>
          <p:cNvPr id="25" name="Content Placeholder 37">
            <a:extLst>
              <a:ext uri="{FF2B5EF4-FFF2-40B4-BE49-F238E27FC236}">
                <a16:creationId xmlns:a16="http://schemas.microsoft.com/office/drawing/2014/main" id="{4A38A1E8-D63E-4BCF-B32E-210C85B3DE37}"/>
              </a:ext>
            </a:extLst>
          </p:cNvPr>
          <p:cNvGraphicFramePr>
            <a:graphicFrameLocks/>
          </p:cNvGraphicFramePr>
          <p:nvPr>
            <p:extLst/>
          </p:nvPr>
        </p:nvGraphicFramePr>
        <p:xfrm>
          <a:off x="1421149" y="2656666"/>
          <a:ext cx="1306152" cy="73152"/>
        </p:xfrm>
        <a:graphic>
          <a:graphicData uri="http://schemas.openxmlformats.org/drawingml/2006/table">
            <a:tbl>
              <a:tblPr firstRow="1" bandRow="1">
                <a:tableStyleId>{D7AC3CCA-C797-4891-BE02-D94E43425B78}</a:tableStyleId>
              </a:tblPr>
              <a:tblGrid>
                <a:gridCol w="72564">
                  <a:extLst>
                    <a:ext uri="{9D8B030D-6E8A-4147-A177-3AD203B41FA5}">
                      <a16:colId xmlns:a16="http://schemas.microsoft.com/office/drawing/2014/main" val="20000"/>
                    </a:ext>
                  </a:extLst>
                </a:gridCol>
                <a:gridCol w="72564">
                  <a:extLst>
                    <a:ext uri="{9D8B030D-6E8A-4147-A177-3AD203B41FA5}">
                      <a16:colId xmlns:a16="http://schemas.microsoft.com/office/drawing/2014/main" val="20001"/>
                    </a:ext>
                  </a:extLst>
                </a:gridCol>
                <a:gridCol w="72564">
                  <a:extLst>
                    <a:ext uri="{9D8B030D-6E8A-4147-A177-3AD203B41FA5}">
                      <a16:colId xmlns:a16="http://schemas.microsoft.com/office/drawing/2014/main" val="20002"/>
                    </a:ext>
                  </a:extLst>
                </a:gridCol>
                <a:gridCol w="72564">
                  <a:extLst>
                    <a:ext uri="{9D8B030D-6E8A-4147-A177-3AD203B41FA5}">
                      <a16:colId xmlns:a16="http://schemas.microsoft.com/office/drawing/2014/main" val="20003"/>
                    </a:ext>
                  </a:extLst>
                </a:gridCol>
                <a:gridCol w="72564">
                  <a:extLst>
                    <a:ext uri="{9D8B030D-6E8A-4147-A177-3AD203B41FA5}">
                      <a16:colId xmlns:a16="http://schemas.microsoft.com/office/drawing/2014/main" val="20004"/>
                    </a:ext>
                  </a:extLst>
                </a:gridCol>
                <a:gridCol w="72564">
                  <a:extLst>
                    <a:ext uri="{9D8B030D-6E8A-4147-A177-3AD203B41FA5}">
                      <a16:colId xmlns:a16="http://schemas.microsoft.com/office/drawing/2014/main" val="20005"/>
                    </a:ext>
                  </a:extLst>
                </a:gridCol>
                <a:gridCol w="72564">
                  <a:extLst>
                    <a:ext uri="{9D8B030D-6E8A-4147-A177-3AD203B41FA5}">
                      <a16:colId xmlns:a16="http://schemas.microsoft.com/office/drawing/2014/main" val="20006"/>
                    </a:ext>
                  </a:extLst>
                </a:gridCol>
                <a:gridCol w="72564">
                  <a:extLst>
                    <a:ext uri="{9D8B030D-6E8A-4147-A177-3AD203B41FA5}">
                      <a16:colId xmlns:a16="http://schemas.microsoft.com/office/drawing/2014/main" val="20007"/>
                    </a:ext>
                  </a:extLst>
                </a:gridCol>
                <a:gridCol w="72564">
                  <a:extLst>
                    <a:ext uri="{9D8B030D-6E8A-4147-A177-3AD203B41FA5}">
                      <a16:colId xmlns:a16="http://schemas.microsoft.com/office/drawing/2014/main" val="20008"/>
                    </a:ext>
                  </a:extLst>
                </a:gridCol>
                <a:gridCol w="72564">
                  <a:extLst>
                    <a:ext uri="{9D8B030D-6E8A-4147-A177-3AD203B41FA5}">
                      <a16:colId xmlns:a16="http://schemas.microsoft.com/office/drawing/2014/main" val="20009"/>
                    </a:ext>
                  </a:extLst>
                </a:gridCol>
                <a:gridCol w="72564">
                  <a:extLst>
                    <a:ext uri="{9D8B030D-6E8A-4147-A177-3AD203B41FA5}">
                      <a16:colId xmlns:a16="http://schemas.microsoft.com/office/drawing/2014/main" val="20010"/>
                    </a:ext>
                  </a:extLst>
                </a:gridCol>
                <a:gridCol w="72564">
                  <a:extLst>
                    <a:ext uri="{9D8B030D-6E8A-4147-A177-3AD203B41FA5}">
                      <a16:colId xmlns:a16="http://schemas.microsoft.com/office/drawing/2014/main" val="20011"/>
                    </a:ext>
                  </a:extLst>
                </a:gridCol>
                <a:gridCol w="72564">
                  <a:extLst>
                    <a:ext uri="{9D8B030D-6E8A-4147-A177-3AD203B41FA5}">
                      <a16:colId xmlns:a16="http://schemas.microsoft.com/office/drawing/2014/main" val="20012"/>
                    </a:ext>
                  </a:extLst>
                </a:gridCol>
                <a:gridCol w="72564">
                  <a:extLst>
                    <a:ext uri="{9D8B030D-6E8A-4147-A177-3AD203B41FA5}">
                      <a16:colId xmlns:a16="http://schemas.microsoft.com/office/drawing/2014/main" val="20013"/>
                    </a:ext>
                  </a:extLst>
                </a:gridCol>
                <a:gridCol w="72564">
                  <a:extLst>
                    <a:ext uri="{9D8B030D-6E8A-4147-A177-3AD203B41FA5}">
                      <a16:colId xmlns:a16="http://schemas.microsoft.com/office/drawing/2014/main" val="20014"/>
                    </a:ext>
                  </a:extLst>
                </a:gridCol>
                <a:gridCol w="72564">
                  <a:extLst>
                    <a:ext uri="{9D8B030D-6E8A-4147-A177-3AD203B41FA5}">
                      <a16:colId xmlns:a16="http://schemas.microsoft.com/office/drawing/2014/main" val="20015"/>
                    </a:ext>
                  </a:extLst>
                </a:gridCol>
                <a:gridCol w="72564">
                  <a:extLst>
                    <a:ext uri="{9D8B030D-6E8A-4147-A177-3AD203B41FA5}">
                      <a16:colId xmlns:a16="http://schemas.microsoft.com/office/drawing/2014/main" val="20016"/>
                    </a:ext>
                  </a:extLst>
                </a:gridCol>
                <a:gridCol w="72564">
                  <a:extLst>
                    <a:ext uri="{9D8B030D-6E8A-4147-A177-3AD203B41FA5}">
                      <a16:colId xmlns:a16="http://schemas.microsoft.com/office/drawing/2014/main" val="20017"/>
                    </a:ext>
                  </a:extLst>
                </a:gridCol>
              </a:tblGrid>
              <a:tr h="73152">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lumMod val="60000"/>
                        <a:lumOff val="40000"/>
                      </a:schemeClr>
                    </a:solidFill>
                  </a:tcPr>
                </a:tc>
                <a:tc>
                  <a:txBody>
                    <a:bodyPr/>
                    <a:lstStyle/>
                    <a:p>
                      <a:endParaRPr lang="en-US" sz="100" dirty="0"/>
                    </a:p>
                  </a:txBody>
                  <a:tcPr marL="0" marR="0" marT="0" marB="0">
                    <a:solidFill>
                      <a:schemeClr val="accent6">
                        <a:lumMod val="20000"/>
                        <a:lumOff val="80000"/>
                      </a:schemeClr>
                    </a:solidFill>
                  </a:tcPr>
                </a:tc>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chemeClr val="accent3">
                        <a:lumMod val="60000"/>
                        <a:lumOff val="40000"/>
                      </a:schemeClr>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chemeClr val="accent3">
                        <a:lumMod val="40000"/>
                        <a:lumOff val="60000"/>
                      </a:schemeClr>
                    </a:solidFill>
                  </a:tcPr>
                </a:tc>
                <a:tc>
                  <a:txBody>
                    <a:bodyPr/>
                    <a:lstStyle/>
                    <a:p>
                      <a:endParaRPr lang="en-US" sz="100" dirty="0"/>
                    </a:p>
                  </a:txBody>
                  <a:tcPr marL="0" marR="0" marT="0" marB="0">
                    <a:solidFill>
                      <a:schemeClr val="accent6">
                        <a:lumMod val="20000"/>
                        <a:lumOff val="80000"/>
                      </a:schemeClr>
                    </a:solidFill>
                  </a:tcPr>
                </a:tc>
                <a:tc>
                  <a:txBody>
                    <a:bodyPr/>
                    <a:lstStyle/>
                    <a:p>
                      <a:endParaRPr lang="en-US" sz="100" dirty="0"/>
                    </a:p>
                  </a:txBody>
                  <a:tcPr marL="0" marR="0" marT="0" marB="0">
                    <a:solidFill>
                      <a:schemeClr val="accent6">
                        <a:lumMod val="60000"/>
                        <a:lumOff val="40000"/>
                      </a:schemeClr>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lumMod val="60000"/>
                        <a:lumOff val="40000"/>
                      </a:schemeClr>
                    </a:solidFill>
                  </a:tcPr>
                </a:tc>
                <a:tc>
                  <a:txBody>
                    <a:bodyPr/>
                    <a:lstStyle/>
                    <a:p>
                      <a:endParaRPr lang="en-US" sz="100" dirty="0"/>
                    </a:p>
                  </a:txBody>
                  <a:tcPr marL="0" marR="0" marT="0" marB="0">
                    <a:solidFill>
                      <a:srgbClr val="006700"/>
                    </a:solidFill>
                  </a:tcPr>
                </a:tc>
                <a:extLst>
                  <a:ext uri="{0D108BD9-81ED-4DB2-BD59-A6C34878D82A}">
                    <a16:rowId xmlns:a16="http://schemas.microsoft.com/office/drawing/2014/main" val="10000"/>
                  </a:ext>
                </a:extLst>
              </a:tr>
            </a:tbl>
          </a:graphicData>
        </a:graphic>
      </p:graphicFrame>
      <p:sp>
        <p:nvSpPr>
          <p:cNvPr id="26" name="Rectangle 25">
            <a:extLst>
              <a:ext uri="{FF2B5EF4-FFF2-40B4-BE49-F238E27FC236}">
                <a16:creationId xmlns:a16="http://schemas.microsoft.com/office/drawing/2014/main" id="{1124CF72-232A-4698-A1BD-C283C692DBCF}"/>
              </a:ext>
            </a:extLst>
          </p:cNvPr>
          <p:cNvSpPr/>
          <p:nvPr/>
        </p:nvSpPr>
        <p:spPr>
          <a:xfrm>
            <a:off x="136521" y="2361287"/>
            <a:ext cx="1221809" cy="646331"/>
          </a:xfrm>
          <a:prstGeom prst="rect">
            <a:avLst/>
          </a:prstGeom>
        </p:spPr>
        <p:txBody>
          <a:bodyPr wrap="none">
            <a:spAutoFit/>
          </a:bodyPr>
          <a:lstStyle/>
          <a:p>
            <a:r>
              <a:rPr lang="en-US" b="1" dirty="0"/>
              <a:t>Phenotype</a:t>
            </a:r>
          </a:p>
          <a:p>
            <a:r>
              <a:rPr lang="en-US" b="1" kern="0" dirty="0">
                <a:solidFill>
                  <a:prstClr val="black"/>
                </a:solidFill>
              </a:rPr>
              <a:t>(Aβ level)</a:t>
            </a:r>
          </a:p>
        </p:txBody>
      </p:sp>
      <p:sp>
        <p:nvSpPr>
          <p:cNvPr id="27" name="Rectangle 26">
            <a:extLst>
              <a:ext uri="{FF2B5EF4-FFF2-40B4-BE49-F238E27FC236}">
                <a16:creationId xmlns:a16="http://schemas.microsoft.com/office/drawing/2014/main" id="{8F3967C0-C0DD-4FA0-9FD8-AD8C53F2508B}"/>
              </a:ext>
            </a:extLst>
          </p:cNvPr>
          <p:cNvSpPr/>
          <p:nvPr/>
        </p:nvSpPr>
        <p:spPr>
          <a:xfrm>
            <a:off x="154423" y="3440273"/>
            <a:ext cx="1221808" cy="923330"/>
          </a:xfrm>
          <a:prstGeom prst="rect">
            <a:avLst/>
          </a:prstGeom>
        </p:spPr>
        <p:txBody>
          <a:bodyPr wrap="square">
            <a:spAutoFit/>
          </a:bodyPr>
          <a:lstStyle/>
          <a:p>
            <a:r>
              <a:rPr lang="en-US" b="1" dirty="0"/>
              <a:t>Gene expression levels</a:t>
            </a:r>
            <a:endParaRPr lang="en-US" b="1" kern="0" dirty="0">
              <a:solidFill>
                <a:prstClr val="black"/>
              </a:solidFill>
            </a:endParaRPr>
          </a:p>
        </p:txBody>
      </p:sp>
      <p:sp>
        <p:nvSpPr>
          <p:cNvPr id="28" name="Rectangle 27">
            <a:extLst>
              <a:ext uri="{FF2B5EF4-FFF2-40B4-BE49-F238E27FC236}">
                <a16:creationId xmlns:a16="http://schemas.microsoft.com/office/drawing/2014/main" id="{4A306B1B-F008-46B4-B28E-7EA26A306B98}"/>
              </a:ext>
            </a:extLst>
          </p:cNvPr>
          <p:cNvSpPr/>
          <p:nvPr/>
        </p:nvSpPr>
        <p:spPr>
          <a:xfrm>
            <a:off x="1624603" y="5248404"/>
            <a:ext cx="1221808" cy="369332"/>
          </a:xfrm>
          <a:prstGeom prst="rect">
            <a:avLst/>
          </a:prstGeom>
        </p:spPr>
        <p:txBody>
          <a:bodyPr wrap="square">
            <a:spAutoFit/>
          </a:bodyPr>
          <a:lstStyle/>
          <a:p>
            <a:r>
              <a:rPr lang="en-US" b="1" dirty="0"/>
              <a:t>Samples</a:t>
            </a:r>
            <a:endParaRPr lang="en-US" b="1" kern="0" dirty="0">
              <a:solidFill>
                <a:prstClr val="black"/>
              </a:solidFill>
            </a:endParaRPr>
          </a:p>
        </p:txBody>
      </p:sp>
      <p:sp>
        <p:nvSpPr>
          <p:cNvPr id="49" name="Rectangle 48">
            <a:extLst>
              <a:ext uri="{FF2B5EF4-FFF2-40B4-BE49-F238E27FC236}">
                <a16:creationId xmlns:a16="http://schemas.microsoft.com/office/drawing/2014/main" id="{AF03B645-8612-402D-9EDD-B23114D61541}"/>
              </a:ext>
            </a:extLst>
          </p:cNvPr>
          <p:cNvSpPr/>
          <p:nvPr/>
        </p:nvSpPr>
        <p:spPr>
          <a:xfrm>
            <a:off x="1505119" y="2492347"/>
            <a:ext cx="1432290" cy="2796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A4401CEF-D801-4D4F-8859-CD7DE55D0165}"/>
              </a:ext>
            </a:extLst>
          </p:cNvPr>
          <p:cNvGrpSpPr/>
          <p:nvPr/>
        </p:nvGrpSpPr>
        <p:grpSpPr>
          <a:xfrm>
            <a:off x="3119733" y="3414704"/>
            <a:ext cx="1179512" cy="1343800"/>
            <a:chOff x="3596007" y="3414704"/>
            <a:chExt cx="1179512" cy="1343800"/>
          </a:xfrm>
        </p:grpSpPr>
        <p:pic>
          <p:nvPicPr>
            <p:cNvPr id="1028" name="Picture 4" descr="https://www.pngarts.com/files/1/Brain-Free-PNG-Image.png">
              <a:extLst>
                <a:ext uri="{FF2B5EF4-FFF2-40B4-BE49-F238E27FC236}">
                  <a16:creationId xmlns:a16="http://schemas.microsoft.com/office/drawing/2014/main" id="{E3581CA6-742A-490E-88BF-2EFBD2BC5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6007" y="3414704"/>
              <a:ext cx="1179512" cy="974468"/>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A0D69A16-12DF-4392-AC80-CB3657EBB601}"/>
                </a:ext>
              </a:extLst>
            </p:cNvPr>
            <p:cNvSpPr/>
            <p:nvPr/>
          </p:nvSpPr>
          <p:spPr>
            <a:xfrm>
              <a:off x="3838938" y="4389172"/>
              <a:ext cx="687424" cy="369332"/>
            </a:xfrm>
            <a:prstGeom prst="rect">
              <a:avLst/>
            </a:prstGeom>
          </p:spPr>
          <p:txBody>
            <a:bodyPr wrap="square">
              <a:spAutoFit/>
            </a:bodyPr>
            <a:lstStyle/>
            <a:p>
              <a:r>
                <a:rPr lang="en-US" b="1" dirty="0"/>
                <a:t>brain</a:t>
              </a:r>
              <a:endParaRPr lang="en-US" b="1" kern="0" dirty="0">
                <a:solidFill>
                  <a:prstClr val="black"/>
                </a:solidFill>
              </a:endParaRPr>
            </a:p>
          </p:txBody>
        </p:sp>
      </p:grpSp>
      <p:grpSp>
        <p:nvGrpSpPr>
          <p:cNvPr id="56" name="Group 55">
            <a:extLst>
              <a:ext uri="{FF2B5EF4-FFF2-40B4-BE49-F238E27FC236}">
                <a16:creationId xmlns:a16="http://schemas.microsoft.com/office/drawing/2014/main" id="{64CCA2EF-08BB-4C92-AC7A-83C3F26DFE56}"/>
              </a:ext>
            </a:extLst>
          </p:cNvPr>
          <p:cNvGrpSpPr/>
          <p:nvPr/>
        </p:nvGrpSpPr>
        <p:grpSpPr>
          <a:xfrm>
            <a:off x="4122343" y="3409929"/>
            <a:ext cx="3527473" cy="1348575"/>
            <a:chOff x="4512883" y="3409929"/>
            <a:chExt cx="3527473" cy="1348575"/>
          </a:xfrm>
        </p:grpSpPr>
        <p:grpSp>
          <p:nvGrpSpPr>
            <p:cNvPr id="57" name="Group 56">
              <a:extLst>
                <a:ext uri="{FF2B5EF4-FFF2-40B4-BE49-F238E27FC236}">
                  <a16:creationId xmlns:a16="http://schemas.microsoft.com/office/drawing/2014/main" id="{E9A10F90-9BFC-4DD7-A861-028FF9D96F6A}"/>
                </a:ext>
              </a:extLst>
            </p:cNvPr>
            <p:cNvGrpSpPr/>
            <p:nvPr/>
          </p:nvGrpSpPr>
          <p:grpSpPr>
            <a:xfrm>
              <a:off x="4512883" y="3414704"/>
              <a:ext cx="1179512" cy="1343800"/>
              <a:chOff x="3596007" y="3414704"/>
              <a:chExt cx="1179512" cy="1343800"/>
            </a:xfrm>
          </p:grpSpPr>
          <p:pic>
            <p:nvPicPr>
              <p:cNvPr id="58" name="Picture 4" descr="https://www.pngarts.com/files/1/Brain-Free-PNG-Image.png">
                <a:extLst>
                  <a:ext uri="{FF2B5EF4-FFF2-40B4-BE49-F238E27FC236}">
                    <a16:creationId xmlns:a16="http://schemas.microsoft.com/office/drawing/2014/main" id="{2272EDC7-0D66-44DC-83EC-60FE1D932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6007" y="3414704"/>
                <a:ext cx="1179512" cy="974468"/>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9B70822E-3110-4B9D-B60C-CA80F7390D48}"/>
                  </a:ext>
                </a:extLst>
              </p:cNvPr>
              <p:cNvSpPr/>
              <p:nvPr/>
            </p:nvSpPr>
            <p:spPr>
              <a:xfrm>
                <a:off x="3838938" y="4389172"/>
                <a:ext cx="687424" cy="369332"/>
              </a:xfrm>
              <a:prstGeom prst="rect">
                <a:avLst/>
              </a:prstGeom>
            </p:spPr>
            <p:txBody>
              <a:bodyPr wrap="square">
                <a:spAutoFit/>
              </a:bodyPr>
              <a:lstStyle/>
              <a:p>
                <a:r>
                  <a:rPr lang="en-US" b="1" dirty="0"/>
                  <a:t>brain</a:t>
                </a:r>
                <a:endParaRPr lang="en-US" b="1" kern="0" dirty="0">
                  <a:solidFill>
                    <a:prstClr val="black"/>
                  </a:solidFill>
                </a:endParaRPr>
              </a:p>
            </p:txBody>
          </p:sp>
        </p:grpSp>
        <p:grpSp>
          <p:nvGrpSpPr>
            <p:cNvPr id="60" name="Group 59">
              <a:extLst>
                <a:ext uri="{FF2B5EF4-FFF2-40B4-BE49-F238E27FC236}">
                  <a16:creationId xmlns:a16="http://schemas.microsoft.com/office/drawing/2014/main" id="{B3FA3834-D9BF-4E93-985F-F51A92AD6ECA}"/>
                </a:ext>
              </a:extLst>
            </p:cNvPr>
            <p:cNvGrpSpPr/>
            <p:nvPr/>
          </p:nvGrpSpPr>
          <p:grpSpPr>
            <a:xfrm>
              <a:off x="5541607" y="3409939"/>
              <a:ext cx="1179512" cy="1343800"/>
              <a:chOff x="3715080" y="3414704"/>
              <a:chExt cx="1179512" cy="1343800"/>
            </a:xfrm>
          </p:grpSpPr>
          <p:pic>
            <p:nvPicPr>
              <p:cNvPr id="61" name="Picture 4" descr="https://www.pngarts.com/files/1/Brain-Free-PNG-Image.png">
                <a:extLst>
                  <a:ext uri="{FF2B5EF4-FFF2-40B4-BE49-F238E27FC236}">
                    <a16:creationId xmlns:a16="http://schemas.microsoft.com/office/drawing/2014/main" id="{7D8273EA-6BED-4A21-9D7E-A79C3076C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5080" y="3414704"/>
                <a:ext cx="1179512" cy="974468"/>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A00B39FA-83E4-4876-8460-D3BB19F95235}"/>
                  </a:ext>
                </a:extLst>
              </p:cNvPr>
              <p:cNvSpPr/>
              <p:nvPr/>
            </p:nvSpPr>
            <p:spPr>
              <a:xfrm>
                <a:off x="3958011" y="4389172"/>
                <a:ext cx="687424" cy="369332"/>
              </a:xfrm>
              <a:prstGeom prst="rect">
                <a:avLst/>
              </a:prstGeom>
            </p:spPr>
            <p:txBody>
              <a:bodyPr wrap="square">
                <a:spAutoFit/>
              </a:bodyPr>
              <a:lstStyle/>
              <a:p>
                <a:r>
                  <a:rPr lang="en-US" b="1" dirty="0"/>
                  <a:t>brain</a:t>
                </a:r>
                <a:endParaRPr lang="en-US" b="1" kern="0" dirty="0">
                  <a:solidFill>
                    <a:prstClr val="black"/>
                  </a:solidFill>
                </a:endParaRPr>
              </a:p>
            </p:txBody>
          </p:sp>
        </p:grpSp>
        <p:grpSp>
          <p:nvGrpSpPr>
            <p:cNvPr id="63" name="Group 62">
              <a:extLst>
                <a:ext uri="{FF2B5EF4-FFF2-40B4-BE49-F238E27FC236}">
                  <a16:creationId xmlns:a16="http://schemas.microsoft.com/office/drawing/2014/main" id="{7F2CFD09-1DE1-4D63-A572-805FF26E7ED2}"/>
                </a:ext>
              </a:extLst>
            </p:cNvPr>
            <p:cNvGrpSpPr/>
            <p:nvPr/>
          </p:nvGrpSpPr>
          <p:grpSpPr>
            <a:xfrm>
              <a:off x="6860844" y="3409929"/>
              <a:ext cx="1179512" cy="1343800"/>
              <a:chOff x="3776995" y="3414704"/>
              <a:chExt cx="1179512" cy="1343800"/>
            </a:xfrm>
          </p:grpSpPr>
          <p:pic>
            <p:nvPicPr>
              <p:cNvPr id="64" name="Picture 4" descr="https://www.pngarts.com/files/1/Brain-Free-PNG-Image.png">
                <a:extLst>
                  <a:ext uri="{FF2B5EF4-FFF2-40B4-BE49-F238E27FC236}">
                    <a16:creationId xmlns:a16="http://schemas.microsoft.com/office/drawing/2014/main" id="{A6608464-83CA-456B-9047-4AB61F5EE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995" y="3414704"/>
                <a:ext cx="1179512" cy="974468"/>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996F3F6F-1337-455F-8049-EC0D92EE2A62}"/>
                  </a:ext>
                </a:extLst>
              </p:cNvPr>
              <p:cNvSpPr/>
              <p:nvPr/>
            </p:nvSpPr>
            <p:spPr>
              <a:xfrm>
                <a:off x="4019926" y="4389172"/>
                <a:ext cx="687424" cy="369332"/>
              </a:xfrm>
              <a:prstGeom prst="rect">
                <a:avLst/>
              </a:prstGeom>
            </p:spPr>
            <p:txBody>
              <a:bodyPr wrap="square">
                <a:spAutoFit/>
              </a:bodyPr>
              <a:lstStyle/>
              <a:p>
                <a:r>
                  <a:rPr lang="en-US" b="1" dirty="0"/>
                  <a:t>brain</a:t>
                </a:r>
                <a:endParaRPr lang="en-US" b="1" kern="0" dirty="0">
                  <a:solidFill>
                    <a:prstClr val="black"/>
                  </a:solidFill>
                </a:endParaRPr>
              </a:p>
            </p:txBody>
          </p:sp>
        </p:grpSp>
        <p:sp>
          <p:nvSpPr>
            <p:cNvPr id="54" name="TextBox 53">
              <a:extLst>
                <a:ext uri="{FF2B5EF4-FFF2-40B4-BE49-F238E27FC236}">
                  <a16:creationId xmlns:a16="http://schemas.microsoft.com/office/drawing/2014/main" id="{5846B957-8DC2-4940-B459-0CE2C4D1816D}"/>
                </a:ext>
              </a:extLst>
            </p:cNvPr>
            <p:cNvSpPr txBox="1"/>
            <p:nvPr/>
          </p:nvSpPr>
          <p:spPr>
            <a:xfrm>
              <a:off x="6603109" y="3826005"/>
              <a:ext cx="404278" cy="461665"/>
            </a:xfrm>
            <a:prstGeom prst="rect">
              <a:avLst/>
            </a:prstGeom>
            <a:noFill/>
          </p:spPr>
          <p:txBody>
            <a:bodyPr wrap="none" rtlCol="0">
              <a:spAutoFit/>
            </a:bodyPr>
            <a:lstStyle/>
            <a:p>
              <a:r>
                <a:rPr lang="en-US" sz="2400" b="1" dirty="0"/>
                <a:t>…</a:t>
              </a:r>
            </a:p>
          </p:txBody>
        </p:sp>
      </p:grpSp>
      <p:sp>
        <p:nvSpPr>
          <p:cNvPr id="66" name="Rectangle 65">
            <a:extLst>
              <a:ext uri="{FF2B5EF4-FFF2-40B4-BE49-F238E27FC236}">
                <a16:creationId xmlns:a16="http://schemas.microsoft.com/office/drawing/2014/main" id="{8D7BC9B6-33ED-48C1-BFAA-853A3DFAFF54}"/>
              </a:ext>
            </a:extLst>
          </p:cNvPr>
          <p:cNvSpPr/>
          <p:nvPr/>
        </p:nvSpPr>
        <p:spPr>
          <a:xfrm>
            <a:off x="1361941" y="2619967"/>
            <a:ext cx="1432290" cy="1470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1B524E8-F705-4BC3-B0AB-6A9D45853A60}"/>
              </a:ext>
            </a:extLst>
          </p:cNvPr>
          <p:cNvSpPr/>
          <p:nvPr/>
        </p:nvSpPr>
        <p:spPr>
          <a:xfrm>
            <a:off x="1357176" y="3448653"/>
            <a:ext cx="1432290" cy="147046"/>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32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left)">
                                      <p:cBhvr>
                                        <p:cTn id="28" dur="500"/>
                                        <p:tgtEl>
                                          <p:spTgt spid="28"/>
                                        </p:tgtEl>
                                      </p:cBhvr>
                                    </p:animEffect>
                                  </p:childTnLst>
                                </p:cTn>
                              </p:par>
                              <p:par>
                                <p:cTn id="29" presetID="22" presetClass="exit" presetSubtype="8" fill="hold" grpId="0" nodeType="withEffect">
                                  <p:stCondLst>
                                    <p:cond delay="0"/>
                                  </p:stCondLst>
                                  <p:childTnLst>
                                    <p:animEffect transition="out" filter="wipe(left)">
                                      <p:cBhvr>
                                        <p:cTn id="30" dur="500"/>
                                        <p:tgtEl>
                                          <p:spTgt spid="49"/>
                                        </p:tgtEl>
                                      </p:cBhvr>
                                    </p:animEffect>
                                    <p:set>
                                      <p:cBhvr>
                                        <p:cTn id="31" dur="1" fill="hold">
                                          <p:stCondLst>
                                            <p:cond delay="499"/>
                                          </p:stCondLst>
                                        </p:cTn>
                                        <p:tgtEl>
                                          <p:spTgt spid="49"/>
                                        </p:tgtEl>
                                        <p:attrNameLst>
                                          <p:attrName>style.visibility</p:attrName>
                                        </p:attrNameLst>
                                      </p:cBhvr>
                                      <p:to>
                                        <p:strVal val="hidden"/>
                                      </p:to>
                                    </p:set>
                                  </p:childTnLst>
                                </p:cTn>
                              </p:par>
                              <p:par>
                                <p:cTn id="32" presetID="22" presetClass="entr" presetSubtype="8" fill="hold"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Effect transition="in" filter="fade">
                                      <p:cBhvr>
                                        <p:cTn id="39" dur="500"/>
                                        <p:tgtEl>
                                          <p:spTgt spid="3">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fade">
                                      <p:cBhvr>
                                        <p:cTn id="44" dur="500"/>
                                        <p:tgtEl>
                                          <p:spTgt spid="3">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left)">
                                      <p:cBhvr>
                                        <p:cTn id="49" dur="500"/>
                                        <p:tgtEl>
                                          <p:spTgt spid="66"/>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wipe(left)">
                                      <p:cBhvr>
                                        <p:cTn id="5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49" grpId="0" animBg="1"/>
      <p:bldP spid="66" grpId="0" animBg="1"/>
      <p:bldP spid="7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08A3-0B63-4EBC-AFBD-C4B374D13AD5}"/>
              </a:ext>
            </a:extLst>
          </p:cNvPr>
          <p:cNvSpPr>
            <a:spLocks noGrp="1"/>
          </p:cNvSpPr>
          <p:nvPr>
            <p:ph type="title"/>
          </p:nvPr>
        </p:nvSpPr>
        <p:spPr>
          <a:xfrm>
            <a:off x="379561" y="198154"/>
            <a:ext cx="10848285" cy="1325563"/>
          </a:xfrm>
        </p:spPr>
        <p:txBody>
          <a:bodyPr>
            <a:normAutofit fontScale="90000"/>
          </a:bodyPr>
          <a:lstStyle/>
          <a:p>
            <a:r>
              <a:rPr lang="en-US" dirty="0"/>
              <a:t>AD expression data is limited and discrepancies across studies post challenges</a:t>
            </a:r>
          </a:p>
        </p:txBody>
      </p:sp>
      <p:sp>
        <p:nvSpPr>
          <p:cNvPr id="3" name="Content Placeholder 2">
            <a:extLst>
              <a:ext uri="{FF2B5EF4-FFF2-40B4-BE49-F238E27FC236}">
                <a16:creationId xmlns:a16="http://schemas.microsoft.com/office/drawing/2014/main" id="{EE96ED50-ECCD-4D83-BCBB-51F656E42A38}"/>
              </a:ext>
            </a:extLst>
          </p:cNvPr>
          <p:cNvSpPr>
            <a:spLocks noGrp="1"/>
          </p:cNvSpPr>
          <p:nvPr>
            <p:ph idx="1"/>
          </p:nvPr>
        </p:nvSpPr>
        <p:spPr>
          <a:xfrm>
            <a:off x="379561" y="1748845"/>
            <a:ext cx="10418735" cy="671085"/>
          </a:xfrm>
        </p:spPr>
        <p:txBody>
          <a:bodyPr>
            <a:normAutofit/>
          </a:bodyPr>
          <a:lstStyle/>
          <a:p>
            <a:r>
              <a:rPr lang="en-US" sz="2300" dirty="0"/>
              <a:t>Expression and neuropathology measured in </a:t>
            </a:r>
            <a:r>
              <a:rPr lang="en-US" sz="2300" b="1" dirty="0"/>
              <a:t>1,742 samples from 9 brain regions.</a:t>
            </a:r>
          </a:p>
        </p:txBody>
      </p:sp>
      <p:pic>
        <p:nvPicPr>
          <p:cNvPr id="5" name="Picture 4">
            <a:extLst>
              <a:ext uri="{FF2B5EF4-FFF2-40B4-BE49-F238E27FC236}">
                <a16:creationId xmlns:a16="http://schemas.microsoft.com/office/drawing/2014/main" id="{35C5548E-CC55-4595-88B9-7B6EED935031}"/>
              </a:ext>
            </a:extLst>
          </p:cNvPr>
          <p:cNvPicPr>
            <a:picLocks noChangeAspect="1"/>
          </p:cNvPicPr>
          <p:nvPr/>
        </p:nvPicPr>
        <p:blipFill rotWithShape="1">
          <a:blip r:embed="rId3">
            <a:extLst>
              <a:ext uri="{28A0092B-C50C-407E-A947-70E740481C1C}">
                <a14:useLocalDpi xmlns:a14="http://schemas.microsoft.com/office/drawing/2010/main" val="0"/>
              </a:ext>
            </a:extLst>
          </a:blip>
          <a:srcRect l="9469" t="7470" r="13437" b="22150"/>
          <a:stretch/>
        </p:blipFill>
        <p:spPr>
          <a:xfrm>
            <a:off x="11307281" y="65083"/>
            <a:ext cx="823978" cy="1097280"/>
          </a:xfrm>
          <a:prstGeom prst="rect">
            <a:avLst/>
          </a:prstGeom>
          <a:ln w="22225">
            <a:solidFill>
              <a:schemeClr val="tx1"/>
            </a:solidFill>
          </a:ln>
        </p:spPr>
      </p:pic>
      <p:sp>
        <p:nvSpPr>
          <p:cNvPr id="6" name="TextBox 5">
            <a:extLst>
              <a:ext uri="{FF2B5EF4-FFF2-40B4-BE49-F238E27FC236}">
                <a16:creationId xmlns:a16="http://schemas.microsoft.com/office/drawing/2014/main" id="{F889443B-C59B-4526-9B54-48B63724C7D6}"/>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err="1">
                <a:solidFill>
                  <a:prstClr val="black"/>
                </a:solidFill>
                <a:cs typeface="Arial"/>
                <a:sym typeface="Arial"/>
              </a:rPr>
              <a:t>Safiye</a:t>
            </a:r>
            <a:endParaRPr lang="en-US" dirty="0">
              <a:solidFill>
                <a:prstClr val="black"/>
              </a:solidFill>
              <a:cs typeface="Arial"/>
              <a:sym typeface="Arial"/>
            </a:endParaRPr>
          </a:p>
        </p:txBody>
      </p:sp>
      <p:graphicFrame>
        <p:nvGraphicFramePr>
          <p:cNvPr id="7" name="Table 6">
            <a:extLst>
              <a:ext uri="{FF2B5EF4-FFF2-40B4-BE49-F238E27FC236}">
                <a16:creationId xmlns:a16="http://schemas.microsoft.com/office/drawing/2014/main" id="{E1480F44-5D99-4676-8FB0-9FDB55B50C1A}"/>
              </a:ext>
            </a:extLst>
          </p:cNvPr>
          <p:cNvGraphicFramePr>
            <a:graphicFrameLocks noGrp="1"/>
          </p:cNvGraphicFramePr>
          <p:nvPr>
            <p:extLst>
              <p:ext uri="{D42A27DB-BD31-4B8C-83A1-F6EECF244321}">
                <p14:modId xmlns:p14="http://schemas.microsoft.com/office/powerpoint/2010/main" val="562563442"/>
              </p:ext>
            </p:extLst>
          </p:nvPr>
        </p:nvGraphicFramePr>
        <p:xfrm>
          <a:off x="372125" y="2283029"/>
          <a:ext cx="5892904" cy="4187576"/>
        </p:xfrm>
        <a:graphic>
          <a:graphicData uri="http://schemas.openxmlformats.org/drawingml/2006/table">
            <a:tbl>
              <a:tblPr firstRow="1" bandRow="1">
                <a:tableStyleId>{5FD0F851-EC5A-4D38-B0AD-8093EC10F338}</a:tableStyleId>
              </a:tblPr>
              <a:tblGrid>
                <a:gridCol w="1422353">
                  <a:extLst>
                    <a:ext uri="{9D8B030D-6E8A-4147-A177-3AD203B41FA5}">
                      <a16:colId xmlns:a16="http://schemas.microsoft.com/office/drawing/2014/main" val="4135382120"/>
                    </a:ext>
                  </a:extLst>
                </a:gridCol>
                <a:gridCol w="3438762">
                  <a:extLst>
                    <a:ext uri="{9D8B030D-6E8A-4147-A177-3AD203B41FA5}">
                      <a16:colId xmlns:a16="http://schemas.microsoft.com/office/drawing/2014/main" val="424379283"/>
                    </a:ext>
                  </a:extLst>
                </a:gridCol>
                <a:gridCol w="1031789">
                  <a:extLst>
                    <a:ext uri="{9D8B030D-6E8A-4147-A177-3AD203B41FA5}">
                      <a16:colId xmlns:a16="http://schemas.microsoft.com/office/drawing/2014/main" val="2891238598"/>
                    </a:ext>
                  </a:extLst>
                </a:gridCol>
              </a:tblGrid>
              <a:tr h="616382">
                <a:tc>
                  <a:txBody>
                    <a:bodyPr/>
                    <a:lstStyle/>
                    <a:p>
                      <a:pPr algn="ctr">
                        <a:lnSpc>
                          <a:spcPct val="107000"/>
                        </a:lnSpc>
                        <a:spcAft>
                          <a:spcPts val="0"/>
                        </a:spcAft>
                      </a:pPr>
                      <a:r>
                        <a:rPr lang="en-US" sz="1600" dirty="0">
                          <a:solidFill>
                            <a:srgbClr val="002060"/>
                          </a:solidFill>
                          <a:effectLst/>
                          <a:latin typeface="+mn-lt"/>
                        </a:rPr>
                        <a:t>Region acronym</a:t>
                      </a:r>
                      <a:endParaRPr lang="en-US" sz="1600" dirty="0">
                        <a:solidFill>
                          <a:srgbClr val="002060"/>
                        </a:solidFill>
                        <a:effectLst/>
                        <a:latin typeface="+mn-lt"/>
                        <a:cs typeface="Times New Roman" panose="02020603050405020304"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D579B6"/>
                        </a:gs>
                        <a:gs pos="49000">
                          <a:schemeClr val="accent1">
                            <a:lumMod val="0"/>
                            <a:lumOff val="100000"/>
                          </a:schemeClr>
                        </a:gs>
                        <a:gs pos="100000">
                          <a:srgbClr val="D579B6"/>
                        </a:gs>
                      </a:gsLst>
                      <a:lin ang="5400000" scaled="1"/>
                      <a:tileRect/>
                    </a:gradFill>
                  </a:tcPr>
                </a:tc>
                <a:tc>
                  <a:txBody>
                    <a:bodyPr/>
                    <a:lstStyle/>
                    <a:p>
                      <a:pPr algn="ctr">
                        <a:lnSpc>
                          <a:spcPct val="107000"/>
                        </a:lnSpc>
                        <a:spcAft>
                          <a:spcPts val="0"/>
                        </a:spcAft>
                      </a:pPr>
                      <a:r>
                        <a:rPr lang="en-US" sz="1600" b="1" kern="1200" dirty="0">
                          <a:solidFill>
                            <a:srgbClr val="002060"/>
                          </a:solidFill>
                          <a:effectLst/>
                          <a:latin typeface="+mn-lt"/>
                          <a:ea typeface="+mn-ea"/>
                          <a:cs typeface="+mn-cs"/>
                        </a:rPr>
                        <a:t>Brain region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D579B6"/>
                        </a:gs>
                        <a:gs pos="52000">
                          <a:schemeClr val="accent1">
                            <a:lumMod val="0"/>
                            <a:lumOff val="100000"/>
                          </a:schemeClr>
                        </a:gs>
                        <a:gs pos="100000">
                          <a:srgbClr val="D579B6"/>
                        </a:gs>
                      </a:gsLst>
                      <a:lin ang="5400000" scaled="1"/>
                      <a:tileRect/>
                    </a:gradFill>
                  </a:tcPr>
                </a:tc>
                <a:tc>
                  <a:txBody>
                    <a:bodyPr/>
                    <a:lstStyle/>
                    <a:p>
                      <a:pPr algn="ctr">
                        <a:lnSpc>
                          <a:spcPct val="107000"/>
                        </a:lnSpc>
                        <a:spcAft>
                          <a:spcPts val="0"/>
                        </a:spcAft>
                      </a:pPr>
                      <a:r>
                        <a:rPr lang="en-US" sz="1600" dirty="0">
                          <a:solidFill>
                            <a:srgbClr val="002060"/>
                          </a:solidFill>
                          <a:effectLst/>
                          <a:latin typeface="+mn-lt"/>
                        </a:rPr>
                        <a:t>Sample size</a:t>
                      </a:r>
                      <a:endParaRPr lang="en-US" sz="1600" dirty="0">
                        <a:solidFill>
                          <a:srgbClr val="002060"/>
                        </a:solidFill>
                        <a:effectLst/>
                        <a:latin typeface="+mn-lt"/>
                        <a:cs typeface="Times New Roman" panose="02020603050405020304" pitchFamily="18" charset="0"/>
                      </a:endParaRPr>
                    </a:p>
                  </a:txBody>
                  <a:tcPr marL="50800" marR="50800" marT="50800" marB="508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D579B6"/>
                        </a:gs>
                        <a:gs pos="51000">
                          <a:schemeClr val="accent1">
                            <a:lumMod val="0"/>
                            <a:lumOff val="100000"/>
                          </a:schemeClr>
                        </a:gs>
                        <a:gs pos="100000">
                          <a:srgbClr val="D579B6"/>
                        </a:gs>
                      </a:gsLst>
                      <a:lin ang="5400000" scaled="1"/>
                      <a:tileRect/>
                    </a:gradFill>
                  </a:tcPr>
                </a:tc>
                <a:extLst>
                  <a:ext uri="{0D108BD9-81ED-4DB2-BD59-A6C34878D82A}">
                    <a16:rowId xmlns:a16="http://schemas.microsoft.com/office/drawing/2014/main" val="4150220047"/>
                  </a:ext>
                </a:extLst>
              </a:tr>
              <a:tr h="363306">
                <a:tc>
                  <a:txBody>
                    <a:bodyPr/>
                    <a:lstStyle/>
                    <a:p>
                      <a:pPr>
                        <a:lnSpc>
                          <a:spcPct val="107000"/>
                        </a:lnSpc>
                        <a:spcAft>
                          <a:spcPts val="0"/>
                        </a:spcAft>
                      </a:pPr>
                      <a:r>
                        <a:rPr lang="en-US" sz="1600" dirty="0">
                          <a:effectLst/>
                          <a:latin typeface="+mn-lt"/>
                        </a:rPr>
                        <a:t>ACT-TCx</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nSpc>
                          <a:spcPct val="107000"/>
                        </a:lnSpc>
                        <a:spcAft>
                          <a:spcPts val="0"/>
                        </a:spcAft>
                      </a:pPr>
                      <a:r>
                        <a:rPr lang="en-US" sz="1600" dirty="0">
                          <a:effectLst/>
                          <a:latin typeface="+mn-lt"/>
                        </a:rPr>
                        <a:t> Temporal cortex</a:t>
                      </a:r>
                      <a:endParaRPr lang="en-US" sz="1600" dirty="0">
                        <a:effectLst/>
                        <a:latin typeface="+mn-lt"/>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07000"/>
                        </a:lnSpc>
                        <a:spcAft>
                          <a:spcPts val="0"/>
                        </a:spcAft>
                      </a:pPr>
                      <a:r>
                        <a:rPr lang="en-US" sz="1600" dirty="0">
                          <a:effectLst/>
                          <a:latin typeface="+mn-lt"/>
                        </a:rPr>
                        <a:t>85</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440934909"/>
                  </a:ext>
                </a:extLst>
              </a:tr>
              <a:tr h="363306">
                <a:tc>
                  <a:txBody>
                    <a:bodyPr/>
                    <a:lstStyle/>
                    <a:p>
                      <a:pPr>
                        <a:lnSpc>
                          <a:spcPct val="107000"/>
                        </a:lnSpc>
                        <a:spcAft>
                          <a:spcPts val="0"/>
                        </a:spcAft>
                      </a:pPr>
                      <a:r>
                        <a:rPr lang="en-US" sz="1600" dirty="0">
                          <a:effectLst/>
                          <a:latin typeface="+mn-lt"/>
                        </a:rPr>
                        <a:t>ACT-PCx</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nSpc>
                          <a:spcPct val="107000"/>
                        </a:lnSpc>
                        <a:spcAft>
                          <a:spcPts val="0"/>
                        </a:spcAft>
                      </a:pPr>
                      <a:r>
                        <a:rPr lang="en-US" sz="1600" dirty="0">
                          <a:effectLst/>
                          <a:latin typeface="+mn-lt"/>
                        </a:rPr>
                        <a:t> Parietal cortex</a:t>
                      </a:r>
                      <a:endParaRPr lang="en-US" sz="1600" dirty="0">
                        <a:effectLst/>
                        <a:latin typeface="+mn-lt"/>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07000"/>
                        </a:lnSpc>
                        <a:spcAft>
                          <a:spcPts val="0"/>
                        </a:spcAft>
                      </a:pPr>
                      <a:r>
                        <a:rPr lang="en-US" sz="1600" dirty="0">
                          <a:effectLst/>
                          <a:latin typeface="+mn-lt"/>
                        </a:rPr>
                        <a:t>79</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49648569"/>
                  </a:ext>
                </a:extLst>
              </a:tr>
              <a:tr h="363306">
                <a:tc>
                  <a:txBody>
                    <a:bodyPr/>
                    <a:lstStyle/>
                    <a:p>
                      <a:pPr>
                        <a:lnSpc>
                          <a:spcPct val="107000"/>
                        </a:lnSpc>
                        <a:spcAft>
                          <a:spcPts val="0"/>
                        </a:spcAft>
                      </a:pPr>
                      <a:r>
                        <a:rPr lang="en-US" sz="1600">
                          <a:effectLst/>
                          <a:latin typeface="+mn-lt"/>
                        </a:rPr>
                        <a:t>ACT-HIP</a:t>
                      </a:r>
                      <a:endParaRPr lang="en-US" sz="160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nSpc>
                          <a:spcPct val="107000"/>
                        </a:lnSpc>
                        <a:spcAft>
                          <a:spcPts val="0"/>
                        </a:spcAft>
                      </a:pPr>
                      <a:r>
                        <a:rPr lang="en-US" sz="1600" dirty="0">
                          <a:effectLst/>
                          <a:latin typeface="+mn-lt"/>
                        </a:rPr>
                        <a:t> Hippocampus</a:t>
                      </a:r>
                      <a:endParaRPr lang="en-US" sz="1600" dirty="0">
                        <a:effectLst/>
                        <a:latin typeface="+mn-lt"/>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07000"/>
                        </a:lnSpc>
                        <a:spcAft>
                          <a:spcPts val="0"/>
                        </a:spcAft>
                      </a:pPr>
                      <a:r>
                        <a:rPr lang="en-US" sz="1600" dirty="0">
                          <a:effectLst/>
                          <a:latin typeface="+mn-lt"/>
                        </a:rPr>
                        <a:t>80</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714946085"/>
                  </a:ext>
                </a:extLst>
              </a:tr>
              <a:tr h="363306">
                <a:tc>
                  <a:txBody>
                    <a:bodyPr/>
                    <a:lstStyle/>
                    <a:p>
                      <a:pPr>
                        <a:lnSpc>
                          <a:spcPct val="107000"/>
                        </a:lnSpc>
                        <a:spcAft>
                          <a:spcPts val="0"/>
                        </a:spcAft>
                      </a:pPr>
                      <a:r>
                        <a:rPr lang="en-US" sz="1600" dirty="0">
                          <a:effectLst/>
                          <a:latin typeface="+mn-lt"/>
                        </a:rPr>
                        <a:t>ACT-FWM</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nSpc>
                          <a:spcPct val="107000"/>
                        </a:lnSpc>
                        <a:spcAft>
                          <a:spcPts val="0"/>
                        </a:spcAft>
                      </a:pPr>
                      <a:r>
                        <a:rPr lang="en-US" sz="1600" dirty="0">
                          <a:effectLst/>
                          <a:latin typeface="+mn-lt"/>
                        </a:rPr>
                        <a:t> Forebrain white matter</a:t>
                      </a:r>
                      <a:endParaRPr lang="en-US" sz="1600" dirty="0">
                        <a:effectLst/>
                        <a:latin typeface="+mn-lt"/>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07000"/>
                        </a:lnSpc>
                        <a:spcAft>
                          <a:spcPts val="0"/>
                        </a:spcAft>
                      </a:pPr>
                      <a:r>
                        <a:rPr lang="en-US" sz="1600" dirty="0"/>
                        <a:t>81</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97990445"/>
                  </a:ext>
                </a:extLst>
              </a:tr>
              <a:tr h="363306">
                <a:tc>
                  <a:txBody>
                    <a:bodyPr/>
                    <a:lstStyle/>
                    <a:p>
                      <a:pPr marL="0" algn="l" defTabSz="914400" rtl="0" eaLnBrk="1" latinLnBrk="0" hangingPunct="1">
                        <a:lnSpc>
                          <a:spcPct val="107000"/>
                        </a:lnSpc>
                        <a:spcAft>
                          <a:spcPts val="0"/>
                        </a:spcAft>
                      </a:pPr>
                      <a:r>
                        <a:rPr lang="en-US" sz="1600" kern="1200" dirty="0">
                          <a:solidFill>
                            <a:schemeClr val="tx1"/>
                          </a:solidFill>
                          <a:effectLst/>
                          <a:latin typeface="+mn-lt"/>
                          <a:ea typeface="+mn-ea"/>
                          <a:cs typeface="+mn-cs"/>
                        </a:rPr>
                        <a:t>ROSMAP-</a:t>
                      </a:r>
                      <a:r>
                        <a:rPr lang="en-US" sz="1600" kern="1200" dirty="0" err="1">
                          <a:solidFill>
                            <a:schemeClr val="tx1"/>
                          </a:solidFill>
                          <a:effectLst/>
                          <a:latin typeface="+mn-lt"/>
                          <a:ea typeface="+mn-ea"/>
                          <a:cs typeface="+mn-cs"/>
                        </a:rPr>
                        <a:t>DPFCx</a:t>
                      </a:r>
                      <a:endParaRPr lang="en-US" sz="1600" kern="1200" dirty="0">
                        <a:solidFill>
                          <a:schemeClr val="tx1"/>
                        </a:solidFill>
                        <a:effectLst/>
                        <a:latin typeface="+mn-lt"/>
                        <a:ea typeface="+mn-ea"/>
                        <a:cs typeface="+mn-cs"/>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2060"/>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lnSpc>
                          <a:spcPct val="107000"/>
                        </a:lnSpc>
                        <a:spcAft>
                          <a:spcPts val="0"/>
                        </a:spcAft>
                      </a:pPr>
                      <a:r>
                        <a:rPr lang="en-US" sz="1600" kern="1200" dirty="0">
                          <a:solidFill>
                            <a:schemeClr val="tx1"/>
                          </a:solidFill>
                          <a:effectLst/>
                          <a:latin typeface="+mn-lt"/>
                          <a:ea typeface="+mn-ea"/>
                          <a:cs typeface="+mn-cs"/>
                        </a:rPr>
                        <a:t> Dorsolateral prefrontal cortex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2060"/>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914400" rtl="0" eaLnBrk="1" latinLnBrk="0" hangingPunct="1">
                        <a:lnSpc>
                          <a:spcPct val="107000"/>
                        </a:lnSpc>
                        <a:spcAft>
                          <a:spcPts val="0"/>
                        </a:spcAft>
                      </a:pPr>
                      <a:r>
                        <a:rPr lang="en-US" sz="1600" kern="1200" dirty="0">
                          <a:solidFill>
                            <a:schemeClr val="tx1"/>
                          </a:solidFill>
                          <a:effectLst/>
                          <a:latin typeface="+mn-lt"/>
                          <a:ea typeface="+mn-ea"/>
                          <a:cs typeface="+mn-cs"/>
                        </a:rPr>
                        <a:t>538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2060"/>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254149034"/>
                  </a:ext>
                </a:extLst>
              </a:tr>
              <a:tr h="363306">
                <a:tc>
                  <a:txBody>
                    <a:bodyPr/>
                    <a:lstStyle/>
                    <a:p>
                      <a:pPr>
                        <a:lnSpc>
                          <a:spcPct val="107000"/>
                        </a:lnSpc>
                        <a:spcAft>
                          <a:spcPts val="0"/>
                        </a:spcAft>
                      </a:pPr>
                      <a:r>
                        <a:rPr lang="en-US" sz="1600" dirty="0">
                          <a:effectLst/>
                          <a:latin typeface="+mn-lt"/>
                        </a:rPr>
                        <a:t>MSBB-BM10</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nSpc>
                          <a:spcPct val="107000"/>
                        </a:lnSpc>
                        <a:spcAft>
                          <a:spcPts val="0"/>
                        </a:spcAft>
                      </a:pPr>
                      <a:r>
                        <a:rPr lang="en-US" sz="1600" dirty="0">
                          <a:effectLst/>
                          <a:latin typeface="+mn-lt"/>
                        </a:rPr>
                        <a:t> </a:t>
                      </a:r>
                      <a:r>
                        <a:rPr lang="en-US" sz="1600" dirty="0" err="1">
                          <a:effectLst/>
                          <a:latin typeface="+mn-lt"/>
                        </a:rPr>
                        <a:t>Brodmann</a:t>
                      </a:r>
                      <a:r>
                        <a:rPr lang="en-US" sz="1600" dirty="0">
                          <a:effectLst/>
                          <a:latin typeface="+mn-lt"/>
                        </a:rPr>
                        <a:t> area 10 (frontopolar cortex)</a:t>
                      </a:r>
                      <a:endParaRPr lang="en-US" sz="1600" dirty="0">
                        <a:effectLst/>
                        <a:latin typeface="+mn-lt"/>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07000"/>
                        </a:lnSpc>
                        <a:spcAft>
                          <a:spcPts val="0"/>
                        </a:spcAft>
                      </a:pPr>
                      <a:r>
                        <a:rPr lang="en-US" sz="1600" dirty="0">
                          <a:effectLst/>
                          <a:latin typeface="+mn-lt"/>
                        </a:rPr>
                        <a:t>244</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rgbClr val="00206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8945162"/>
                  </a:ext>
                </a:extLst>
              </a:tr>
              <a:tr h="363306">
                <a:tc>
                  <a:txBody>
                    <a:bodyPr/>
                    <a:lstStyle/>
                    <a:p>
                      <a:pPr>
                        <a:lnSpc>
                          <a:spcPct val="107000"/>
                        </a:lnSpc>
                        <a:spcAft>
                          <a:spcPts val="0"/>
                        </a:spcAft>
                      </a:pPr>
                      <a:r>
                        <a:rPr lang="en-US" sz="1600">
                          <a:effectLst/>
                          <a:latin typeface="+mn-lt"/>
                        </a:rPr>
                        <a:t>MSBB-BM36</a:t>
                      </a:r>
                      <a:endParaRPr lang="en-US" sz="160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nSpc>
                          <a:spcPct val="107000"/>
                        </a:lnSpc>
                        <a:spcAft>
                          <a:spcPts val="0"/>
                        </a:spcAft>
                      </a:pPr>
                      <a:r>
                        <a:rPr lang="en-US" sz="1600" dirty="0">
                          <a:effectLst/>
                          <a:latin typeface="+mn-lt"/>
                        </a:rPr>
                        <a:t> </a:t>
                      </a:r>
                      <a:r>
                        <a:rPr lang="en-US" sz="1600" dirty="0" err="1">
                          <a:effectLst/>
                          <a:latin typeface="+mn-lt"/>
                        </a:rPr>
                        <a:t>Brodmann</a:t>
                      </a:r>
                      <a:r>
                        <a:rPr lang="en-US" sz="1600" dirty="0">
                          <a:effectLst/>
                          <a:latin typeface="+mn-lt"/>
                        </a:rPr>
                        <a:t> area 36 (</a:t>
                      </a:r>
                      <a:r>
                        <a:rPr lang="en-US" sz="1600" dirty="0" err="1">
                          <a:effectLst/>
                          <a:latin typeface="+mn-lt"/>
                        </a:rPr>
                        <a:t>ectorhinal</a:t>
                      </a:r>
                      <a:r>
                        <a:rPr lang="en-US" sz="1600" dirty="0">
                          <a:effectLst/>
                          <a:latin typeface="+mn-lt"/>
                        </a:rPr>
                        <a:t> cortex)</a:t>
                      </a:r>
                      <a:endParaRPr lang="en-US" sz="1600" dirty="0">
                        <a:effectLst/>
                        <a:latin typeface="+mn-lt"/>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07000"/>
                        </a:lnSpc>
                        <a:spcAft>
                          <a:spcPts val="0"/>
                        </a:spcAft>
                      </a:pPr>
                      <a:r>
                        <a:rPr lang="en-US" sz="1600" dirty="0">
                          <a:effectLst/>
                          <a:latin typeface="+mn-lt"/>
                        </a:rPr>
                        <a:t>200</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094130455"/>
                  </a:ext>
                </a:extLst>
              </a:tr>
              <a:tr h="514026">
                <a:tc>
                  <a:txBody>
                    <a:bodyPr/>
                    <a:lstStyle/>
                    <a:p>
                      <a:pPr>
                        <a:lnSpc>
                          <a:spcPct val="107000"/>
                        </a:lnSpc>
                        <a:spcAft>
                          <a:spcPts val="0"/>
                        </a:spcAft>
                      </a:pPr>
                      <a:r>
                        <a:rPr lang="en-US" sz="1600">
                          <a:effectLst/>
                          <a:latin typeface="+mn-lt"/>
                        </a:rPr>
                        <a:t>MSBB-BM44</a:t>
                      </a:r>
                      <a:endParaRPr lang="en-US" sz="160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nSpc>
                          <a:spcPct val="107000"/>
                        </a:lnSpc>
                        <a:spcAft>
                          <a:spcPts val="0"/>
                        </a:spcAft>
                      </a:pPr>
                      <a:r>
                        <a:rPr lang="en-US" sz="1600" dirty="0">
                          <a:effectLst/>
                          <a:latin typeface="+mn-lt"/>
                        </a:rPr>
                        <a:t> </a:t>
                      </a:r>
                      <a:r>
                        <a:rPr lang="en-US" sz="1600" dirty="0" err="1">
                          <a:effectLst/>
                          <a:latin typeface="+mn-lt"/>
                        </a:rPr>
                        <a:t>Brodmann</a:t>
                      </a:r>
                      <a:r>
                        <a:rPr lang="en-US" sz="1600" dirty="0">
                          <a:effectLst/>
                          <a:latin typeface="+mn-lt"/>
                        </a:rPr>
                        <a:t> area 44 (</a:t>
                      </a:r>
                      <a:r>
                        <a:rPr lang="en-US" sz="1600" dirty="0" err="1">
                          <a:effectLst/>
                          <a:latin typeface="+mn-lt"/>
                        </a:rPr>
                        <a:t>opercular</a:t>
                      </a:r>
                      <a:r>
                        <a:rPr lang="en-US" sz="1600" dirty="0">
                          <a:effectLst/>
                          <a:latin typeface="+mn-lt"/>
                        </a:rPr>
                        <a:t> part of the inferior frontal gyrus)</a:t>
                      </a:r>
                      <a:endParaRPr lang="en-US" sz="1600" dirty="0">
                        <a:effectLst/>
                        <a:latin typeface="+mn-lt"/>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07000"/>
                        </a:lnSpc>
                        <a:spcAft>
                          <a:spcPts val="0"/>
                        </a:spcAft>
                      </a:pPr>
                      <a:r>
                        <a:rPr lang="en-US" sz="1600" dirty="0">
                          <a:effectLst/>
                          <a:latin typeface="+mn-lt"/>
                        </a:rPr>
                        <a:t>208</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997052530"/>
                  </a:ext>
                </a:extLst>
              </a:tr>
              <a:tr h="514026">
                <a:tc>
                  <a:txBody>
                    <a:bodyPr/>
                    <a:lstStyle/>
                    <a:p>
                      <a:pPr>
                        <a:lnSpc>
                          <a:spcPct val="107000"/>
                        </a:lnSpc>
                        <a:spcAft>
                          <a:spcPts val="0"/>
                        </a:spcAft>
                      </a:pPr>
                      <a:r>
                        <a:rPr lang="en-US" sz="1600" dirty="0">
                          <a:effectLst/>
                          <a:latin typeface="+mn-lt"/>
                        </a:rPr>
                        <a:t>MSBB-BM22</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nSpc>
                          <a:spcPct val="107000"/>
                        </a:lnSpc>
                        <a:spcAft>
                          <a:spcPts val="0"/>
                        </a:spcAft>
                      </a:pPr>
                      <a:r>
                        <a:rPr lang="en-US" sz="1600" dirty="0">
                          <a:effectLst/>
                          <a:latin typeface="+mn-lt"/>
                        </a:rPr>
                        <a:t> </a:t>
                      </a:r>
                      <a:r>
                        <a:rPr lang="en-US" sz="1600" dirty="0" err="1">
                          <a:effectLst/>
                          <a:latin typeface="+mn-lt"/>
                        </a:rPr>
                        <a:t>Brodmann</a:t>
                      </a:r>
                      <a:r>
                        <a:rPr lang="en-US" sz="1600" dirty="0">
                          <a:effectLst/>
                          <a:latin typeface="+mn-lt"/>
                        </a:rPr>
                        <a:t> area 22 (posterior part of the first temporal gyrus)</a:t>
                      </a:r>
                      <a:endParaRPr lang="en-US" sz="1600" dirty="0">
                        <a:effectLst/>
                        <a:latin typeface="+mn-lt"/>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lnSpc>
                          <a:spcPct val="107000"/>
                        </a:lnSpc>
                        <a:spcAft>
                          <a:spcPts val="0"/>
                        </a:spcAft>
                      </a:pPr>
                      <a:r>
                        <a:rPr lang="en-US" sz="1600" dirty="0">
                          <a:effectLst/>
                          <a:latin typeface="+mn-lt"/>
                        </a:rPr>
                        <a:t>227</a:t>
                      </a:r>
                      <a:endParaRPr lang="en-US" sz="1600" dirty="0">
                        <a:effectLst/>
                        <a:latin typeface="+mn-lt"/>
                        <a:cs typeface="Times New Roman" panose="02020603050405020304" pitchFamily="18"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98622340"/>
                  </a:ext>
                </a:extLst>
              </a:tr>
            </a:tbl>
          </a:graphicData>
        </a:graphic>
      </p:graphicFrame>
      <p:sp>
        <p:nvSpPr>
          <p:cNvPr id="8" name="Content Placeholder 2">
            <a:extLst>
              <a:ext uri="{FF2B5EF4-FFF2-40B4-BE49-F238E27FC236}">
                <a16:creationId xmlns:a16="http://schemas.microsoft.com/office/drawing/2014/main" id="{3FA970DA-300F-41E2-AA6C-46C8324B23C5}"/>
              </a:ext>
            </a:extLst>
          </p:cNvPr>
          <p:cNvSpPr txBox="1">
            <a:spLocks/>
          </p:cNvSpPr>
          <p:nvPr/>
        </p:nvSpPr>
        <p:spPr>
          <a:xfrm>
            <a:off x="5909724" y="2283028"/>
            <a:ext cx="6300970" cy="3473109"/>
          </a:xfrm>
          <a:prstGeom prst="rect">
            <a:avLst/>
          </a:prstGeom>
        </p:spPr>
        <p:txBody>
          <a:bodyPr vert="horz" lIns="91440" tIns="45720" rIns="91440" bIns="45720" rtlCol="0">
            <a:normAutofit fontScale="92500" lnSpcReduction="2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spcBef>
                <a:spcPts val="0"/>
              </a:spcBef>
              <a:spcAft>
                <a:spcPts val="600"/>
              </a:spcAft>
            </a:pPr>
            <a:r>
              <a:rPr lang="en-US" sz="2300" dirty="0">
                <a:cs typeface="Arial" panose="020B0604020202020204" pitchFamily="34" charset="0"/>
              </a:rPr>
              <a:t>Different brain regions have different cell type compositions, functions, and relevance to AD.</a:t>
            </a:r>
            <a:endParaRPr lang="en-US" dirty="0">
              <a:cs typeface="Arial" panose="020B0604020202020204" pitchFamily="34" charset="0"/>
            </a:endParaRPr>
          </a:p>
          <a:p>
            <a:pPr lvl="1">
              <a:lnSpc>
                <a:spcPct val="120000"/>
              </a:lnSpc>
              <a:spcBef>
                <a:spcPts val="0"/>
              </a:spcBef>
              <a:spcAft>
                <a:spcPts val="1200"/>
              </a:spcAft>
            </a:pPr>
            <a:r>
              <a:rPr lang="en-US" sz="2300" dirty="0">
                <a:cs typeface="Arial" panose="020B0604020202020204" pitchFamily="34" charset="0"/>
              </a:rPr>
              <a:t>Different tools and methods are used to quantify neuropathology</a:t>
            </a:r>
          </a:p>
          <a:p>
            <a:pPr lvl="1">
              <a:lnSpc>
                <a:spcPct val="120000"/>
              </a:lnSpc>
              <a:spcBef>
                <a:spcPts val="0"/>
              </a:spcBef>
              <a:spcAft>
                <a:spcPts val="1200"/>
              </a:spcAft>
            </a:pPr>
            <a:r>
              <a:rPr lang="en-US" sz="2300" dirty="0">
                <a:cs typeface="Arial" panose="020B0604020202020204" pitchFamily="34" charset="0"/>
              </a:rPr>
              <a:t>Different subject compositions or experimental procedures (batch effects, and confounders)</a:t>
            </a:r>
            <a:endParaRPr lang="en-US" sz="2200" b="1" dirty="0">
              <a:solidFill>
                <a:srgbClr val="C00000"/>
              </a:solidFill>
              <a:cs typeface="Arial" panose="020B0604020202020204" pitchFamily="34" charset="0"/>
            </a:endParaRPr>
          </a:p>
          <a:p>
            <a:pPr lvl="1">
              <a:lnSpc>
                <a:spcPct val="120000"/>
              </a:lnSpc>
              <a:spcBef>
                <a:spcPts val="0"/>
              </a:spcBef>
            </a:pPr>
            <a:r>
              <a:rPr lang="en-US" sz="2200" b="1" dirty="0">
                <a:solidFill>
                  <a:srgbClr val="C00000"/>
                </a:solidFill>
                <a:cs typeface="Arial" panose="020B0604020202020204" pitchFamily="34" charset="0"/>
              </a:rPr>
              <a:t>We need a powerful ML algorithm that can incorporate reliable prior knowledge to help us focus on true signals.</a:t>
            </a:r>
          </a:p>
        </p:txBody>
      </p:sp>
      <p:pic>
        <p:nvPicPr>
          <p:cNvPr id="11" name="Picture 10">
            <a:extLst>
              <a:ext uri="{FF2B5EF4-FFF2-40B4-BE49-F238E27FC236}">
                <a16:creationId xmlns:a16="http://schemas.microsoft.com/office/drawing/2014/main" id="{70C1AEA7-2703-4513-BF2D-2AF1D89119AE}"/>
              </a:ext>
            </a:extLst>
          </p:cNvPr>
          <p:cNvPicPr>
            <a:picLocks noChangeAspect="1"/>
          </p:cNvPicPr>
          <p:nvPr/>
        </p:nvPicPr>
        <p:blipFill>
          <a:blip r:embed="rId4"/>
          <a:stretch>
            <a:fillRect/>
          </a:stretch>
        </p:blipFill>
        <p:spPr>
          <a:xfrm>
            <a:off x="-546320" y="7018351"/>
            <a:ext cx="5715000" cy="3810000"/>
          </a:xfrm>
          <a:prstGeom prst="rect">
            <a:avLst/>
          </a:prstGeom>
        </p:spPr>
      </p:pic>
      <p:pic>
        <p:nvPicPr>
          <p:cNvPr id="6148" name="Picture 4" descr="Image result for brain regions">
            <a:extLst>
              <a:ext uri="{FF2B5EF4-FFF2-40B4-BE49-F238E27FC236}">
                <a16:creationId xmlns:a16="http://schemas.microsoft.com/office/drawing/2014/main" id="{34436707-B03A-4090-ACD4-20B63F9D9E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9724" y="7902768"/>
            <a:ext cx="5238750" cy="22479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8372160B-4D9F-433D-8749-784D09C29399}"/>
              </a:ext>
            </a:extLst>
          </p:cNvPr>
          <p:cNvGrpSpPr/>
          <p:nvPr/>
        </p:nvGrpSpPr>
        <p:grpSpPr>
          <a:xfrm>
            <a:off x="7220480" y="5487356"/>
            <a:ext cx="5091210" cy="1370644"/>
            <a:chOff x="7040049" y="3286880"/>
            <a:chExt cx="5091210" cy="1370644"/>
          </a:xfrm>
        </p:grpSpPr>
        <p:pic>
          <p:nvPicPr>
            <p:cNvPr id="10" name="Picture 10" descr="Image result for paul crane uw">
              <a:extLst>
                <a:ext uri="{FF2B5EF4-FFF2-40B4-BE49-F238E27FC236}">
                  <a16:creationId xmlns:a16="http://schemas.microsoft.com/office/drawing/2014/main" id="{5474F6B3-49EF-4E43-B1EC-F2D452C4AF9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29" r="2525"/>
            <a:stretch/>
          </p:blipFill>
          <p:spPr bwMode="auto">
            <a:xfrm>
              <a:off x="9997599" y="3286880"/>
              <a:ext cx="818955" cy="109728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9B6B906-FECD-4DC9-A073-6CDDB0FE65CB}"/>
                </a:ext>
              </a:extLst>
            </p:cNvPr>
            <p:cNvPicPr>
              <a:picLocks noChangeAspect="1"/>
            </p:cNvPicPr>
            <p:nvPr/>
          </p:nvPicPr>
          <p:blipFill rotWithShape="1">
            <a:blip r:embed="rId7">
              <a:extLst>
                <a:ext uri="{28A0092B-C50C-407E-A947-70E740481C1C}">
                  <a14:useLocalDpi xmlns:a14="http://schemas.microsoft.com/office/drawing/2010/main" val="0"/>
                </a:ext>
              </a:extLst>
            </a:blip>
            <a:srcRect t="9669" r="6147"/>
            <a:stretch/>
          </p:blipFill>
          <p:spPr>
            <a:xfrm>
              <a:off x="11005464" y="3291260"/>
              <a:ext cx="818954" cy="1097280"/>
            </a:xfrm>
            <a:prstGeom prst="rect">
              <a:avLst/>
            </a:prstGeom>
            <a:ln w="19050">
              <a:solidFill>
                <a:schemeClr val="tx1"/>
              </a:solidFill>
            </a:ln>
          </p:spPr>
        </p:pic>
        <p:sp>
          <p:nvSpPr>
            <p:cNvPr id="14" name="TextBox 13">
              <a:extLst>
                <a:ext uri="{FF2B5EF4-FFF2-40B4-BE49-F238E27FC236}">
                  <a16:creationId xmlns:a16="http://schemas.microsoft.com/office/drawing/2014/main" id="{F32F0077-03D1-4895-A89F-15F80DC7DD62}"/>
                </a:ext>
              </a:extLst>
            </p:cNvPr>
            <p:cNvSpPr txBox="1"/>
            <p:nvPr/>
          </p:nvSpPr>
          <p:spPr>
            <a:xfrm>
              <a:off x="8851026" y="4388540"/>
              <a:ext cx="3280233" cy="268984"/>
            </a:xfrm>
            <a:prstGeom prst="rect">
              <a:avLst/>
            </a:prstGeom>
            <a:noFill/>
          </p:spPr>
          <p:txBody>
            <a:bodyPr wrap="square" rtlCol="0">
              <a:spAutoFit/>
            </a:bodyPr>
            <a:lstStyle/>
            <a:p>
              <a:pPr>
                <a:lnSpc>
                  <a:spcPct val="80000"/>
                </a:lnSpc>
              </a:pPr>
              <a:r>
                <a:rPr lang="en-US" sz="1400" dirty="0"/>
                <a:t>Dirk Keene     Paul Crane   Joey Mukherjee</a:t>
              </a:r>
            </a:p>
          </p:txBody>
        </p:sp>
        <p:pic>
          <p:nvPicPr>
            <p:cNvPr id="15" name="Picture 14">
              <a:extLst>
                <a:ext uri="{FF2B5EF4-FFF2-40B4-BE49-F238E27FC236}">
                  <a16:creationId xmlns:a16="http://schemas.microsoft.com/office/drawing/2014/main" id="{352AAF9A-27EA-4BA0-9202-ADBFCEB36CB3}"/>
                </a:ext>
              </a:extLst>
            </p:cNvPr>
            <p:cNvPicPr>
              <a:picLocks noChangeAspect="1"/>
            </p:cNvPicPr>
            <p:nvPr/>
          </p:nvPicPr>
          <p:blipFill rotWithShape="1">
            <a:blip r:embed="rId8"/>
            <a:srcRect l="5334" t="9498" r="11089" b="18397"/>
            <a:stretch/>
          </p:blipFill>
          <p:spPr>
            <a:xfrm>
              <a:off x="8912838" y="3286880"/>
              <a:ext cx="822960" cy="1097280"/>
            </a:xfrm>
            <a:prstGeom prst="rect">
              <a:avLst/>
            </a:prstGeom>
            <a:ln w="19050">
              <a:solidFill>
                <a:schemeClr val="tx1"/>
              </a:solidFill>
            </a:ln>
          </p:spPr>
        </p:pic>
        <p:sp>
          <p:nvSpPr>
            <p:cNvPr id="16" name="TextBox 15">
              <a:extLst>
                <a:ext uri="{FF2B5EF4-FFF2-40B4-BE49-F238E27FC236}">
                  <a16:creationId xmlns:a16="http://schemas.microsoft.com/office/drawing/2014/main" id="{7481369F-8ACB-4636-83AE-C872A4668319}"/>
                </a:ext>
              </a:extLst>
            </p:cNvPr>
            <p:cNvSpPr txBox="1"/>
            <p:nvPr/>
          </p:nvSpPr>
          <p:spPr>
            <a:xfrm>
              <a:off x="7040049" y="3824645"/>
              <a:ext cx="1850139" cy="811248"/>
            </a:xfrm>
            <a:prstGeom prst="rect">
              <a:avLst/>
            </a:prstGeom>
            <a:noFill/>
          </p:spPr>
          <p:txBody>
            <a:bodyPr wrap="square" rtlCol="0">
              <a:spAutoFit/>
            </a:bodyPr>
            <a:lstStyle/>
            <a:p>
              <a:pPr>
                <a:lnSpc>
                  <a:spcPct val="80000"/>
                </a:lnSpc>
              </a:pPr>
              <a:r>
                <a:rPr lang="en-US" sz="1600" b="1" dirty="0"/>
                <a:t>Neuropathology</a:t>
              </a:r>
            </a:p>
            <a:p>
              <a:pPr>
                <a:lnSpc>
                  <a:spcPct val="80000"/>
                </a:lnSpc>
              </a:pPr>
              <a:endParaRPr lang="en-US" sz="500" b="1" dirty="0"/>
            </a:p>
            <a:p>
              <a:pPr>
                <a:lnSpc>
                  <a:spcPct val="80000"/>
                </a:lnSpc>
              </a:pPr>
              <a:r>
                <a:rPr lang="en-US" sz="1600" b="1" dirty="0"/>
                <a:t>Internal Medicine</a:t>
              </a:r>
            </a:p>
            <a:p>
              <a:pPr>
                <a:lnSpc>
                  <a:spcPct val="80000"/>
                </a:lnSpc>
              </a:pPr>
              <a:endParaRPr lang="en-US" sz="500" b="1" dirty="0"/>
            </a:p>
            <a:p>
              <a:pPr>
                <a:lnSpc>
                  <a:spcPct val="80000"/>
                </a:lnSpc>
              </a:pPr>
              <a:r>
                <a:rPr lang="en-US" sz="1600" b="1" dirty="0"/>
                <a:t>AD Research Center</a:t>
              </a:r>
              <a:endParaRPr lang="en-US" sz="1200" b="1" dirty="0"/>
            </a:p>
          </p:txBody>
        </p:sp>
      </p:grpSp>
    </p:spTree>
    <p:extLst>
      <p:ext uri="{BB962C8B-B14F-4D97-AF65-F5344CB8AC3E}">
        <p14:creationId xmlns:p14="http://schemas.microsoft.com/office/powerpoint/2010/main" val="194008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fade">
                                      <p:cBhvr>
                                        <p:cTn id="25" dur="500"/>
                                        <p:tgtEl>
                                          <p:spTgt spid="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animEffect transition="in" filter="fade">
                                      <p:cBhvr>
                                        <p:cTn id="3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3ED7B552-0433-4A40-B955-BD7F19C549C4}"/>
              </a:ext>
            </a:extLst>
          </p:cNvPr>
          <p:cNvGrpSpPr/>
          <p:nvPr/>
        </p:nvGrpSpPr>
        <p:grpSpPr>
          <a:xfrm>
            <a:off x="10086578" y="2174575"/>
            <a:ext cx="2036099" cy="3625816"/>
            <a:chOff x="10086578" y="2174575"/>
            <a:chExt cx="2036099" cy="3625816"/>
          </a:xfrm>
        </p:grpSpPr>
        <p:sp>
          <p:nvSpPr>
            <p:cNvPr id="99" name="Rectangle 98">
              <a:extLst>
                <a:ext uri="{FF2B5EF4-FFF2-40B4-BE49-F238E27FC236}">
                  <a16:creationId xmlns:a16="http://schemas.microsoft.com/office/drawing/2014/main" id="{59F4E658-5305-4FC0-93FA-6187D01C3F3B}"/>
                </a:ext>
              </a:extLst>
            </p:cNvPr>
            <p:cNvSpPr/>
            <p:nvPr/>
          </p:nvSpPr>
          <p:spPr>
            <a:xfrm>
              <a:off x="10115863" y="2656666"/>
              <a:ext cx="2006814" cy="3143725"/>
            </a:xfrm>
            <a:prstGeom prst="rect">
              <a:avLst/>
            </a:prstGeom>
            <a:noFill/>
            <a:ln w="381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8" name="TextBox 117">
              <a:extLst>
                <a:ext uri="{FF2B5EF4-FFF2-40B4-BE49-F238E27FC236}">
                  <a16:creationId xmlns:a16="http://schemas.microsoft.com/office/drawing/2014/main" id="{80CE12E6-1B91-4F47-BACF-3AE31770BE14}"/>
                </a:ext>
              </a:extLst>
            </p:cNvPr>
            <p:cNvSpPr txBox="1"/>
            <p:nvPr/>
          </p:nvSpPr>
          <p:spPr>
            <a:xfrm>
              <a:off x="10412742" y="2174575"/>
              <a:ext cx="1441420" cy="523220"/>
            </a:xfrm>
            <a:prstGeom prst="rect">
              <a:avLst/>
            </a:prstGeom>
            <a:noFill/>
          </p:spPr>
          <p:txBody>
            <a:bodyPr wrap="none" rtlCol="0">
              <a:spAutoFit/>
            </a:bodyPr>
            <a:lstStyle/>
            <a:p>
              <a:r>
                <a:rPr lang="en-US" sz="2800" b="1" dirty="0"/>
                <a:t>OUTPUT</a:t>
              </a:r>
            </a:p>
          </p:txBody>
        </p:sp>
        <mc:AlternateContent xmlns:mc="http://schemas.openxmlformats.org/markup-compatibility/2006" xmlns:a14="http://schemas.microsoft.com/office/drawing/2010/main">
          <mc:Choice Requires="a14">
            <p:sp>
              <p:nvSpPr>
                <p:cNvPr id="135" name="Rectangle 134">
                  <a:extLst>
                    <a:ext uri="{FF2B5EF4-FFF2-40B4-BE49-F238E27FC236}">
                      <a16:creationId xmlns:a16="http://schemas.microsoft.com/office/drawing/2014/main" id="{F1AD5479-0A30-44E9-9AE0-0B949EA66910}"/>
                    </a:ext>
                  </a:extLst>
                </p:cNvPr>
                <p:cNvSpPr/>
                <p:nvPr/>
              </p:nvSpPr>
              <p:spPr>
                <a:xfrm>
                  <a:off x="10414168" y="2839959"/>
                  <a:ext cx="1436442" cy="64633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smtClean="0">
                            <a:latin typeface="Cambria Math" panose="02040503050406030204" pitchFamily="18" charset="0"/>
                          </a:rPr>
                          <m:t>𝛂</m:t>
                        </m:r>
                      </m:oMath>
                    </m:oMathPara>
                  </a14:m>
                  <a:br>
                    <a:rPr lang="en-US" sz="1600" b="1" dirty="0"/>
                  </a:br>
                  <a:r>
                    <a:rPr lang="en-US" sz="1600" b="1" dirty="0"/>
                    <a:t>(gene weights)</a:t>
                  </a:r>
                </a:p>
              </p:txBody>
            </p:sp>
          </mc:Choice>
          <mc:Fallback xmlns="">
            <p:sp>
              <p:nvSpPr>
                <p:cNvPr id="135" name="Rectangle 134">
                  <a:extLst>
                    <a:ext uri="{FF2B5EF4-FFF2-40B4-BE49-F238E27FC236}">
                      <a16:creationId xmlns:a16="http://schemas.microsoft.com/office/drawing/2014/main" id="{F1AD5479-0A30-44E9-9AE0-0B949EA66910}"/>
                    </a:ext>
                  </a:extLst>
                </p:cNvPr>
                <p:cNvSpPr>
                  <a:spLocks noRot="1" noChangeAspect="1" noMove="1" noResize="1" noEditPoints="1" noAdjustHandles="1" noChangeArrowheads="1" noChangeShapeType="1" noTextEdit="1"/>
                </p:cNvSpPr>
                <p:nvPr/>
              </p:nvSpPr>
              <p:spPr>
                <a:xfrm>
                  <a:off x="10414168" y="2839959"/>
                  <a:ext cx="1436442" cy="646331"/>
                </a:xfrm>
                <a:prstGeom prst="rect">
                  <a:avLst/>
                </a:prstGeom>
                <a:blipFill>
                  <a:blip r:embed="rId3"/>
                  <a:stretch>
                    <a:fillRect l="-1271" r="-2119" b="-11321"/>
                  </a:stretch>
                </a:blipFill>
              </p:spPr>
              <p:txBody>
                <a:bodyPr/>
                <a:lstStyle/>
                <a:p>
                  <a:r>
                    <a:rPr lang="en-US">
                      <a:noFill/>
                    </a:rPr>
                    <a:t> </a:t>
                  </a:r>
                </a:p>
              </p:txBody>
            </p:sp>
          </mc:Fallback>
        </mc:AlternateContent>
        <p:sp>
          <p:nvSpPr>
            <p:cNvPr id="136" name="Rectangle 135">
              <a:extLst>
                <a:ext uri="{FF2B5EF4-FFF2-40B4-BE49-F238E27FC236}">
                  <a16:creationId xmlns:a16="http://schemas.microsoft.com/office/drawing/2014/main" id="{13D71459-E6BA-4EBF-852C-9F5AF50988FD}"/>
                </a:ext>
              </a:extLst>
            </p:cNvPr>
            <p:cNvSpPr/>
            <p:nvPr/>
          </p:nvSpPr>
          <p:spPr>
            <a:xfrm>
              <a:off x="10086578" y="5306646"/>
              <a:ext cx="1755481" cy="338554"/>
            </a:xfrm>
            <a:prstGeom prst="rect">
              <a:avLst/>
            </a:prstGeom>
          </p:spPr>
          <p:txBody>
            <a:bodyPr wrap="none">
              <a:spAutoFit/>
            </a:bodyPr>
            <a:lstStyle/>
            <a:p>
              <a:pPr algn="ctr"/>
              <a:r>
                <a:rPr lang="en-US" sz="1600" b="1" dirty="0"/>
                <a:t>(pathway weights)</a:t>
              </a:r>
            </a:p>
          </p:txBody>
        </p:sp>
        <mc:AlternateContent xmlns:mc="http://schemas.openxmlformats.org/markup-compatibility/2006" xmlns:a14="http://schemas.microsoft.com/office/drawing/2010/main">
          <mc:Choice Requires="a14">
            <p:graphicFrame>
              <p:nvGraphicFramePr>
                <p:cNvPr id="137" name="Content Placeholder 37">
                  <a:extLst>
                    <a:ext uri="{FF2B5EF4-FFF2-40B4-BE49-F238E27FC236}">
                      <a16:creationId xmlns:a16="http://schemas.microsoft.com/office/drawing/2014/main" id="{3B333B94-2708-4F2E-8DF6-8CD28839FBEC}"/>
                    </a:ext>
                  </a:extLst>
                </p:cNvPr>
                <p:cNvGraphicFramePr>
                  <a:graphicFrameLocks/>
                </p:cNvGraphicFramePr>
                <p:nvPr>
                  <p:extLst/>
                </p:nvPr>
              </p:nvGraphicFramePr>
              <p:xfrm>
                <a:off x="11835265" y="3074072"/>
                <a:ext cx="73152" cy="2252491"/>
              </p:xfrm>
              <a:graphic>
                <a:graphicData uri="http://schemas.openxmlformats.org/drawingml/2006/table">
                  <a:tbl>
                    <a:tblPr firstRow="1" bandRow="1">
                      <a:tableStyleId>{D7AC3CCA-C797-4891-BE02-D94E43425B78}</a:tableStyleId>
                    </a:tblPr>
                    <a:tblGrid>
                      <a:gridCol w="73152">
                        <a:extLst>
                          <a:ext uri="{9D8B030D-6E8A-4147-A177-3AD203B41FA5}">
                            <a16:colId xmlns:a16="http://schemas.microsoft.com/office/drawing/2014/main" val="20000"/>
                          </a:ext>
                        </a:extLst>
                      </a:gridCol>
                    </a:tblGrid>
                    <a:tr h="72661">
                      <a:tc>
                        <a:txBody>
                          <a:bodyPr/>
                          <a:lstStyle/>
                          <a:p>
                            <a:endParaRPr lang="en-US" sz="100" dirty="0"/>
                          </a:p>
                        </a:txBody>
                        <a:tcPr marL="0" marR="0" marT="0" marB="0">
                          <a:solidFill>
                            <a:srgbClr val="FF0000"/>
                          </a:solidFill>
                        </a:tcPr>
                      </a:tc>
                      <a:extLst>
                        <a:ext uri="{0D108BD9-81ED-4DB2-BD59-A6C34878D82A}">
                          <a16:rowId xmlns:a16="http://schemas.microsoft.com/office/drawing/2014/main" val="10000"/>
                        </a:ext>
                      </a:extLst>
                    </a:tr>
                    <a:tr h="72661">
                      <a:tc>
                        <a:txBody>
                          <a:bodyPr/>
                          <a:lstStyle/>
                          <a:p>
                            <a:endParaRPr lang="en-US" sz="100" dirty="0"/>
                          </a:p>
                        </a:txBody>
                        <a:tcPr marL="0" marR="0" marT="0" marB="0">
                          <a:solidFill>
                            <a:srgbClr val="FF9966"/>
                          </a:solidFill>
                        </a:tcPr>
                      </a:tc>
                      <a:extLst>
                        <a:ext uri="{0D108BD9-81ED-4DB2-BD59-A6C34878D82A}">
                          <a16:rowId xmlns:a16="http://schemas.microsoft.com/office/drawing/2014/main" val="10001"/>
                        </a:ext>
                      </a:extLst>
                    </a:tr>
                    <a:tr h="72661">
                      <a:tc>
                        <a:txBody>
                          <a:bodyPr/>
                          <a:lstStyle/>
                          <a:p>
                            <a:endParaRPr lang="en-US" sz="100" dirty="0"/>
                          </a:p>
                        </a:txBody>
                        <a:tcPr marL="0" marR="0" marT="0" marB="0">
                          <a:solidFill>
                            <a:srgbClr val="B87B00"/>
                          </a:solidFill>
                        </a:tcPr>
                      </a:tc>
                      <a:extLst>
                        <a:ext uri="{0D108BD9-81ED-4DB2-BD59-A6C34878D82A}">
                          <a16:rowId xmlns:a16="http://schemas.microsoft.com/office/drawing/2014/main" val="988503307"/>
                        </a:ext>
                      </a:extLst>
                    </a:tr>
                    <a:tr h="72661">
                      <a:tc>
                        <a:txBody>
                          <a:bodyPr/>
                          <a:lstStyle/>
                          <a:p>
                            <a:endParaRPr lang="en-US" sz="100" dirty="0"/>
                          </a:p>
                        </a:txBody>
                        <a:tcPr marL="0" marR="0" marT="0" marB="0">
                          <a:solidFill>
                            <a:srgbClr val="E98C7D"/>
                          </a:solidFill>
                        </a:tcPr>
                      </a:tc>
                      <a:extLst>
                        <a:ext uri="{0D108BD9-81ED-4DB2-BD59-A6C34878D82A}">
                          <a16:rowId xmlns:a16="http://schemas.microsoft.com/office/drawing/2014/main" val="10002"/>
                        </a:ext>
                      </a:extLst>
                    </a:tr>
                    <a:tr h="72661">
                      <a:tc>
                        <a:txBody>
                          <a:bodyPr/>
                          <a:lstStyle/>
                          <a:p>
                            <a:endParaRPr lang="en-US" sz="100" dirty="0"/>
                          </a:p>
                        </a:txBody>
                        <a:tcPr marL="0" marR="0" marT="0" marB="0">
                          <a:solidFill>
                            <a:srgbClr val="FF6600"/>
                          </a:solidFill>
                        </a:tcPr>
                      </a:tc>
                      <a:extLst>
                        <a:ext uri="{0D108BD9-81ED-4DB2-BD59-A6C34878D82A}">
                          <a16:rowId xmlns:a16="http://schemas.microsoft.com/office/drawing/2014/main" val="10003"/>
                        </a:ext>
                      </a:extLst>
                    </a:tr>
                    <a:tr h="72661">
                      <a:tc>
                        <a:txBody>
                          <a:bodyPr/>
                          <a:lstStyle/>
                          <a:p>
                            <a:endParaRPr lang="en-US" sz="100" dirty="0"/>
                          </a:p>
                        </a:txBody>
                        <a:tcPr marL="0" marR="0" marT="0" marB="0">
                          <a:solidFill>
                            <a:srgbClr val="CC3300"/>
                          </a:solidFill>
                        </a:tcPr>
                      </a:tc>
                      <a:extLst>
                        <a:ext uri="{0D108BD9-81ED-4DB2-BD59-A6C34878D82A}">
                          <a16:rowId xmlns:a16="http://schemas.microsoft.com/office/drawing/2014/main" val="10004"/>
                        </a:ext>
                      </a:extLst>
                    </a:tr>
                    <a:tr h="72661">
                      <a:tc>
                        <a:txBody>
                          <a:bodyPr/>
                          <a:lstStyle/>
                          <a:p>
                            <a:endParaRPr lang="en-US" sz="100" dirty="0"/>
                          </a:p>
                        </a:txBody>
                        <a:tcPr marL="0" marR="0" marT="0" marB="0">
                          <a:solidFill>
                            <a:srgbClr val="E98C7D"/>
                          </a:solidFill>
                        </a:tcPr>
                      </a:tc>
                      <a:extLst>
                        <a:ext uri="{0D108BD9-81ED-4DB2-BD59-A6C34878D82A}">
                          <a16:rowId xmlns:a16="http://schemas.microsoft.com/office/drawing/2014/main" val="2943999941"/>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10005"/>
                        </a:ext>
                      </a:extLst>
                    </a:tr>
                    <a:tr h="72661">
                      <a:tc>
                        <a:txBody>
                          <a:bodyPr/>
                          <a:lstStyle/>
                          <a:p>
                            <a:endParaRPr lang="en-US" sz="100" dirty="0"/>
                          </a:p>
                        </a:txBody>
                        <a:tcPr marL="0" marR="0" marT="0" marB="0">
                          <a:solidFill>
                            <a:srgbClr val="FF9966"/>
                          </a:solidFill>
                        </a:tcPr>
                      </a:tc>
                      <a:extLst>
                        <a:ext uri="{0D108BD9-81ED-4DB2-BD59-A6C34878D82A}">
                          <a16:rowId xmlns:a16="http://schemas.microsoft.com/office/drawing/2014/main" val="10006"/>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10007"/>
                        </a:ext>
                      </a:extLst>
                    </a:tr>
                    <a:tr h="72661">
                      <a:tc>
                        <a:txBody>
                          <a:bodyPr/>
                          <a:lstStyle/>
                          <a:p>
                            <a:endParaRPr lang="en-US" sz="100" dirty="0"/>
                          </a:p>
                        </a:txBody>
                        <a:tcPr marL="0" marR="0" marT="0" marB="0">
                          <a:solidFill>
                            <a:srgbClr val="C2933E"/>
                          </a:solidFill>
                        </a:tcPr>
                      </a:tc>
                      <a:extLst>
                        <a:ext uri="{0D108BD9-81ED-4DB2-BD59-A6C34878D82A}">
                          <a16:rowId xmlns:a16="http://schemas.microsoft.com/office/drawing/2014/main" val="714119405"/>
                        </a:ext>
                      </a:extLst>
                    </a:tr>
                    <a:tr h="72661">
                      <a:tc>
                        <a:txBody>
                          <a:bodyPr/>
                          <a:lstStyle/>
                          <a:p>
                            <a:endParaRPr lang="en-US" sz="100" dirty="0"/>
                          </a:p>
                        </a:txBody>
                        <a:tcPr marL="0" marR="0" marT="0" marB="0">
                          <a:solidFill>
                            <a:srgbClr val="FF0000"/>
                          </a:solidFill>
                        </a:tcPr>
                      </a:tc>
                      <a:extLst>
                        <a:ext uri="{0D108BD9-81ED-4DB2-BD59-A6C34878D82A}">
                          <a16:rowId xmlns:a16="http://schemas.microsoft.com/office/drawing/2014/main" val="689311875"/>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3082426683"/>
                        </a:ext>
                      </a:extLst>
                    </a:tr>
                    <a:tr h="72661">
                      <a:tc>
                        <a:txBody>
                          <a:bodyPr/>
                          <a:lstStyle/>
                          <a:p>
                            <a:endParaRPr lang="en-US" sz="100" dirty="0"/>
                          </a:p>
                        </a:txBody>
                        <a:tcPr marL="0" marR="0" marT="0" marB="0">
                          <a:solidFill>
                            <a:srgbClr val="FF6600"/>
                          </a:solidFill>
                        </a:tcPr>
                      </a:tc>
                      <a:extLst>
                        <a:ext uri="{0D108BD9-81ED-4DB2-BD59-A6C34878D82A}">
                          <a16:rowId xmlns:a16="http://schemas.microsoft.com/office/drawing/2014/main" val="54128489"/>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3162162772"/>
                        </a:ext>
                      </a:extLst>
                    </a:tr>
                    <a:tr h="72661">
                      <a:tc>
                        <a:txBody>
                          <a:bodyPr/>
                          <a:lstStyle/>
                          <a:p>
                            <a:endParaRPr lang="en-US" sz="100" dirty="0"/>
                          </a:p>
                        </a:txBody>
                        <a:tcPr marL="0" marR="0" marT="0" marB="0">
                          <a:solidFill>
                            <a:srgbClr val="FF9966"/>
                          </a:solidFill>
                        </a:tcPr>
                      </a:tc>
                      <a:extLst>
                        <a:ext uri="{0D108BD9-81ED-4DB2-BD59-A6C34878D82A}">
                          <a16:rowId xmlns:a16="http://schemas.microsoft.com/office/drawing/2014/main" val="2836490938"/>
                        </a:ext>
                      </a:extLst>
                    </a:tr>
                    <a:tr h="72661">
                      <a:tc>
                        <a:txBody>
                          <a:bodyPr/>
                          <a:lstStyle/>
                          <a:p>
                            <a:endParaRPr lang="en-US" sz="100" dirty="0"/>
                          </a:p>
                        </a:txBody>
                        <a:tcPr marL="0" marR="0" marT="0" marB="0">
                          <a:solidFill>
                            <a:schemeClr val="accent4">
                              <a:lumMod val="40000"/>
                              <a:lumOff val="60000"/>
                            </a:schemeClr>
                          </a:solidFill>
                        </a:tcPr>
                      </a:tc>
                      <a:extLst>
                        <a:ext uri="{0D108BD9-81ED-4DB2-BD59-A6C34878D82A}">
                          <a16:rowId xmlns:a16="http://schemas.microsoft.com/office/drawing/2014/main" val="1212856118"/>
                        </a:ext>
                      </a:extLst>
                    </a:tr>
                    <a:tr h="72661">
                      <a:tc>
                        <a:txBody>
                          <a:bodyPr/>
                          <a:lstStyle/>
                          <a:p>
                            <a:endParaRPr lang="en-US" sz="100" dirty="0"/>
                          </a:p>
                        </a:txBody>
                        <a:tcPr marL="0" marR="0" marT="0" marB="0">
                          <a:solidFill>
                            <a:srgbClr val="C2933E"/>
                          </a:solidFill>
                        </a:tcPr>
                      </a:tc>
                      <a:extLst>
                        <a:ext uri="{0D108BD9-81ED-4DB2-BD59-A6C34878D82A}">
                          <a16:rowId xmlns:a16="http://schemas.microsoft.com/office/drawing/2014/main" val="1876731498"/>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2569379480"/>
                        </a:ext>
                      </a:extLst>
                    </a:tr>
                    <a:tr h="72661">
                      <a:tc>
                        <a:txBody>
                          <a:bodyPr/>
                          <a:lstStyle/>
                          <a:p>
                            <a:endParaRPr lang="en-US" sz="100" dirty="0"/>
                          </a:p>
                        </a:txBody>
                        <a:tcPr marL="0" marR="0" marT="0" marB="0">
                          <a:solidFill>
                            <a:srgbClr val="FF6600"/>
                          </a:solidFill>
                        </a:tcPr>
                      </a:tc>
                      <a:extLst>
                        <a:ext uri="{0D108BD9-81ED-4DB2-BD59-A6C34878D82A}">
                          <a16:rowId xmlns:a16="http://schemas.microsoft.com/office/drawing/2014/main" val="2748998090"/>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1201152426"/>
                        </a:ext>
                      </a:extLst>
                    </a:tr>
                    <a:tr h="72661">
                      <a:tc>
                        <a:txBody>
                          <a:bodyPr/>
                          <a:lstStyle/>
                          <a:p>
                            <a:endParaRPr lang="en-US" sz="100" dirty="0"/>
                          </a:p>
                        </a:txBody>
                        <a:tcPr marL="0" marR="0" marT="0" marB="0">
                          <a:solidFill>
                            <a:srgbClr val="CC3300"/>
                          </a:solidFill>
                        </a:tcPr>
                      </a:tc>
                      <a:extLst>
                        <a:ext uri="{0D108BD9-81ED-4DB2-BD59-A6C34878D82A}">
                          <a16:rowId xmlns:a16="http://schemas.microsoft.com/office/drawing/2014/main" val="659280268"/>
                        </a:ext>
                      </a:extLst>
                    </a:tr>
                    <a:tr h="72661">
                      <a:tc>
                        <a:txBody>
                          <a:bodyPr/>
                          <a:lstStyle/>
                          <a:p>
                            <a:endParaRPr lang="en-US" sz="100" dirty="0"/>
                          </a:p>
                        </a:txBody>
                        <a:tcPr marL="0" marR="0" marT="0" marB="0">
                          <a:solidFill>
                            <a:srgbClr val="E98C7D"/>
                          </a:solidFill>
                        </a:tcPr>
                      </a:tc>
                      <a:extLst>
                        <a:ext uri="{0D108BD9-81ED-4DB2-BD59-A6C34878D82A}">
                          <a16:rowId xmlns:a16="http://schemas.microsoft.com/office/drawing/2014/main" val="905226291"/>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2536733323"/>
                        </a:ext>
                      </a:extLst>
                    </a:tr>
                    <a:tr h="72661">
                      <a:tc>
                        <a:txBody>
                          <a:bodyPr/>
                          <a:lstStyle/>
                          <a:p>
                            <a:endParaRPr lang="en-US" sz="100" dirty="0"/>
                          </a:p>
                        </a:txBody>
                        <a:tcPr marL="0" marR="0" marT="0" marB="0">
                          <a:solidFill>
                            <a:srgbClr val="CC3300"/>
                          </a:solidFill>
                        </a:tcPr>
                      </a:tc>
                      <a:extLst>
                        <a:ext uri="{0D108BD9-81ED-4DB2-BD59-A6C34878D82A}">
                          <a16:rowId xmlns:a16="http://schemas.microsoft.com/office/drawing/2014/main" val="3724996820"/>
                        </a:ext>
                      </a:extLst>
                    </a:tr>
                    <a:tr h="72661">
                      <a:tc>
                        <a:txBody>
                          <a:bodyPr/>
                          <a:lstStyle/>
                          <a:p>
                            <a:endParaRPr lang="en-US" sz="100" dirty="0"/>
                          </a:p>
                        </a:txBody>
                        <a:tcPr marL="0" marR="0" marT="0" marB="0">
                          <a:solidFill>
                            <a:srgbClr val="FF9966"/>
                          </a:solidFill>
                        </a:tcPr>
                      </a:tc>
                      <a:extLst>
                        <a:ext uri="{0D108BD9-81ED-4DB2-BD59-A6C34878D82A}">
                          <a16:rowId xmlns:a16="http://schemas.microsoft.com/office/drawing/2014/main" val="4269008664"/>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294717416"/>
                        </a:ext>
                      </a:extLst>
                    </a:tr>
                    <a:tr h="72661">
                      <a:tc>
                        <a:txBody>
                          <a:bodyPr/>
                          <a:lstStyle/>
                          <a:p>
                            <a:endParaRPr lang="en-US" sz="100" dirty="0"/>
                          </a:p>
                        </a:txBody>
                        <a:tcPr marL="0" marR="0" marT="0" marB="0">
                          <a:solidFill>
                            <a:schemeClr val="accent4">
                              <a:lumMod val="40000"/>
                              <a:lumOff val="60000"/>
                            </a:schemeClr>
                          </a:solidFill>
                        </a:tcPr>
                      </a:tc>
                      <a:extLst>
                        <a:ext uri="{0D108BD9-81ED-4DB2-BD59-A6C34878D82A}">
                          <a16:rowId xmlns:a16="http://schemas.microsoft.com/office/drawing/2014/main" val="169572457"/>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3269395389"/>
                        </a:ext>
                      </a:extLst>
                    </a:tr>
                    <a:tr h="72661">
                      <a:tc>
                        <a:txBody>
                          <a:bodyPr/>
                          <a:lstStyle/>
                          <a:p>
                            <a:endParaRPr lang="en-US" sz="100" dirty="0"/>
                          </a:p>
                        </a:txBody>
                        <a:tcPr marL="0" marR="0" marT="0" marB="0">
                          <a:solidFill>
                            <a:schemeClr val="accent2">
                              <a:lumMod val="75000"/>
                            </a:schemeClr>
                          </a:solidFill>
                        </a:tcPr>
                      </a:tc>
                      <a:extLst>
                        <a:ext uri="{0D108BD9-81ED-4DB2-BD59-A6C34878D82A}">
                          <a16:rowId xmlns:a16="http://schemas.microsoft.com/office/drawing/2014/main" val="2962847892"/>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3753905192"/>
                        </a:ext>
                      </a:extLst>
                    </a:tr>
                  </a:tbl>
                </a:graphicData>
              </a:graphic>
            </p:graphicFrame>
          </mc:Choice>
          <mc:Fallback xmlns="">
            <p:graphicFrame>
              <p:nvGraphicFramePr>
                <p:cNvPr id="137" name="Content Placeholder 37">
                  <a:extLst>
                    <a:ext uri="{FF2B5EF4-FFF2-40B4-BE49-F238E27FC236}">
                      <a16:creationId xmlns:a16="http://schemas.microsoft.com/office/drawing/2014/main" id="{3B333B94-2708-4F2E-8DF6-8CD28839FBEC}"/>
                    </a:ext>
                  </a:extLst>
                </p:cNvPr>
                <p:cNvGraphicFramePr>
                  <a:graphicFrameLocks/>
                </p:cNvGraphicFramePr>
                <p:nvPr>
                  <p:extLst>
                    <p:ext uri="{D42A27DB-BD31-4B8C-83A1-F6EECF244321}">
                      <p14:modId xmlns:p14="http://schemas.microsoft.com/office/powerpoint/2010/main" val="1257896422"/>
                    </p:ext>
                  </p:extLst>
                </p:nvPr>
              </p:nvGraphicFramePr>
              <p:xfrm>
                <a:off x="11835265" y="3074072"/>
                <a:ext cx="73152" cy="2252491"/>
              </p:xfrm>
              <a:graphic>
                <a:graphicData uri="http://schemas.openxmlformats.org/drawingml/2006/table">
                  <a:tbl>
                    <a:tblPr firstRow="1" bandRow="1">
                      <a:tableStyleId>{D7AC3CCA-C797-4891-BE02-D94E43425B78}</a:tableStyleId>
                    </a:tblPr>
                    <a:tblGrid>
                      <a:gridCol w="73152">
                        <a:extLst>
                          <a:ext uri="{9D8B030D-6E8A-4147-A177-3AD203B41FA5}">
                            <a16:colId xmlns:a16="http://schemas.microsoft.com/office/drawing/2014/main" val="20000"/>
                          </a:ext>
                        </a:extLst>
                      </a:gridCol>
                    </a:tblGrid>
                    <a:tr h="72661">
                      <a:tc>
                        <a:txBody>
                          <a:bodyPr/>
                          <a:lstStyle/>
                          <a:p>
                            <a:endParaRPr lang="en-US" sz="100" dirty="0"/>
                          </a:p>
                        </a:txBody>
                        <a:tcPr marL="0" marR="0" marT="0" marB="0">
                          <a:solidFill>
                            <a:srgbClr val="FF0000"/>
                          </a:solidFill>
                        </a:tcPr>
                      </a:tc>
                      <a:extLst>
                        <a:ext uri="{0D108BD9-81ED-4DB2-BD59-A6C34878D82A}">
                          <a16:rowId xmlns:a16="http://schemas.microsoft.com/office/drawing/2014/main" val="10000"/>
                        </a:ext>
                      </a:extLst>
                    </a:tr>
                    <a:tr h="72661">
                      <a:tc>
                        <a:txBody>
                          <a:bodyPr/>
                          <a:lstStyle/>
                          <a:p>
                            <a:endParaRPr lang="en-US" sz="100" dirty="0"/>
                          </a:p>
                        </a:txBody>
                        <a:tcPr marL="0" marR="0" marT="0" marB="0">
                          <a:solidFill>
                            <a:srgbClr val="FF9966"/>
                          </a:solidFill>
                        </a:tcPr>
                      </a:tc>
                      <a:extLst>
                        <a:ext uri="{0D108BD9-81ED-4DB2-BD59-A6C34878D82A}">
                          <a16:rowId xmlns:a16="http://schemas.microsoft.com/office/drawing/2014/main" val="10001"/>
                        </a:ext>
                      </a:extLst>
                    </a:tr>
                    <a:tr h="72661">
                      <a:tc>
                        <a:txBody>
                          <a:bodyPr/>
                          <a:lstStyle/>
                          <a:p>
                            <a:endParaRPr lang="en-US" sz="100" dirty="0"/>
                          </a:p>
                        </a:txBody>
                        <a:tcPr marL="0" marR="0" marT="0" marB="0">
                          <a:solidFill>
                            <a:srgbClr val="B87B00"/>
                          </a:solidFill>
                        </a:tcPr>
                      </a:tc>
                      <a:extLst>
                        <a:ext uri="{0D108BD9-81ED-4DB2-BD59-A6C34878D82A}">
                          <a16:rowId xmlns:a16="http://schemas.microsoft.com/office/drawing/2014/main" val="988503307"/>
                        </a:ext>
                      </a:extLst>
                    </a:tr>
                    <a:tr h="72661">
                      <a:tc>
                        <a:txBody>
                          <a:bodyPr/>
                          <a:lstStyle/>
                          <a:p>
                            <a:endParaRPr lang="en-US" sz="100" dirty="0"/>
                          </a:p>
                        </a:txBody>
                        <a:tcPr marL="0" marR="0" marT="0" marB="0">
                          <a:solidFill>
                            <a:srgbClr val="E98C7D"/>
                          </a:solidFill>
                        </a:tcPr>
                      </a:tc>
                      <a:extLst>
                        <a:ext uri="{0D108BD9-81ED-4DB2-BD59-A6C34878D82A}">
                          <a16:rowId xmlns:a16="http://schemas.microsoft.com/office/drawing/2014/main" val="10002"/>
                        </a:ext>
                      </a:extLst>
                    </a:tr>
                    <a:tr h="72661">
                      <a:tc>
                        <a:txBody>
                          <a:bodyPr/>
                          <a:lstStyle/>
                          <a:p>
                            <a:endParaRPr lang="en-US" sz="100" dirty="0"/>
                          </a:p>
                        </a:txBody>
                        <a:tcPr marL="0" marR="0" marT="0" marB="0">
                          <a:solidFill>
                            <a:srgbClr val="FF6600"/>
                          </a:solidFill>
                        </a:tcPr>
                      </a:tc>
                      <a:extLst>
                        <a:ext uri="{0D108BD9-81ED-4DB2-BD59-A6C34878D82A}">
                          <a16:rowId xmlns:a16="http://schemas.microsoft.com/office/drawing/2014/main" val="10003"/>
                        </a:ext>
                      </a:extLst>
                    </a:tr>
                    <a:tr h="72661">
                      <a:tc>
                        <a:txBody>
                          <a:bodyPr/>
                          <a:lstStyle/>
                          <a:p>
                            <a:endParaRPr lang="en-US" sz="100" dirty="0"/>
                          </a:p>
                        </a:txBody>
                        <a:tcPr marL="0" marR="0" marT="0" marB="0">
                          <a:solidFill>
                            <a:srgbClr val="CC3300"/>
                          </a:solidFill>
                        </a:tcPr>
                      </a:tc>
                      <a:extLst>
                        <a:ext uri="{0D108BD9-81ED-4DB2-BD59-A6C34878D82A}">
                          <a16:rowId xmlns:a16="http://schemas.microsoft.com/office/drawing/2014/main" val="10004"/>
                        </a:ext>
                      </a:extLst>
                    </a:tr>
                    <a:tr h="72661">
                      <a:tc>
                        <a:txBody>
                          <a:bodyPr/>
                          <a:lstStyle/>
                          <a:p>
                            <a:endParaRPr lang="en-US" sz="100" dirty="0"/>
                          </a:p>
                        </a:txBody>
                        <a:tcPr marL="0" marR="0" marT="0" marB="0">
                          <a:solidFill>
                            <a:srgbClr val="E98C7D"/>
                          </a:solidFill>
                        </a:tcPr>
                      </a:tc>
                      <a:extLst>
                        <a:ext uri="{0D108BD9-81ED-4DB2-BD59-A6C34878D82A}">
                          <a16:rowId xmlns:a16="http://schemas.microsoft.com/office/drawing/2014/main" val="2943999941"/>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10005"/>
                        </a:ext>
                      </a:extLst>
                    </a:tr>
                    <a:tr h="72661">
                      <a:tc>
                        <a:txBody>
                          <a:bodyPr/>
                          <a:lstStyle/>
                          <a:p>
                            <a:endParaRPr lang="en-US" sz="100" dirty="0"/>
                          </a:p>
                        </a:txBody>
                        <a:tcPr marL="0" marR="0" marT="0" marB="0">
                          <a:solidFill>
                            <a:srgbClr val="FF9966"/>
                          </a:solidFill>
                        </a:tcPr>
                      </a:tc>
                      <a:extLst>
                        <a:ext uri="{0D108BD9-81ED-4DB2-BD59-A6C34878D82A}">
                          <a16:rowId xmlns:a16="http://schemas.microsoft.com/office/drawing/2014/main" val="10006"/>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10007"/>
                        </a:ext>
                      </a:extLst>
                    </a:tr>
                    <a:tr h="72661">
                      <a:tc>
                        <a:txBody>
                          <a:bodyPr/>
                          <a:lstStyle/>
                          <a:p>
                            <a:endParaRPr lang="en-US" sz="100" dirty="0"/>
                          </a:p>
                        </a:txBody>
                        <a:tcPr marL="0" marR="0" marT="0" marB="0">
                          <a:solidFill>
                            <a:srgbClr val="C2933E"/>
                          </a:solidFill>
                        </a:tcPr>
                      </a:tc>
                      <a:extLst>
                        <a:ext uri="{0D108BD9-81ED-4DB2-BD59-A6C34878D82A}">
                          <a16:rowId xmlns:a16="http://schemas.microsoft.com/office/drawing/2014/main" val="714119405"/>
                        </a:ext>
                      </a:extLst>
                    </a:tr>
                    <a:tr h="72661">
                      <a:tc>
                        <a:txBody>
                          <a:bodyPr/>
                          <a:lstStyle/>
                          <a:p>
                            <a:endParaRPr lang="en-US" sz="100" dirty="0"/>
                          </a:p>
                        </a:txBody>
                        <a:tcPr marL="0" marR="0" marT="0" marB="0">
                          <a:solidFill>
                            <a:srgbClr val="FF0000"/>
                          </a:solidFill>
                        </a:tcPr>
                      </a:tc>
                      <a:extLst>
                        <a:ext uri="{0D108BD9-81ED-4DB2-BD59-A6C34878D82A}">
                          <a16:rowId xmlns:a16="http://schemas.microsoft.com/office/drawing/2014/main" val="689311875"/>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3082426683"/>
                        </a:ext>
                      </a:extLst>
                    </a:tr>
                    <a:tr h="72661">
                      <a:tc>
                        <a:txBody>
                          <a:bodyPr/>
                          <a:lstStyle/>
                          <a:p>
                            <a:endParaRPr lang="en-US" sz="100" dirty="0"/>
                          </a:p>
                        </a:txBody>
                        <a:tcPr marL="0" marR="0" marT="0" marB="0">
                          <a:solidFill>
                            <a:srgbClr val="FF6600"/>
                          </a:solidFill>
                        </a:tcPr>
                      </a:tc>
                      <a:extLst>
                        <a:ext uri="{0D108BD9-81ED-4DB2-BD59-A6C34878D82A}">
                          <a16:rowId xmlns:a16="http://schemas.microsoft.com/office/drawing/2014/main" val="54128489"/>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3162162772"/>
                        </a:ext>
                      </a:extLst>
                    </a:tr>
                    <a:tr h="72661">
                      <a:tc>
                        <a:txBody>
                          <a:bodyPr/>
                          <a:lstStyle/>
                          <a:p>
                            <a:endParaRPr lang="en-US" sz="100" dirty="0"/>
                          </a:p>
                        </a:txBody>
                        <a:tcPr marL="0" marR="0" marT="0" marB="0">
                          <a:solidFill>
                            <a:srgbClr val="FF9966"/>
                          </a:solidFill>
                        </a:tcPr>
                      </a:tc>
                      <a:extLst>
                        <a:ext uri="{0D108BD9-81ED-4DB2-BD59-A6C34878D82A}">
                          <a16:rowId xmlns:a16="http://schemas.microsoft.com/office/drawing/2014/main" val="2836490938"/>
                        </a:ext>
                      </a:extLst>
                    </a:tr>
                    <a:tr h="72661">
                      <a:tc>
                        <a:txBody>
                          <a:bodyPr/>
                          <a:lstStyle/>
                          <a:p>
                            <a:endParaRPr lang="en-US" sz="100" dirty="0"/>
                          </a:p>
                        </a:txBody>
                        <a:tcPr marL="0" marR="0" marT="0" marB="0">
                          <a:solidFill>
                            <a:schemeClr val="accent4">
                              <a:lumMod val="40000"/>
                              <a:lumOff val="60000"/>
                            </a:schemeClr>
                          </a:solidFill>
                        </a:tcPr>
                      </a:tc>
                      <a:extLst>
                        <a:ext uri="{0D108BD9-81ED-4DB2-BD59-A6C34878D82A}">
                          <a16:rowId xmlns:a16="http://schemas.microsoft.com/office/drawing/2014/main" val="1212856118"/>
                        </a:ext>
                      </a:extLst>
                    </a:tr>
                    <a:tr h="72661">
                      <a:tc>
                        <a:txBody>
                          <a:bodyPr/>
                          <a:lstStyle/>
                          <a:p>
                            <a:endParaRPr lang="en-US" sz="100" dirty="0"/>
                          </a:p>
                        </a:txBody>
                        <a:tcPr marL="0" marR="0" marT="0" marB="0">
                          <a:solidFill>
                            <a:srgbClr val="C2933E"/>
                          </a:solidFill>
                        </a:tcPr>
                      </a:tc>
                      <a:extLst>
                        <a:ext uri="{0D108BD9-81ED-4DB2-BD59-A6C34878D82A}">
                          <a16:rowId xmlns:a16="http://schemas.microsoft.com/office/drawing/2014/main" val="1876731498"/>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2569379480"/>
                        </a:ext>
                      </a:extLst>
                    </a:tr>
                    <a:tr h="72661">
                      <a:tc>
                        <a:txBody>
                          <a:bodyPr/>
                          <a:lstStyle/>
                          <a:p>
                            <a:endParaRPr lang="en-US" sz="100" dirty="0"/>
                          </a:p>
                        </a:txBody>
                        <a:tcPr marL="0" marR="0" marT="0" marB="0">
                          <a:solidFill>
                            <a:srgbClr val="FF6600"/>
                          </a:solidFill>
                        </a:tcPr>
                      </a:tc>
                      <a:extLst>
                        <a:ext uri="{0D108BD9-81ED-4DB2-BD59-A6C34878D82A}">
                          <a16:rowId xmlns:a16="http://schemas.microsoft.com/office/drawing/2014/main" val="2748998090"/>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1201152426"/>
                        </a:ext>
                      </a:extLst>
                    </a:tr>
                    <a:tr h="72661">
                      <a:tc>
                        <a:txBody>
                          <a:bodyPr/>
                          <a:lstStyle/>
                          <a:p>
                            <a:endParaRPr lang="en-US" sz="100" dirty="0"/>
                          </a:p>
                        </a:txBody>
                        <a:tcPr marL="0" marR="0" marT="0" marB="0">
                          <a:solidFill>
                            <a:srgbClr val="CC3300"/>
                          </a:solidFill>
                        </a:tcPr>
                      </a:tc>
                      <a:extLst>
                        <a:ext uri="{0D108BD9-81ED-4DB2-BD59-A6C34878D82A}">
                          <a16:rowId xmlns:a16="http://schemas.microsoft.com/office/drawing/2014/main" val="659280268"/>
                        </a:ext>
                      </a:extLst>
                    </a:tr>
                    <a:tr h="72661">
                      <a:tc>
                        <a:txBody>
                          <a:bodyPr/>
                          <a:lstStyle/>
                          <a:p>
                            <a:endParaRPr lang="en-US" sz="100" dirty="0"/>
                          </a:p>
                        </a:txBody>
                        <a:tcPr marL="0" marR="0" marT="0" marB="0">
                          <a:solidFill>
                            <a:srgbClr val="E98C7D"/>
                          </a:solidFill>
                        </a:tcPr>
                      </a:tc>
                      <a:extLst>
                        <a:ext uri="{0D108BD9-81ED-4DB2-BD59-A6C34878D82A}">
                          <a16:rowId xmlns:a16="http://schemas.microsoft.com/office/drawing/2014/main" val="905226291"/>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2536733323"/>
                        </a:ext>
                      </a:extLst>
                    </a:tr>
                    <a:tr h="72661">
                      <a:tc>
                        <a:txBody>
                          <a:bodyPr/>
                          <a:lstStyle/>
                          <a:p>
                            <a:endParaRPr lang="en-US" sz="100" dirty="0"/>
                          </a:p>
                        </a:txBody>
                        <a:tcPr marL="0" marR="0" marT="0" marB="0">
                          <a:solidFill>
                            <a:srgbClr val="CC3300"/>
                          </a:solidFill>
                        </a:tcPr>
                      </a:tc>
                      <a:extLst>
                        <a:ext uri="{0D108BD9-81ED-4DB2-BD59-A6C34878D82A}">
                          <a16:rowId xmlns:a16="http://schemas.microsoft.com/office/drawing/2014/main" val="3724996820"/>
                        </a:ext>
                      </a:extLst>
                    </a:tr>
                    <a:tr h="72661">
                      <a:tc>
                        <a:txBody>
                          <a:bodyPr/>
                          <a:lstStyle/>
                          <a:p>
                            <a:endParaRPr lang="en-US" sz="100" dirty="0"/>
                          </a:p>
                        </a:txBody>
                        <a:tcPr marL="0" marR="0" marT="0" marB="0">
                          <a:solidFill>
                            <a:srgbClr val="FF9966"/>
                          </a:solidFill>
                        </a:tcPr>
                      </a:tc>
                      <a:extLst>
                        <a:ext uri="{0D108BD9-81ED-4DB2-BD59-A6C34878D82A}">
                          <a16:rowId xmlns:a16="http://schemas.microsoft.com/office/drawing/2014/main" val="4269008664"/>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294717416"/>
                        </a:ext>
                      </a:extLst>
                    </a:tr>
                    <a:tr h="72661">
                      <a:tc>
                        <a:txBody>
                          <a:bodyPr/>
                          <a:lstStyle/>
                          <a:p>
                            <a:endParaRPr lang="en-US" sz="100" dirty="0"/>
                          </a:p>
                        </a:txBody>
                        <a:tcPr marL="0" marR="0" marT="0" marB="0">
                          <a:solidFill>
                            <a:schemeClr val="accent4">
                              <a:lumMod val="40000"/>
                              <a:lumOff val="60000"/>
                            </a:schemeClr>
                          </a:solidFill>
                        </a:tcPr>
                      </a:tc>
                      <a:extLst>
                        <a:ext uri="{0D108BD9-81ED-4DB2-BD59-A6C34878D82A}">
                          <a16:rowId xmlns:a16="http://schemas.microsoft.com/office/drawing/2014/main" val="169572457"/>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3269395389"/>
                        </a:ext>
                      </a:extLst>
                    </a:tr>
                    <a:tr h="72661">
                      <a:tc>
                        <a:txBody>
                          <a:bodyPr/>
                          <a:lstStyle/>
                          <a:p>
                            <a:endParaRPr lang="en-US" sz="100" dirty="0"/>
                          </a:p>
                        </a:txBody>
                        <a:tcPr marL="0" marR="0" marT="0" marB="0">
                          <a:solidFill>
                            <a:schemeClr val="accent2">
                              <a:lumMod val="75000"/>
                            </a:schemeClr>
                          </a:solidFill>
                        </a:tcPr>
                      </a:tc>
                      <a:extLst>
                        <a:ext uri="{0D108BD9-81ED-4DB2-BD59-A6C34878D82A}">
                          <a16:rowId xmlns:a16="http://schemas.microsoft.com/office/drawing/2014/main" val="2962847892"/>
                        </a:ext>
                      </a:extLst>
                    </a:tr>
                    <a:tr h="72661">
                      <a:tc>
                        <a:txBody>
                          <a:bodyPr/>
                          <a:lstStyle/>
                          <a:p>
                            <a:endParaRPr lang="en-US" sz="100" dirty="0"/>
                          </a:p>
                        </a:txBody>
                        <a:tcPr marL="0" marR="0" marT="0" marB="0">
                          <a:solidFill>
                            <a:srgbClr val="FFCC66"/>
                          </a:solidFill>
                        </a:tcPr>
                      </a:tc>
                      <a:extLst>
                        <a:ext uri="{0D108BD9-81ED-4DB2-BD59-A6C34878D82A}">
                          <a16:rowId xmlns:a16="http://schemas.microsoft.com/office/drawing/2014/main" val="3753905192"/>
                        </a:ext>
                      </a:extLst>
                    </a:tr>
                  </a:tbl>
                </a:graphicData>
              </a:graphic>
            </p:graphicFrame>
          </mc:Fallback>
        </mc:AlternateContent>
        <mc:AlternateContent xmlns:mc="http://schemas.openxmlformats.org/markup-compatibility/2006" xmlns:a14="http://schemas.microsoft.com/office/drawing/2010/main">
          <mc:Choice Requires="a14">
            <p:sp>
              <p:nvSpPr>
                <p:cNvPr id="138" name="Rectangle 137">
                  <a:extLst>
                    <a:ext uri="{FF2B5EF4-FFF2-40B4-BE49-F238E27FC236}">
                      <a16:creationId xmlns:a16="http://schemas.microsoft.com/office/drawing/2014/main" id="{CE772BBD-B3E3-4022-A3B7-D58901E4785F}"/>
                    </a:ext>
                  </a:extLst>
                </p:cNvPr>
                <p:cNvSpPr/>
                <p:nvPr/>
              </p:nvSpPr>
              <p:spPr>
                <a:xfrm>
                  <a:off x="10720980" y="4858142"/>
                  <a:ext cx="365806" cy="362984"/>
                </a:xfrm>
                <a:prstGeom prst="rect">
                  <a:avLst/>
                </a:prstGeom>
              </p:spPr>
              <p:txBody>
                <a:bodyPr wrap="none">
                  <a:spAutoFit/>
                </a:bodyPr>
                <a:lstStyle/>
                <a:p>
                  <a14:m>
                    <m:oMath xmlns:m="http://schemas.openxmlformats.org/officeDocument/2006/math">
                      <m:r>
                        <a:rPr lang="en-US" b="1">
                          <a:latin typeface="Cambria Math" panose="02040503050406030204" pitchFamily="18" charset="0"/>
                        </a:rPr>
                        <m:t>𝛃</m:t>
                      </m:r>
                    </m:oMath>
                  </a14:m>
                  <a:r>
                    <a:rPr lang="en-US" sz="1400" b="1" dirty="0"/>
                    <a:t> </a:t>
                  </a:r>
                  <a:endParaRPr lang="en-US" dirty="0"/>
                </a:p>
              </p:txBody>
            </p:sp>
          </mc:Choice>
          <mc:Fallback xmlns="">
            <p:sp>
              <p:nvSpPr>
                <p:cNvPr id="138" name="Rectangle 137">
                  <a:extLst>
                    <a:ext uri="{FF2B5EF4-FFF2-40B4-BE49-F238E27FC236}">
                      <a16:creationId xmlns:a16="http://schemas.microsoft.com/office/drawing/2014/main" id="{CE772BBD-B3E3-4022-A3B7-D58901E4785F}"/>
                    </a:ext>
                  </a:extLst>
                </p:cNvPr>
                <p:cNvSpPr>
                  <a:spLocks noRot="1" noChangeAspect="1" noMove="1" noResize="1" noEditPoints="1" noAdjustHandles="1" noChangeArrowheads="1" noChangeShapeType="1" noTextEdit="1"/>
                </p:cNvSpPr>
                <p:nvPr/>
              </p:nvSpPr>
              <p:spPr>
                <a:xfrm>
                  <a:off x="10720980" y="4858142"/>
                  <a:ext cx="365806" cy="362984"/>
                </a:xfrm>
                <a:prstGeom prst="rect">
                  <a:avLst/>
                </a:prstGeom>
                <a:blipFill>
                  <a:blip r:embed="rId4"/>
                  <a:stretch>
                    <a:fillRect l="-5000" b="-16949"/>
                  </a:stretch>
                </a:blipFill>
              </p:spPr>
              <p:txBody>
                <a:bodyPr/>
                <a:lstStyle/>
                <a:p>
                  <a:r>
                    <a:rPr lang="en-US">
                      <a:noFill/>
                    </a:rPr>
                    <a:t> </a:t>
                  </a:r>
                </a:p>
              </p:txBody>
            </p:sp>
          </mc:Fallback>
        </mc:AlternateContent>
        <p:pic>
          <p:nvPicPr>
            <p:cNvPr id="141" name="Picture 140">
              <a:extLst>
                <a:ext uri="{FF2B5EF4-FFF2-40B4-BE49-F238E27FC236}">
                  <a16:creationId xmlns:a16="http://schemas.microsoft.com/office/drawing/2014/main" id="{4D96F21C-B09E-4EC9-B66A-4C5C6CD18D63}"/>
                </a:ext>
              </a:extLst>
            </p:cNvPr>
            <p:cNvPicPr>
              <a:picLocks noChangeAspect="1"/>
            </p:cNvPicPr>
            <p:nvPr/>
          </p:nvPicPr>
          <p:blipFill>
            <a:blip r:embed="rId5"/>
            <a:stretch>
              <a:fillRect/>
            </a:stretch>
          </p:blipFill>
          <p:spPr>
            <a:xfrm rot="5400000">
              <a:off x="10281906" y="4430778"/>
              <a:ext cx="1695165" cy="138829"/>
            </a:xfrm>
            <a:prstGeom prst="rect">
              <a:avLst/>
            </a:prstGeom>
          </p:spPr>
        </p:pic>
      </p:grpSp>
      <p:sp>
        <p:nvSpPr>
          <p:cNvPr id="2" name="Title 1">
            <a:extLst>
              <a:ext uri="{FF2B5EF4-FFF2-40B4-BE49-F238E27FC236}">
                <a16:creationId xmlns:a16="http://schemas.microsoft.com/office/drawing/2014/main" id="{D2D88405-A60E-4533-AE02-6D904B50A21B}"/>
              </a:ext>
            </a:extLst>
          </p:cNvPr>
          <p:cNvSpPr>
            <a:spLocks noGrp="1"/>
          </p:cNvSpPr>
          <p:nvPr>
            <p:ph type="title"/>
          </p:nvPr>
        </p:nvSpPr>
        <p:spPr>
          <a:xfrm>
            <a:off x="379562" y="198154"/>
            <a:ext cx="11220560" cy="1325563"/>
          </a:xfrm>
        </p:spPr>
        <p:txBody>
          <a:bodyPr>
            <a:noAutofit/>
          </a:bodyPr>
          <a:lstStyle/>
          <a:p>
            <a:r>
              <a:rPr lang="en-US" sz="3500" dirty="0"/>
              <a:t>EMBARKER (</a:t>
            </a:r>
            <a:r>
              <a:rPr lang="en-US" sz="3500" u="sng" dirty="0" err="1"/>
              <a:t>EM</a:t>
            </a:r>
            <a:r>
              <a:rPr lang="en-US" sz="3500" dirty="0" err="1"/>
              <a:t>powering</a:t>
            </a:r>
            <a:r>
              <a:rPr lang="en-US" sz="3500" dirty="0"/>
              <a:t> </a:t>
            </a:r>
            <a:r>
              <a:rPr lang="en-US" sz="3500" u="sng" dirty="0"/>
              <a:t>B</a:t>
            </a:r>
            <a:r>
              <a:rPr lang="en-US" sz="3500" dirty="0"/>
              <a:t>ig </a:t>
            </a:r>
            <a:r>
              <a:rPr lang="en-US" sz="3500" dirty="0" err="1"/>
              <a:t>dat</a:t>
            </a:r>
            <a:r>
              <a:rPr lang="en-US" sz="3500" u="sng" dirty="0" err="1"/>
              <a:t>A</a:t>
            </a:r>
            <a:r>
              <a:rPr lang="en-US" sz="3500" dirty="0"/>
              <a:t> with </a:t>
            </a:r>
            <a:r>
              <a:rPr lang="en-US" sz="3500" dirty="0" err="1"/>
              <a:t>prio</a:t>
            </a:r>
            <a:r>
              <a:rPr lang="en-US" sz="3500" u="sng" dirty="0" err="1"/>
              <a:t>R</a:t>
            </a:r>
            <a:r>
              <a:rPr lang="en-US" sz="3500" dirty="0"/>
              <a:t> </a:t>
            </a:r>
            <a:r>
              <a:rPr lang="en-US" sz="3500" u="sng" dirty="0"/>
              <a:t>K</a:t>
            </a:r>
            <a:r>
              <a:rPr lang="en-US" sz="3500" dirty="0"/>
              <a:t>nowledge for </a:t>
            </a:r>
            <a:r>
              <a:rPr lang="en-US" sz="3500" u="sng" dirty="0"/>
              <a:t>E</a:t>
            </a:r>
            <a:r>
              <a:rPr lang="en-US" sz="3500" dirty="0"/>
              <a:t>xpression </a:t>
            </a:r>
            <a:r>
              <a:rPr lang="en-US" sz="3500" dirty="0" err="1"/>
              <a:t>marke</a:t>
            </a:r>
            <a:r>
              <a:rPr lang="en-US" sz="3500" u="sng" dirty="0" err="1"/>
              <a:t>R</a:t>
            </a:r>
            <a:r>
              <a:rPr lang="en-US" sz="3500" dirty="0"/>
              <a:t> discovery)</a:t>
            </a:r>
          </a:p>
        </p:txBody>
      </p:sp>
      <p:sp>
        <p:nvSpPr>
          <p:cNvPr id="4" name="Slide Number Placeholder 3">
            <a:extLst>
              <a:ext uri="{FF2B5EF4-FFF2-40B4-BE49-F238E27FC236}">
                <a16:creationId xmlns:a16="http://schemas.microsoft.com/office/drawing/2014/main" id="{009504A3-6BD9-4EBE-81C2-CB91353E1437}"/>
              </a:ext>
            </a:extLst>
          </p:cNvPr>
          <p:cNvSpPr>
            <a:spLocks noGrp="1"/>
          </p:cNvSpPr>
          <p:nvPr>
            <p:ph type="sldNum" sz="quarter" idx="12"/>
          </p:nvPr>
        </p:nvSpPr>
        <p:spPr/>
        <p:txBody>
          <a:bodyPr/>
          <a:lstStyle/>
          <a:p>
            <a:fld id="{76658A31-00D4-4EFC-96AA-E8BB8AAE03A4}" type="slidenum">
              <a:rPr lang="en-US" smtClean="0"/>
              <a:t>32</a:t>
            </a:fld>
            <a:endParaRPr lang="en-US"/>
          </a:p>
        </p:txBody>
      </p:sp>
      <p:pic>
        <p:nvPicPr>
          <p:cNvPr id="51" name="Picture 50">
            <a:extLst>
              <a:ext uri="{FF2B5EF4-FFF2-40B4-BE49-F238E27FC236}">
                <a16:creationId xmlns:a16="http://schemas.microsoft.com/office/drawing/2014/main" id="{B19DA4C1-9910-4A6A-A1B2-DAE9A35DA615}"/>
              </a:ext>
            </a:extLst>
          </p:cNvPr>
          <p:cNvPicPr>
            <a:picLocks noChangeAspect="1"/>
          </p:cNvPicPr>
          <p:nvPr/>
        </p:nvPicPr>
        <p:blipFill rotWithShape="1">
          <a:blip r:embed="rId6">
            <a:extLst>
              <a:ext uri="{28A0092B-C50C-407E-A947-70E740481C1C}">
                <a14:useLocalDpi xmlns:a14="http://schemas.microsoft.com/office/drawing/2010/main" val="0"/>
              </a:ext>
            </a:extLst>
          </a:blip>
          <a:srcRect l="9469" t="7470" r="13437" b="22150"/>
          <a:stretch/>
        </p:blipFill>
        <p:spPr>
          <a:xfrm>
            <a:off x="11307281" y="65083"/>
            <a:ext cx="823978" cy="1097280"/>
          </a:xfrm>
          <a:prstGeom prst="rect">
            <a:avLst/>
          </a:prstGeom>
          <a:ln w="22225">
            <a:solidFill>
              <a:schemeClr val="tx1"/>
            </a:solidFill>
          </a:ln>
        </p:spPr>
      </p:pic>
      <p:sp>
        <p:nvSpPr>
          <p:cNvPr id="52" name="TextBox 51">
            <a:extLst>
              <a:ext uri="{FF2B5EF4-FFF2-40B4-BE49-F238E27FC236}">
                <a16:creationId xmlns:a16="http://schemas.microsoft.com/office/drawing/2014/main" id="{2F8CE50A-EB4E-45AD-8F31-1E68E87CDA34}"/>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err="1">
                <a:solidFill>
                  <a:prstClr val="black"/>
                </a:solidFill>
                <a:cs typeface="Arial"/>
                <a:sym typeface="Arial"/>
              </a:rPr>
              <a:t>Safiye</a:t>
            </a:r>
            <a:endParaRPr lang="en-US" dirty="0">
              <a:solidFill>
                <a:prstClr val="black"/>
              </a:solidFill>
              <a:cs typeface="Arial"/>
              <a:sym typeface="Arial"/>
            </a:endParaRPr>
          </a:p>
        </p:txBody>
      </p:sp>
      <p:sp>
        <p:nvSpPr>
          <p:cNvPr id="53" name="TextBox 52">
            <a:extLst>
              <a:ext uri="{FF2B5EF4-FFF2-40B4-BE49-F238E27FC236}">
                <a16:creationId xmlns:a16="http://schemas.microsoft.com/office/drawing/2014/main" id="{97D3D96F-2360-4127-90CD-472E0FC8FE2C}"/>
              </a:ext>
            </a:extLst>
          </p:cNvPr>
          <p:cNvSpPr txBox="1"/>
          <p:nvPr/>
        </p:nvSpPr>
        <p:spPr>
          <a:xfrm>
            <a:off x="5862" y="6322501"/>
            <a:ext cx="12186138" cy="523220"/>
          </a:xfrm>
          <a:prstGeom prst="rect">
            <a:avLst/>
          </a:prstGeom>
          <a:noFill/>
          <a:ln w="22225">
            <a:solidFill>
              <a:schemeClr val="tx1"/>
            </a:solidFill>
          </a:ln>
        </p:spPr>
        <p:txBody>
          <a:bodyPr wrap="square" rtlCol="0">
            <a:spAutoFit/>
          </a:bodyPr>
          <a:lstStyle/>
          <a:p>
            <a:r>
              <a:rPr lang="en-US" sz="1400" dirty="0" err="1"/>
              <a:t>Safiye</a:t>
            </a:r>
            <a:r>
              <a:rPr lang="en-US" sz="1400" dirty="0"/>
              <a:t> </a:t>
            </a:r>
            <a:r>
              <a:rPr lang="en-US" sz="1400" dirty="0" err="1"/>
              <a:t>Celik</a:t>
            </a:r>
            <a:r>
              <a:rPr lang="en-US" sz="1400" dirty="0"/>
              <a:t>, Josh C. Russell, Cezar R. </a:t>
            </a:r>
            <a:r>
              <a:rPr lang="en-US" sz="1400" dirty="0" err="1"/>
              <a:t>Pestana</a:t>
            </a:r>
            <a:r>
              <a:rPr lang="en-US" sz="1400" dirty="0"/>
              <a:t>,  Ting-I Lee, </a:t>
            </a:r>
            <a:r>
              <a:rPr lang="en-US" sz="1400" dirty="0" err="1"/>
              <a:t>Shubhabrata</a:t>
            </a:r>
            <a:r>
              <a:rPr lang="en-US" sz="1400" dirty="0"/>
              <a:t> Mukherjee, Paul K. Crane, C. Dirk Keene, Jennifer F. </a:t>
            </a:r>
            <a:r>
              <a:rPr lang="en-US" sz="1400" dirty="0" err="1"/>
              <a:t>Bobb</a:t>
            </a:r>
            <a:r>
              <a:rPr lang="en-US" sz="1400" dirty="0"/>
              <a:t>, Matt </a:t>
            </a:r>
            <a:r>
              <a:rPr lang="en-US" sz="1400" dirty="0" err="1"/>
              <a:t>Kaeberlein</a:t>
            </a:r>
            <a:r>
              <a:rPr lang="en-US" sz="1400" dirty="0"/>
              <a:t>*, and Su-In Lee*. </a:t>
            </a:r>
            <a:r>
              <a:rPr lang="en-US" sz="1400" b="1" dirty="0"/>
              <a:t>EMBARKER: A hierarchical Bayesian approach empowering big data with prior knowledge for expression marker discovery and its application to AD.  </a:t>
            </a:r>
            <a:r>
              <a:rPr lang="en-US" sz="1400" i="1" dirty="0"/>
              <a:t>Under Review</a:t>
            </a:r>
          </a:p>
        </p:txBody>
      </p:sp>
      <p:sp>
        <p:nvSpPr>
          <p:cNvPr id="101" name="Rectangle 100">
            <a:extLst>
              <a:ext uri="{FF2B5EF4-FFF2-40B4-BE49-F238E27FC236}">
                <a16:creationId xmlns:a16="http://schemas.microsoft.com/office/drawing/2014/main" id="{52898C8A-1A8A-40DD-90D6-C41B1923EB57}"/>
              </a:ext>
            </a:extLst>
          </p:cNvPr>
          <p:cNvSpPr/>
          <p:nvPr/>
        </p:nvSpPr>
        <p:spPr>
          <a:xfrm>
            <a:off x="125864" y="2079485"/>
            <a:ext cx="7663599" cy="4096770"/>
          </a:xfrm>
          <a:prstGeom prst="rect">
            <a:avLst/>
          </a:prstGeom>
          <a:noFill/>
          <a:ln w="381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pSp>
        <p:nvGrpSpPr>
          <p:cNvPr id="152" name="Group 151">
            <a:extLst>
              <a:ext uri="{FF2B5EF4-FFF2-40B4-BE49-F238E27FC236}">
                <a16:creationId xmlns:a16="http://schemas.microsoft.com/office/drawing/2014/main" id="{0A6E413B-1D3E-45A9-8503-59E29B46F71B}"/>
              </a:ext>
            </a:extLst>
          </p:cNvPr>
          <p:cNvGrpSpPr/>
          <p:nvPr/>
        </p:nvGrpSpPr>
        <p:grpSpPr>
          <a:xfrm>
            <a:off x="5957662" y="2879146"/>
            <a:ext cx="1649238" cy="2656896"/>
            <a:chOff x="5957662" y="2879146"/>
            <a:chExt cx="1649238" cy="2656896"/>
          </a:xfrm>
        </p:grpSpPr>
        <p:graphicFrame>
          <p:nvGraphicFramePr>
            <p:cNvPr id="104" name="Content Placeholder 37">
              <a:extLst>
                <a:ext uri="{FF2B5EF4-FFF2-40B4-BE49-F238E27FC236}">
                  <a16:creationId xmlns:a16="http://schemas.microsoft.com/office/drawing/2014/main" id="{EB138977-1697-4855-B09F-706E25FA3830}"/>
                </a:ext>
              </a:extLst>
            </p:cNvPr>
            <p:cNvGraphicFramePr>
              <a:graphicFrameLocks/>
            </p:cNvGraphicFramePr>
            <p:nvPr>
              <p:extLst/>
            </p:nvPr>
          </p:nvGraphicFramePr>
          <p:xfrm>
            <a:off x="5957662" y="2879146"/>
            <a:ext cx="1649238" cy="2323419"/>
          </p:xfrm>
          <a:graphic>
            <a:graphicData uri="http://schemas.openxmlformats.org/drawingml/2006/table">
              <a:tbl>
                <a:tblPr firstRow="1" bandRow="1">
                  <a:tableStyleId>{D7AC3CCA-C797-4891-BE02-D94E43425B78}</a:tableStyleId>
                </a:tblPr>
                <a:tblGrid>
                  <a:gridCol w="71706">
                    <a:extLst>
                      <a:ext uri="{9D8B030D-6E8A-4147-A177-3AD203B41FA5}">
                        <a16:colId xmlns:a16="http://schemas.microsoft.com/office/drawing/2014/main" val="20000"/>
                      </a:ext>
                    </a:extLst>
                  </a:gridCol>
                  <a:gridCol w="71706">
                    <a:extLst>
                      <a:ext uri="{9D8B030D-6E8A-4147-A177-3AD203B41FA5}">
                        <a16:colId xmlns:a16="http://schemas.microsoft.com/office/drawing/2014/main" val="20001"/>
                      </a:ext>
                    </a:extLst>
                  </a:gridCol>
                  <a:gridCol w="71706">
                    <a:extLst>
                      <a:ext uri="{9D8B030D-6E8A-4147-A177-3AD203B41FA5}">
                        <a16:colId xmlns:a16="http://schemas.microsoft.com/office/drawing/2014/main" val="20002"/>
                      </a:ext>
                    </a:extLst>
                  </a:gridCol>
                  <a:gridCol w="71706">
                    <a:extLst>
                      <a:ext uri="{9D8B030D-6E8A-4147-A177-3AD203B41FA5}">
                        <a16:colId xmlns:a16="http://schemas.microsoft.com/office/drawing/2014/main" val="20003"/>
                      </a:ext>
                    </a:extLst>
                  </a:gridCol>
                  <a:gridCol w="71706">
                    <a:extLst>
                      <a:ext uri="{9D8B030D-6E8A-4147-A177-3AD203B41FA5}">
                        <a16:colId xmlns:a16="http://schemas.microsoft.com/office/drawing/2014/main" val="20004"/>
                      </a:ext>
                    </a:extLst>
                  </a:gridCol>
                  <a:gridCol w="71706">
                    <a:extLst>
                      <a:ext uri="{9D8B030D-6E8A-4147-A177-3AD203B41FA5}">
                        <a16:colId xmlns:a16="http://schemas.microsoft.com/office/drawing/2014/main" val="20005"/>
                      </a:ext>
                    </a:extLst>
                  </a:gridCol>
                  <a:gridCol w="71706">
                    <a:extLst>
                      <a:ext uri="{9D8B030D-6E8A-4147-A177-3AD203B41FA5}">
                        <a16:colId xmlns:a16="http://schemas.microsoft.com/office/drawing/2014/main" val="20006"/>
                      </a:ext>
                    </a:extLst>
                  </a:gridCol>
                  <a:gridCol w="71706">
                    <a:extLst>
                      <a:ext uri="{9D8B030D-6E8A-4147-A177-3AD203B41FA5}">
                        <a16:colId xmlns:a16="http://schemas.microsoft.com/office/drawing/2014/main" val="20007"/>
                      </a:ext>
                    </a:extLst>
                  </a:gridCol>
                  <a:gridCol w="71706">
                    <a:extLst>
                      <a:ext uri="{9D8B030D-6E8A-4147-A177-3AD203B41FA5}">
                        <a16:colId xmlns:a16="http://schemas.microsoft.com/office/drawing/2014/main" val="20008"/>
                      </a:ext>
                    </a:extLst>
                  </a:gridCol>
                  <a:gridCol w="71706">
                    <a:extLst>
                      <a:ext uri="{9D8B030D-6E8A-4147-A177-3AD203B41FA5}">
                        <a16:colId xmlns:a16="http://schemas.microsoft.com/office/drawing/2014/main" val="20009"/>
                      </a:ext>
                    </a:extLst>
                  </a:gridCol>
                  <a:gridCol w="71706">
                    <a:extLst>
                      <a:ext uri="{9D8B030D-6E8A-4147-A177-3AD203B41FA5}">
                        <a16:colId xmlns:a16="http://schemas.microsoft.com/office/drawing/2014/main" val="20010"/>
                      </a:ext>
                    </a:extLst>
                  </a:gridCol>
                  <a:gridCol w="71706">
                    <a:extLst>
                      <a:ext uri="{9D8B030D-6E8A-4147-A177-3AD203B41FA5}">
                        <a16:colId xmlns:a16="http://schemas.microsoft.com/office/drawing/2014/main" val="1252467229"/>
                      </a:ext>
                    </a:extLst>
                  </a:gridCol>
                  <a:gridCol w="71706">
                    <a:extLst>
                      <a:ext uri="{9D8B030D-6E8A-4147-A177-3AD203B41FA5}">
                        <a16:colId xmlns:a16="http://schemas.microsoft.com/office/drawing/2014/main" val="1380044632"/>
                      </a:ext>
                    </a:extLst>
                  </a:gridCol>
                  <a:gridCol w="71706">
                    <a:extLst>
                      <a:ext uri="{9D8B030D-6E8A-4147-A177-3AD203B41FA5}">
                        <a16:colId xmlns:a16="http://schemas.microsoft.com/office/drawing/2014/main" val="20011"/>
                      </a:ext>
                    </a:extLst>
                  </a:gridCol>
                  <a:gridCol w="71706">
                    <a:extLst>
                      <a:ext uri="{9D8B030D-6E8A-4147-A177-3AD203B41FA5}">
                        <a16:colId xmlns:a16="http://schemas.microsoft.com/office/drawing/2014/main" val="20012"/>
                      </a:ext>
                    </a:extLst>
                  </a:gridCol>
                  <a:gridCol w="71706">
                    <a:extLst>
                      <a:ext uri="{9D8B030D-6E8A-4147-A177-3AD203B41FA5}">
                        <a16:colId xmlns:a16="http://schemas.microsoft.com/office/drawing/2014/main" val="20013"/>
                      </a:ext>
                    </a:extLst>
                  </a:gridCol>
                  <a:gridCol w="71706">
                    <a:extLst>
                      <a:ext uri="{9D8B030D-6E8A-4147-A177-3AD203B41FA5}">
                        <a16:colId xmlns:a16="http://schemas.microsoft.com/office/drawing/2014/main" val="20014"/>
                      </a:ext>
                    </a:extLst>
                  </a:gridCol>
                  <a:gridCol w="71706">
                    <a:extLst>
                      <a:ext uri="{9D8B030D-6E8A-4147-A177-3AD203B41FA5}">
                        <a16:colId xmlns:a16="http://schemas.microsoft.com/office/drawing/2014/main" val="993444523"/>
                      </a:ext>
                    </a:extLst>
                  </a:gridCol>
                  <a:gridCol w="71706">
                    <a:extLst>
                      <a:ext uri="{9D8B030D-6E8A-4147-A177-3AD203B41FA5}">
                        <a16:colId xmlns:a16="http://schemas.microsoft.com/office/drawing/2014/main" val="2567971715"/>
                      </a:ext>
                    </a:extLst>
                  </a:gridCol>
                  <a:gridCol w="71706">
                    <a:extLst>
                      <a:ext uri="{9D8B030D-6E8A-4147-A177-3AD203B41FA5}">
                        <a16:colId xmlns:a16="http://schemas.microsoft.com/office/drawing/2014/main" val="3316021387"/>
                      </a:ext>
                    </a:extLst>
                  </a:gridCol>
                  <a:gridCol w="71706">
                    <a:extLst>
                      <a:ext uri="{9D8B030D-6E8A-4147-A177-3AD203B41FA5}">
                        <a16:colId xmlns:a16="http://schemas.microsoft.com/office/drawing/2014/main" val="20016"/>
                      </a:ext>
                    </a:extLst>
                  </a:gridCol>
                  <a:gridCol w="71706">
                    <a:extLst>
                      <a:ext uri="{9D8B030D-6E8A-4147-A177-3AD203B41FA5}">
                        <a16:colId xmlns:a16="http://schemas.microsoft.com/office/drawing/2014/main" val="702013230"/>
                      </a:ext>
                    </a:extLst>
                  </a:gridCol>
                  <a:gridCol w="71706">
                    <a:extLst>
                      <a:ext uri="{9D8B030D-6E8A-4147-A177-3AD203B41FA5}">
                        <a16:colId xmlns:a16="http://schemas.microsoft.com/office/drawing/2014/main" val="20017"/>
                      </a:ext>
                    </a:extLst>
                  </a:gridCol>
                </a:tblGrid>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0"/>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1"/>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extLst>
                    <a:ext uri="{0D108BD9-81ED-4DB2-BD59-A6C34878D82A}">
                      <a16:rowId xmlns:a16="http://schemas.microsoft.com/office/drawing/2014/main" val="988503307"/>
                    </a:ext>
                  </a:extLst>
                </a:tr>
                <a:tr h="74949">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2"/>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3"/>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4"/>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extLst>
                    <a:ext uri="{0D108BD9-81ED-4DB2-BD59-A6C34878D82A}">
                      <a16:rowId xmlns:a16="http://schemas.microsoft.com/office/drawing/2014/main" val="2943999941"/>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5"/>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extLst>
                    <a:ext uri="{0D108BD9-81ED-4DB2-BD59-A6C34878D82A}">
                      <a16:rowId xmlns:a16="http://schemas.microsoft.com/office/drawing/2014/main" val="10006"/>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7"/>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714119405"/>
                    </a:ext>
                  </a:extLst>
                </a:tr>
                <a:tr h="74949">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689311875"/>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3082426683"/>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54128489"/>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3162162772"/>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2836490938"/>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212856118"/>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876731498"/>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2569379480"/>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2748998090"/>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201152426"/>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extLst>
                    <a:ext uri="{0D108BD9-81ED-4DB2-BD59-A6C34878D82A}">
                      <a16:rowId xmlns:a16="http://schemas.microsoft.com/office/drawing/2014/main" val="659280268"/>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905226291"/>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2536733323"/>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3724996820"/>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4269008664"/>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294717416"/>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69572457"/>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3269395389"/>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extLst>
                    <a:ext uri="{0D108BD9-81ED-4DB2-BD59-A6C34878D82A}">
                      <a16:rowId xmlns:a16="http://schemas.microsoft.com/office/drawing/2014/main" val="2962847892"/>
                    </a:ext>
                  </a:extLst>
                </a:tr>
                <a:tr h="74949">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p>
                        <a:endParaRPr lang="en-US" sz="100" dirty="0"/>
                      </a:p>
                      <a:p>
                        <a:endParaRPr lang="en-US" sz="100" dirty="0"/>
                      </a:p>
                      <a:p>
                        <a:endParaRPr lang="en-US" sz="100" dirty="0"/>
                      </a:p>
                    </a:txBody>
                    <a:tcPr marL="0" marR="0" marT="0" marB="0">
                      <a:solidFill>
                        <a:srgbClr val="FFFFFF"/>
                      </a:solidFill>
                    </a:tcPr>
                  </a:tc>
                  <a:extLst>
                    <a:ext uri="{0D108BD9-81ED-4DB2-BD59-A6C34878D82A}">
                      <a16:rowId xmlns:a16="http://schemas.microsoft.com/office/drawing/2014/main" val="3753905192"/>
                    </a:ext>
                  </a:extLst>
                </a:tr>
              </a:tbl>
            </a:graphicData>
          </a:graphic>
        </p:graphicFrame>
        <p:sp>
          <p:nvSpPr>
            <p:cNvPr id="105" name="Rectangle 104">
              <a:extLst>
                <a:ext uri="{FF2B5EF4-FFF2-40B4-BE49-F238E27FC236}">
                  <a16:creationId xmlns:a16="http://schemas.microsoft.com/office/drawing/2014/main" id="{27E4E9FE-89FD-480E-B871-748370568C9F}"/>
                </a:ext>
              </a:extLst>
            </p:cNvPr>
            <p:cNvSpPr/>
            <p:nvPr/>
          </p:nvSpPr>
          <p:spPr>
            <a:xfrm>
              <a:off x="6102968" y="5135932"/>
              <a:ext cx="1390233" cy="400110"/>
            </a:xfrm>
            <a:prstGeom prst="rect">
              <a:avLst/>
            </a:prstGeom>
          </p:spPr>
          <p:txBody>
            <a:bodyPr wrap="square">
              <a:spAutoFit/>
            </a:bodyPr>
            <a:lstStyle/>
            <a:p>
              <a:pPr algn="ctr"/>
              <a:r>
                <a:rPr lang="en-US" sz="2000" b="1" dirty="0"/>
                <a:t>Pathways</a:t>
              </a:r>
            </a:p>
          </p:txBody>
        </p:sp>
      </p:grpSp>
      <mc:AlternateContent xmlns:mc="http://schemas.openxmlformats.org/markup-compatibility/2006" xmlns:a14="http://schemas.microsoft.com/office/drawing/2010/main">
        <mc:Choice Requires="a14">
          <p:sp>
            <p:nvSpPr>
              <p:cNvPr id="106" name="Rectangle 105">
                <a:extLst>
                  <a:ext uri="{FF2B5EF4-FFF2-40B4-BE49-F238E27FC236}">
                    <a16:creationId xmlns:a16="http://schemas.microsoft.com/office/drawing/2014/main" id="{DDEB0A45-29E8-4F8F-A66E-40FAEC714A49}"/>
                  </a:ext>
                </a:extLst>
              </p:cNvPr>
              <p:cNvSpPr/>
              <p:nvPr/>
            </p:nvSpPr>
            <p:spPr>
              <a:xfrm>
                <a:off x="1329130" y="5475834"/>
                <a:ext cx="5271162" cy="707886"/>
              </a:xfrm>
              <a:prstGeom prst="rect">
                <a:avLst/>
              </a:prstGeom>
            </p:spPr>
            <p:txBody>
              <a:bodyPr wrap="square">
                <a:spAutoFit/>
              </a:bodyPr>
              <a:lstStyle/>
              <a:p>
                <a:pPr algn="ctr"/>
                <a:r>
                  <a:rPr lang="en-US" sz="2000" b="1" dirty="0"/>
                  <a:t>Expression and phenotype data</a:t>
                </a:r>
                <a:br>
                  <a:rPr lang="en-US" sz="2000" b="1" dirty="0"/>
                </a:br>
                <a:r>
                  <a:rPr lang="en-US" sz="2000" b="1" dirty="0"/>
                  <a:t>measured in samples from </a:t>
                </a:r>
                <a14:m>
                  <m:oMath xmlns:m="http://schemas.openxmlformats.org/officeDocument/2006/math">
                    <m:r>
                      <a:rPr lang="en-US" sz="2000" b="1" i="1" dirty="0" smtClean="0">
                        <a:latin typeface="Cambria Math" panose="02040503050406030204" pitchFamily="18" charset="0"/>
                      </a:rPr>
                      <m:t>𝑹</m:t>
                    </m:r>
                  </m:oMath>
                </a14:m>
                <a:r>
                  <a:rPr lang="en-US" sz="2000" b="1" dirty="0"/>
                  <a:t> studies</a:t>
                </a:r>
              </a:p>
            </p:txBody>
          </p:sp>
        </mc:Choice>
        <mc:Fallback xmlns="">
          <p:sp>
            <p:nvSpPr>
              <p:cNvPr id="106" name="Rectangle 105">
                <a:extLst>
                  <a:ext uri="{FF2B5EF4-FFF2-40B4-BE49-F238E27FC236}">
                    <a16:creationId xmlns:a16="http://schemas.microsoft.com/office/drawing/2014/main" id="{DDEB0A45-29E8-4F8F-A66E-40FAEC714A49}"/>
                  </a:ext>
                </a:extLst>
              </p:cNvPr>
              <p:cNvSpPr>
                <a:spLocks noRot="1" noChangeAspect="1" noMove="1" noResize="1" noEditPoints="1" noAdjustHandles="1" noChangeArrowheads="1" noChangeShapeType="1" noTextEdit="1"/>
              </p:cNvSpPr>
              <p:nvPr/>
            </p:nvSpPr>
            <p:spPr>
              <a:xfrm>
                <a:off x="1329130" y="5475834"/>
                <a:ext cx="5271162" cy="707886"/>
              </a:xfrm>
              <a:prstGeom prst="rect">
                <a:avLst/>
              </a:prstGeom>
              <a:blipFill>
                <a:blip r:embed="rId7"/>
                <a:stretch>
                  <a:fillRect t="-4310" b="-14655"/>
                </a:stretch>
              </a:blipFill>
            </p:spPr>
            <p:txBody>
              <a:bodyPr/>
              <a:lstStyle/>
              <a:p>
                <a:r>
                  <a:rPr lang="en-US">
                    <a:noFill/>
                  </a:rPr>
                  <a:t> </a:t>
                </a:r>
              </a:p>
            </p:txBody>
          </p:sp>
        </mc:Fallback>
      </mc:AlternateContent>
      <p:sp>
        <p:nvSpPr>
          <p:cNvPr id="117" name="TextBox 116">
            <a:extLst>
              <a:ext uri="{FF2B5EF4-FFF2-40B4-BE49-F238E27FC236}">
                <a16:creationId xmlns:a16="http://schemas.microsoft.com/office/drawing/2014/main" id="{58CD4550-F60F-451B-B32F-0D2F59D0F5C4}"/>
              </a:ext>
            </a:extLst>
          </p:cNvPr>
          <p:cNvSpPr txBox="1"/>
          <p:nvPr/>
        </p:nvSpPr>
        <p:spPr>
          <a:xfrm>
            <a:off x="3838938" y="1629965"/>
            <a:ext cx="1120820" cy="523220"/>
          </a:xfrm>
          <a:prstGeom prst="rect">
            <a:avLst/>
          </a:prstGeom>
          <a:noFill/>
        </p:spPr>
        <p:txBody>
          <a:bodyPr wrap="none" rtlCol="0">
            <a:spAutoFit/>
          </a:bodyPr>
          <a:lstStyle/>
          <a:p>
            <a:r>
              <a:rPr lang="en-US" sz="2800" b="1" dirty="0"/>
              <a:t>INPUT</a:t>
            </a:r>
          </a:p>
        </p:txBody>
      </p:sp>
      <p:grpSp>
        <p:nvGrpSpPr>
          <p:cNvPr id="151" name="Group 150">
            <a:extLst>
              <a:ext uri="{FF2B5EF4-FFF2-40B4-BE49-F238E27FC236}">
                <a16:creationId xmlns:a16="http://schemas.microsoft.com/office/drawing/2014/main" id="{F17C4009-BC11-429B-8A60-B5C08C5C91DE}"/>
              </a:ext>
            </a:extLst>
          </p:cNvPr>
          <p:cNvGrpSpPr/>
          <p:nvPr/>
        </p:nvGrpSpPr>
        <p:grpSpPr>
          <a:xfrm>
            <a:off x="1340428" y="2154077"/>
            <a:ext cx="4324056" cy="3132747"/>
            <a:chOff x="1340428" y="2154077"/>
            <a:chExt cx="4324056" cy="3132747"/>
          </a:xfrm>
        </p:grpSpPr>
        <p:graphicFrame>
          <p:nvGraphicFramePr>
            <p:cNvPr id="107" name="Content Placeholder 37">
              <a:extLst>
                <a:ext uri="{FF2B5EF4-FFF2-40B4-BE49-F238E27FC236}">
                  <a16:creationId xmlns:a16="http://schemas.microsoft.com/office/drawing/2014/main" id="{7638215E-1931-413E-99EF-679C02A8212E}"/>
                </a:ext>
              </a:extLst>
            </p:cNvPr>
            <p:cNvGraphicFramePr>
              <a:graphicFrameLocks/>
            </p:cNvGraphicFramePr>
            <p:nvPr>
              <p:extLst/>
            </p:nvPr>
          </p:nvGraphicFramePr>
          <p:xfrm>
            <a:off x="4868318" y="2893464"/>
            <a:ext cx="632104" cy="2309314"/>
          </p:xfrm>
          <a:graphic>
            <a:graphicData uri="http://schemas.openxmlformats.org/drawingml/2006/table">
              <a:tbl>
                <a:tblPr firstRow="1" bandRow="1">
                  <a:tableStyleId>{D7AC3CCA-C797-4891-BE02-D94E43425B78}</a:tableStyleId>
                </a:tblPr>
                <a:tblGrid>
                  <a:gridCol w="79013">
                    <a:extLst>
                      <a:ext uri="{9D8B030D-6E8A-4147-A177-3AD203B41FA5}">
                        <a16:colId xmlns:a16="http://schemas.microsoft.com/office/drawing/2014/main" val="20000"/>
                      </a:ext>
                    </a:extLst>
                  </a:gridCol>
                  <a:gridCol w="79013">
                    <a:extLst>
                      <a:ext uri="{9D8B030D-6E8A-4147-A177-3AD203B41FA5}">
                        <a16:colId xmlns:a16="http://schemas.microsoft.com/office/drawing/2014/main" val="20006"/>
                      </a:ext>
                    </a:extLst>
                  </a:gridCol>
                  <a:gridCol w="79013">
                    <a:extLst>
                      <a:ext uri="{9D8B030D-6E8A-4147-A177-3AD203B41FA5}">
                        <a16:colId xmlns:a16="http://schemas.microsoft.com/office/drawing/2014/main" val="20007"/>
                      </a:ext>
                    </a:extLst>
                  </a:gridCol>
                  <a:gridCol w="79013">
                    <a:extLst>
                      <a:ext uri="{9D8B030D-6E8A-4147-A177-3AD203B41FA5}">
                        <a16:colId xmlns:a16="http://schemas.microsoft.com/office/drawing/2014/main" val="20008"/>
                      </a:ext>
                    </a:extLst>
                  </a:gridCol>
                  <a:gridCol w="79013">
                    <a:extLst>
                      <a:ext uri="{9D8B030D-6E8A-4147-A177-3AD203B41FA5}">
                        <a16:colId xmlns:a16="http://schemas.microsoft.com/office/drawing/2014/main" val="20009"/>
                      </a:ext>
                    </a:extLst>
                  </a:gridCol>
                  <a:gridCol w="79013">
                    <a:extLst>
                      <a:ext uri="{9D8B030D-6E8A-4147-A177-3AD203B41FA5}">
                        <a16:colId xmlns:a16="http://schemas.microsoft.com/office/drawing/2014/main" val="20010"/>
                      </a:ext>
                    </a:extLst>
                  </a:gridCol>
                  <a:gridCol w="79013">
                    <a:extLst>
                      <a:ext uri="{9D8B030D-6E8A-4147-A177-3AD203B41FA5}">
                        <a16:colId xmlns:a16="http://schemas.microsoft.com/office/drawing/2014/main" val="20011"/>
                      </a:ext>
                    </a:extLst>
                  </a:gridCol>
                  <a:gridCol w="79013">
                    <a:extLst>
                      <a:ext uri="{9D8B030D-6E8A-4147-A177-3AD203B41FA5}">
                        <a16:colId xmlns:a16="http://schemas.microsoft.com/office/drawing/2014/main" val="20012"/>
                      </a:ext>
                    </a:extLst>
                  </a:gridCol>
                </a:tblGrid>
                <a:tr h="74494">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10000"/>
                    </a:ext>
                  </a:extLst>
                </a:tr>
                <a:tr h="74494">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10001"/>
                    </a:ext>
                  </a:extLst>
                </a:tr>
                <a:tr h="74494">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988503307"/>
                    </a:ext>
                  </a:extLst>
                </a:tr>
                <a:tr h="74494">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extLst>
                    <a:ext uri="{0D108BD9-81ED-4DB2-BD59-A6C34878D82A}">
                      <a16:rowId xmlns:a16="http://schemas.microsoft.com/office/drawing/2014/main" val="10002"/>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3333CC"/>
                      </a:solidFill>
                    </a:tcPr>
                  </a:tc>
                  <a:extLst>
                    <a:ext uri="{0D108BD9-81ED-4DB2-BD59-A6C34878D82A}">
                      <a16:rowId xmlns:a16="http://schemas.microsoft.com/office/drawing/2014/main" val="10003"/>
                    </a:ext>
                  </a:extLst>
                </a:tr>
                <a:tr h="74494">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0070C0"/>
                      </a:solidFill>
                    </a:tcPr>
                  </a:tc>
                  <a:extLst>
                    <a:ext uri="{0D108BD9-81ED-4DB2-BD59-A6C34878D82A}">
                      <a16:rowId xmlns:a16="http://schemas.microsoft.com/office/drawing/2014/main" val="2943999941"/>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10005"/>
                    </a:ext>
                  </a:extLst>
                </a:tr>
                <a:tr h="74494">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extLst>
                    <a:ext uri="{0D108BD9-81ED-4DB2-BD59-A6C34878D82A}">
                      <a16:rowId xmlns:a16="http://schemas.microsoft.com/office/drawing/2014/main" val="10006"/>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10007"/>
                    </a:ext>
                  </a:extLst>
                </a:tr>
                <a:tr h="74494">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99CC"/>
                      </a:solidFill>
                    </a:tcPr>
                  </a:tc>
                  <a:extLst>
                    <a:ext uri="{0D108BD9-81ED-4DB2-BD59-A6C34878D82A}">
                      <a16:rowId xmlns:a16="http://schemas.microsoft.com/office/drawing/2014/main" val="714119405"/>
                    </a:ext>
                  </a:extLst>
                </a:tr>
                <a:tr h="74494">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689311875"/>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265F92"/>
                      </a:solidFill>
                    </a:tcPr>
                  </a:tc>
                  <a:extLst>
                    <a:ext uri="{0D108BD9-81ED-4DB2-BD59-A6C34878D82A}">
                      <a16:rowId xmlns:a16="http://schemas.microsoft.com/office/drawing/2014/main" val="3082426683"/>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54128489"/>
                    </a:ext>
                  </a:extLst>
                </a:tr>
                <a:tr h="74494">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extLst>
                    <a:ext uri="{0D108BD9-81ED-4DB2-BD59-A6C34878D82A}">
                      <a16:rowId xmlns:a16="http://schemas.microsoft.com/office/drawing/2014/main" val="3162162772"/>
                    </a:ext>
                  </a:extLst>
                </a:tr>
                <a:tr h="74494">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2836490938"/>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extLst>
                    <a:ext uri="{0D108BD9-81ED-4DB2-BD59-A6C34878D82A}">
                      <a16:rowId xmlns:a16="http://schemas.microsoft.com/office/drawing/2014/main" val="1212856118"/>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40000"/>
                          <a:lumOff val="60000"/>
                        </a:schemeClr>
                      </a:solidFill>
                    </a:tcPr>
                  </a:tc>
                  <a:extLst>
                    <a:ext uri="{0D108BD9-81ED-4DB2-BD59-A6C34878D82A}">
                      <a16:rowId xmlns:a16="http://schemas.microsoft.com/office/drawing/2014/main" val="1876731498"/>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5">
                          <a:lumMod val="40000"/>
                          <a:lumOff val="60000"/>
                        </a:schemeClr>
                      </a:solidFill>
                    </a:tcPr>
                  </a:tc>
                  <a:extLst>
                    <a:ext uri="{0D108BD9-81ED-4DB2-BD59-A6C34878D82A}">
                      <a16:rowId xmlns:a16="http://schemas.microsoft.com/office/drawing/2014/main" val="2569379480"/>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2748998090"/>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1201152426"/>
                    </a:ext>
                  </a:extLst>
                </a:tr>
                <a:tr h="74494">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60000"/>
                          <a:lumOff val="40000"/>
                        </a:schemeClr>
                      </a:solidFill>
                    </a:tcPr>
                  </a:tc>
                  <a:extLst>
                    <a:ext uri="{0D108BD9-81ED-4DB2-BD59-A6C34878D82A}">
                      <a16:rowId xmlns:a16="http://schemas.microsoft.com/office/drawing/2014/main" val="659280268"/>
                    </a:ext>
                  </a:extLst>
                </a:tr>
                <a:tr h="74494">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905226291"/>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99CCFF"/>
                      </a:solidFill>
                    </a:tcPr>
                  </a:tc>
                  <a:extLst>
                    <a:ext uri="{0D108BD9-81ED-4DB2-BD59-A6C34878D82A}">
                      <a16:rowId xmlns:a16="http://schemas.microsoft.com/office/drawing/2014/main" val="2536733323"/>
                    </a:ext>
                  </a:extLst>
                </a:tr>
                <a:tr h="74494">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extLst>
                    <a:ext uri="{0D108BD9-81ED-4DB2-BD59-A6C34878D82A}">
                      <a16:rowId xmlns:a16="http://schemas.microsoft.com/office/drawing/2014/main" val="3724996820"/>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4269008664"/>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extLst>
                    <a:ext uri="{0D108BD9-81ED-4DB2-BD59-A6C34878D82A}">
                      <a16:rowId xmlns:a16="http://schemas.microsoft.com/office/drawing/2014/main" val="294717416"/>
                    </a:ext>
                  </a:extLst>
                </a:tr>
                <a:tr h="74494">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FF6699"/>
                      </a:solidFill>
                    </a:tcPr>
                  </a:tc>
                  <a:extLst>
                    <a:ext uri="{0D108BD9-81ED-4DB2-BD59-A6C34878D82A}">
                      <a16:rowId xmlns:a16="http://schemas.microsoft.com/office/drawing/2014/main" val="169572457"/>
                    </a:ext>
                  </a:extLst>
                </a:tr>
                <a:tr h="74494">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FFFF"/>
                      </a:solidFill>
                    </a:tcPr>
                  </a:tc>
                  <a:extLst>
                    <a:ext uri="{0D108BD9-81ED-4DB2-BD59-A6C34878D82A}">
                      <a16:rowId xmlns:a16="http://schemas.microsoft.com/office/drawing/2014/main" val="3269395389"/>
                    </a:ext>
                  </a:extLst>
                </a:tr>
                <a:tr h="74494">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66FF"/>
                      </a:solidFill>
                    </a:tcPr>
                  </a:tc>
                  <a:tc>
                    <a:txBody>
                      <a:bodyPr/>
                      <a:lstStyle/>
                      <a:p>
                        <a:endParaRPr lang="en-US" sz="100" dirty="0"/>
                      </a:p>
                    </a:txBody>
                    <a:tcPr marL="0" marR="0" marT="0" marB="0">
                      <a:solidFill>
                        <a:srgbClr val="FF66FF"/>
                      </a:solidFill>
                    </a:tcPr>
                  </a:tc>
                  <a:tc>
                    <a:txBody>
                      <a:bodyPr/>
                      <a:lstStyle/>
                      <a:p>
                        <a:endParaRPr lang="en-US" sz="100" dirty="0"/>
                      </a:p>
                    </a:txBody>
                    <a:tcPr marL="0" marR="0" marT="0" marB="0">
                      <a:solidFill>
                        <a:srgbClr val="FF66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FFFF"/>
                      </a:solidFill>
                    </a:tcPr>
                  </a:tc>
                  <a:extLst>
                    <a:ext uri="{0D108BD9-81ED-4DB2-BD59-A6C34878D82A}">
                      <a16:rowId xmlns:a16="http://schemas.microsoft.com/office/drawing/2014/main" val="3908267057"/>
                    </a:ext>
                  </a:extLst>
                </a:tr>
                <a:tr h="74494">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7030A0"/>
                      </a:solidFill>
                    </a:tcPr>
                  </a:tc>
                  <a:extLst>
                    <a:ext uri="{0D108BD9-81ED-4DB2-BD59-A6C34878D82A}">
                      <a16:rowId xmlns:a16="http://schemas.microsoft.com/office/drawing/2014/main" val="2962847892"/>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3333CC"/>
                      </a:solidFill>
                    </a:tcPr>
                  </a:tc>
                  <a:extLst>
                    <a:ext uri="{0D108BD9-81ED-4DB2-BD59-A6C34878D82A}">
                      <a16:rowId xmlns:a16="http://schemas.microsoft.com/office/drawing/2014/main" val="3753905192"/>
                    </a:ext>
                  </a:extLst>
                </a:tr>
              </a:tbl>
            </a:graphicData>
          </a:graphic>
        </p:graphicFrame>
        <p:graphicFrame>
          <p:nvGraphicFramePr>
            <p:cNvPr id="108" name="Content Placeholder 37">
              <a:extLst>
                <a:ext uri="{FF2B5EF4-FFF2-40B4-BE49-F238E27FC236}">
                  <a16:creationId xmlns:a16="http://schemas.microsoft.com/office/drawing/2014/main" id="{A7F453C5-CD70-4FA7-A1FC-30E0C96EEBBA}"/>
                </a:ext>
              </a:extLst>
            </p:cNvPr>
            <p:cNvGraphicFramePr>
              <a:graphicFrameLocks/>
            </p:cNvGraphicFramePr>
            <p:nvPr>
              <p:extLst/>
            </p:nvPr>
          </p:nvGraphicFramePr>
          <p:xfrm>
            <a:off x="4868319" y="2665716"/>
            <a:ext cx="640744" cy="73152"/>
          </p:xfrm>
          <a:graphic>
            <a:graphicData uri="http://schemas.openxmlformats.org/drawingml/2006/table">
              <a:tbl>
                <a:tblPr firstRow="1" bandRow="1">
                  <a:tableStyleId>{D7AC3CCA-C797-4891-BE02-D94E43425B78}</a:tableStyleId>
                </a:tblPr>
                <a:tblGrid>
                  <a:gridCol w="80093">
                    <a:extLst>
                      <a:ext uri="{9D8B030D-6E8A-4147-A177-3AD203B41FA5}">
                        <a16:colId xmlns:a16="http://schemas.microsoft.com/office/drawing/2014/main" val="20000"/>
                      </a:ext>
                    </a:extLst>
                  </a:gridCol>
                  <a:gridCol w="80093">
                    <a:extLst>
                      <a:ext uri="{9D8B030D-6E8A-4147-A177-3AD203B41FA5}">
                        <a16:colId xmlns:a16="http://schemas.microsoft.com/office/drawing/2014/main" val="20001"/>
                      </a:ext>
                    </a:extLst>
                  </a:gridCol>
                  <a:gridCol w="80093">
                    <a:extLst>
                      <a:ext uri="{9D8B030D-6E8A-4147-A177-3AD203B41FA5}">
                        <a16:colId xmlns:a16="http://schemas.microsoft.com/office/drawing/2014/main" val="20002"/>
                      </a:ext>
                    </a:extLst>
                  </a:gridCol>
                  <a:gridCol w="80093">
                    <a:extLst>
                      <a:ext uri="{9D8B030D-6E8A-4147-A177-3AD203B41FA5}">
                        <a16:colId xmlns:a16="http://schemas.microsoft.com/office/drawing/2014/main" val="20003"/>
                      </a:ext>
                    </a:extLst>
                  </a:gridCol>
                  <a:gridCol w="80093">
                    <a:extLst>
                      <a:ext uri="{9D8B030D-6E8A-4147-A177-3AD203B41FA5}">
                        <a16:colId xmlns:a16="http://schemas.microsoft.com/office/drawing/2014/main" val="20004"/>
                      </a:ext>
                    </a:extLst>
                  </a:gridCol>
                  <a:gridCol w="80093">
                    <a:extLst>
                      <a:ext uri="{9D8B030D-6E8A-4147-A177-3AD203B41FA5}">
                        <a16:colId xmlns:a16="http://schemas.microsoft.com/office/drawing/2014/main" val="20011"/>
                      </a:ext>
                    </a:extLst>
                  </a:gridCol>
                  <a:gridCol w="80093">
                    <a:extLst>
                      <a:ext uri="{9D8B030D-6E8A-4147-A177-3AD203B41FA5}">
                        <a16:colId xmlns:a16="http://schemas.microsoft.com/office/drawing/2014/main" val="20012"/>
                      </a:ext>
                    </a:extLst>
                  </a:gridCol>
                  <a:gridCol w="80093">
                    <a:extLst>
                      <a:ext uri="{9D8B030D-6E8A-4147-A177-3AD203B41FA5}">
                        <a16:colId xmlns:a16="http://schemas.microsoft.com/office/drawing/2014/main" val="20017"/>
                      </a:ext>
                    </a:extLst>
                  </a:gridCol>
                </a:tblGrid>
                <a:tr h="73152">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lumMod val="60000"/>
                          <a:lumOff val="40000"/>
                        </a:schemeClr>
                      </a:solidFill>
                    </a:tcPr>
                  </a:tc>
                  <a:tc>
                    <a:txBody>
                      <a:bodyPr/>
                      <a:lstStyle/>
                      <a:p>
                        <a:endParaRPr lang="en-US" sz="100" dirty="0"/>
                      </a:p>
                    </a:txBody>
                    <a:tcPr marL="0" marR="0" marT="0" marB="0">
                      <a:solidFill>
                        <a:schemeClr val="accent6">
                          <a:lumMod val="20000"/>
                          <a:lumOff val="80000"/>
                        </a:schemeClr>
                      </a:solidFill>
                    </a:tcPr>
                  </a:tc>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chemeClr val="accent6">
                          <a:lumMod val="20000"/>
                          <a:lumOff val="80000"/>
                        </a:schemeClr>
                      </a:solidFill>
                    </a:tcPr>
                  </a:tc>
                  <a:tc>
                    <a:txBody>
                      <a:bodyPr/>
                      <a:lstStyle/>
                      <a:p>
                        <a:endParaRPr lang="en-US" sz="100" dirty="0"/>
                      </a:p>
                    </a:txBody>
                    <a:tcPr marL="0" marR="0" marT="0" marB="0">
                      <a:solidFill>
                        <a:schemeClr val="accent6">
                          <a:lumMod val="60000"/>
                          <a:lumOff val="40000"/>
                        </a:schemeClr>
                      </a:solidFill>
                    </a:tcPr>
                  </a:tc>
                  <a:tc>
                    <a:txBody>
                      <a:bodyPr/>
                      <a:lstStyle/>
                      <a:p>
                        <a:endParaRPr lang="en-US" sz="100" dirty="0"/>
                      </a:p>
                    </a:txBody>
                    <a:tcPr marL="0" marR="0" marT="0" marB="0">
                      <a:solidFill>
                        <a:srgbClr val="006700"/>
                      </a:solidFill>
                    </a:tcPr>
                  </a:tc>
                  <a:extLst>
                    <a:ext uri="{0D108BD9-81ED-4DB2-BD59-A6C34878D82A}">
                      <a16:rowId xmlns:a16="http://schemas.microsoft.com/office/drawing/2014/main" val="10000"/>
                    </a:ext>
                  </a:extLst>
                </a:tr>
              </a:tbl>
            </a:graphicData>
          </a:graphic>
        </p:graphicFrame>
        <p:sp>
          <p:nvSpPr>
            <p:cNvPr id="109" name="TextBox 108">
              <a:extLst>
                <a:ext uri="{FF2B5EF4-FFF2-40B4-BE49-F238E27FC236}">
                  <a16:creationId xmlns:a16="http://schemas.microsoft.com/office/drawing/2014/main" id="{51222F57-398A-4E7E-99E0-0E3294B88AEB}"/>
                </a:ext>
              </a:extLst>
            </p:cNvPr>
            <p:cNvSpPr txBox="1"/>
            <p:nvPr/>
          </p:nvSpPr>
          <p:spPr>
            <a:xfrm>
              <a:off x="4034920" y="3173903"/>
              <a:ext cx="651140" cy="830997"/>
            </a:xfrm>
            <a:prstGeom prst="rect">
              <a:avLst/>
            </a:prstGeom>
            <a:noFill/>
          </p:spPr>
          <p:txBody>
            <a:bodyPr wrap="none" rtlCol="0">
              <a:spAutoFit/>
            </a:bodyPr>
            <a:lstStyle/>
            <a:p>
              <a:r>
                <a:rPr lang="en-US" sz="4800" dirty="0"/>
                <a:t>...</a:t>
              </a:r>
            </a:p>
          </p:txBody>
        </p:sp>
        <p:sp>
          <p:nvSpPr>
            <p:cNvPr id="110" name="Rectangle 109">
              <a:extLst>
                <a:ext uri="{FF2B5EF4-FFF2-40B4-BE49-F238E27FC236}">
                  <a16:creationId xmlns:a16="http://schemas.microsoft.com/office/drawing/2014/main" id="{6B47EE74-C4D2-4186-B538-97E2DB883854}"/>
                </a:ext>
              </a:extLst>
            </p:cNvPr>
            <p:cNvSpPr/>
            <p:nvPr/>
          </p:nvSpPr>
          <p:spPr>
            <a:xfrm>
              <a:off x="1340428" y="2527930"/>
              <a:ext cx="1503451" cy="2758894"/>
            </a:xfrm>
            <a:prstGeom prst="rect">
              <a:avLst/>
            </a:prstGeom>
            <a:noFill/>
            <a:ln w="762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graphicFrame>
          <p:nvGraphicFramePr>
            <p:cNvPr id="111" name="Content Placeholder 37">
              <a:extLst>
                <a:ext uri="{FF2B5EF4-FFF2-40B4-BE49-F238E27FC236}">
                  <a16:creationId xmlns:a16="http://schemas.microsoft.com/office/drawing/2014/main" id="{4A1C2CFE-9771-425F-843B-E1D478E9DD08}"/>
                </a:ext>
              </a:extLst>
            </p:cNvPr>
            <p:cNvGraphicFramePr>
              <a:graphicFrameLocks/>
            </p:cNvGraphicFramePr>
            <p:nvPr>
              <p:extLst/>
            </p:nvPr>
          </p:nvGraphicFramePr>
          <p:xfrm>
            <a:off x="3242653" y="2898707"/>
            <a:ext cx="481698" cy="2303858"/>
          </p:xfrm>
          <a:graphic>
            <a:graphicData uri="http://schemas.openxmlformats.org/drawingml/2006/table">
              <a:tbl>
                <a:tblPr firstRow="1" bandRow="1">
                  <a:tableStyleId>{D7AC3CCA-C797-4891-BE02-D94E43425B78}</a:tableStyleId>
                </a:tblPr>
                <a:tblGrid>
                  <a:gridCol w="80283">
                    <a:extLst>
                      <a:ext uri="{9D8B030D-6E8A-4147-A177-3AD203B41FA5}">
                        <a16:colId xmlns:a16="http://schemas.microsoft.com/office/drawing/2014/main" val="20000"/>
                      </a:ext>
                    </a:extLst>
                  </a:gridCol>
                  <a:gridCol w="80283">
                    <a:extLst>
                      <a:ext uri="{9D8B030D-6E8A-4147-A177-3AD203B41FA5}">
                        <a16:colId xmlns:a16="http://schemas.microsoft.com/office/drawing/2014/main" val="20007"/>
                      </a:ext>
                    </a:extLst>
                  </a:gridCol>
                  <a:gridCol w="80283">
                    <a:extLst>
                      <a:ext uri="{9D8B030D-6E8A-4147-A177-3AD203B41FA5}">
                        <a16:colId xmlns:a16="http://schemas.microsoft.com/office/drawing/2014/main" val="20008"/>
                      </a:ext>
                    </a:extLst>
                  </a:gridCol>
                  <a:gridCol w="80283">
                    <a:extLst>
                      <a:ext uri="{9D8B030D-6E8A-4147-A177-3AD203B41FA5}">
                        <a16:colId xmlns:a16="http://schemas.microsoft.com/office/drawing/2014/main" val="20010"/>
                      </a:ext>
                    </a:extLst>
                  </a:gridCol>
                  <a:gridCol w="80283">
                    <a:extLst>
                      <a:ext uri="{9D8B030D-6E8A-4147-A177-3AD203B41FA5}">
                        <a16:colId xmlns:a16="http://schemas.microsoft.com/office/drawing/2014/main" val="20011"/>
                      </a:ext>
                    </a:extLst>
                  </a:gridCol>
                  <a:gridCol w="80283">
                    <a:extLst>
                      <a:ext uri="{9D8B030D-6E8A-4147-A177-3AD203B41FA5}">
                        <a16:colId xmlns:a16="http://schemas.microsoft.com/office/drawing/2014/main" val="20012"/>
                      </a:ext>
                    </a:extLst>
                  </a:gridCol>
                </a:tblGrid>
                <a:tr h="74318">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10000"/>
                    </a:ext>
                  </a:extLst>
                </a:tr>
                <a:tr h="74318">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10001"/>
                    </a:ext>
                  </a:extLst>
                </a:tr>
                <a:tr h="74318">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988503307"/>
                    </a:ext>
                  </a:extLst>
                </a:tr>
                <a:tr h="74318">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extLst>
                    <a:ext uri="{0D108BD9-81ED-4DB2-BD59-A6C34878D82A}">
                      <a16:rowId xmlns:a16="http://schemas.microsoft.com/office/drawing/2014/main" val="10002"/>
                    </a:ext>
                  </a:extLst>
                </a:tr>
                <a:tr h="74318">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3333CC"/>
                      </a:solidFill>
                    </a:tcPr>
                  </a:tc>
                  <a:extLst>
                    <a:ext uri="{0D108BD9-81ED-4DB2-BD59-A6C34878D82A}">
                      <a16:rowId xmlns:a16="http://schemas.microsoft.com/office/drawing/2014/main" val="10003"/>
                    </a:ext>
                  </a:extLst>
                </a:tr>
                <a:tr h="74318">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0070C0"/>
                      </a:solidFill>
                    </a:tcPr>
                  </a:tc>
                  <a:extLst>
                    <a:ext uri="{0D108BD9-81ED-4DB2-BD59-A6C34878D82A}">
                      <a16:rowId xmlns:a16="http://schemas.microsoft.com/office/drawing/2014/main" val="2943999941"/>
                    </a:ext>
                  </a:extLst>
                </a:tr>
                <a:tr h="74318">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10005"/>
                    </a:ext>
                  </a:extLst>
                </a:tr>
                <a:tr h="74318">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extLst>
                    <a:ext uri="{0D108BD9-81ED-4DB2-BD59-A6C34878D82A}">
                      <a16:rowId xmlns:a16="http://schemas.microsoft.com/office/drawing/2014/main" val="10006"/>
                    </a:ext>
                  </a:extLst>
                </a:tr>
                <a:tr h="74318">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99CC"/>
                      </a:solidFill>
                    </a:tcPr>
                  </a:tc>
                  <a:extLst>
                    <a:ext uri="{0D108BD9-81ED-4DB2-BD59-A6C34878D82A}">
                      <a16:rowId xmlns:a16="http://schemas.microsoft.com/office/drawing/2014/main" val="714119405"/>
                    </a:ext>
                  </a:extLst>
                </a:tr>
                <a:tr h="74318">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689311875"/>
                    </a:ext>
                  </a:extLst>
                </a:tr>
                <a:tr h="74318">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265F92"/>
                      </a:solidFill>
                    </a:tcPr>
                  </a:tc>
                  <a:extLst>
                    <a:ext uri="{0D108BD9-81ED-4DB2-BD59-A6C34878D82A}">
                      <a16:rowId xmlns:a16="http://schemas.microsoft.com/office/drawing/2014/main" val="3082426683"/>
                    </a:ext>
                  </a:extLst>
                </a:tr>
                <a:tr h="74318">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99FF"/>
                      </a:solidFill>
                    </a:tcPr>
                  </a:tc>
                  <a:tc>
                    <a:txBody>
                      <a:bodyPr/>
                      <a:lstStyle/>
                      <a:p>
                        <a:endParaRPr lang="en-US" sz="100" dirty="0"/>
                      </a:p>
                    </a:txBody>
                    <a:tcPr marL="0" marR="0" marT="0" marB="0">
                      <a:solidFill>
                        <a:srgbClr val="6699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483E92"/>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54128489"/>
                    </a:ext>
                  </a:extLst>
                </a:tr>
                <a:tr h="74318">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3965374388"/>
                    </a:ext>
                  </a:extLst>
                </a:tr>
                <a:tr h="74318">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extLst>
                    <a:ext uri="{0D108BD9-81ED-4DB2-BD59-A6C34878D82A}">
                      <a16:rowId xmlns:a16="http://schemas.microsoft.com/office/drawing/2014/main" val="3162162772"/>
                    </a:ext>
                  </a:extLst>
                </a:tr>
                <a:tr h="74318">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2836490938"/>
                    </a:ext>
                  </a:extLst>
                </a:tr>
                <a:tr h="74318">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40000"/>
                          <a:lumOff val="60000"/>
                        </a:schemeClr>
                      </a:solidFill>
                    </a:tcPr>
                  </a:tc>
                  <a:extLst>
                    <a:ext uri="{0D108BD9-81ED-4DB2-BD59-A6C34878D82A}">
                      <a16:rowId xmlns:a16="http://schemas.microsoft.com/office/drawing/2014/main" val="1876731498"/>
                    </a:ext>
                  </a:extLst>
                </a:tr>
                <a:tr h="74318">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5">
                          <a:lumMod val="40000"/>
                          <a:lumOff val="60000"/>
                        </a:schemeClr>
                      </a:solidFill>
                    </a:tcPr>
                  </a:tc>
                  <a:extLst>
                    <a:ext uri="{0D108BD9-81ED-4DB2-BD59-A6C34878D82A}">
                      <a16:rowId xmlns:a16="http://schemas.microsoft.com/office/drawing/2014/main" val="2569379480"/>
                    </a:ext>
                  </a:extLst>
                </a:tr>
                <a:tr h="74318">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2748998090"/>
                    </a:ext>
                  </a:extLst>
                </a:tr>
                <a:tr h="74318">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1201152426"/>
                    </a:ext>
                  </a:extLst>
                </a:tr>
                <a:tr h="74318">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60000"/>
                          <a:lumOff val="40000"/>
                        </a:schemeClr>
                      </a:solidFill>
                    </a:tcPr>
                  </a:tc>
                  <a:extLst>
                    <a:ext uri="{0D108BD9-81ED-4DB2-BD59-A6C34878D82A}">
                      <a16:rowId xmlns:a16="http://schemas.microsoft.com/office/drawing/2014/main" val="659280268"/>
                    </a:ext>
                  </a:extLst>
                </a:tr>
                <a:tr h="74318">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905226291"/>
                    </a:ext>
                  </a:extLst>
                </a:tr>
                <a:tr h="74318">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99CCFF"/>
                      </a:solidFill>
                    </a:tcPr>
                  </a:tc>
                  <a:extLst>
                    <a:ext uri="{0D108BD9-81ED-4DB2-BD59-A6C34878D82A}">
                      <a16:rowId xmlns:a16="http://schemas.microsoft.com/office/drawing/2014/main" val="2536733323"/>
                    </a:ext>
                  </a:extLst>
                </a:tr>
                <a:tr h="74318">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extLst>
                    <a:ext uri="{0D108BD9-81ED-4DB2-BD59-A6C34878D82A}">
                      <a16:rowId xmlns:a16="http://schemas.microsoft.com/office/drawing/2014/main" val="3724996820"/>
                    </a:ext>
                  </a:extLst>
                </a:tr>
                <a:tr h="74318">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4269008664"/>
                    </a:ext>
                  </a:extLst>
                </a:tr>
                <a:tr h="74318">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extLst>
                    <a:ext uri="{0D108BD9-81ED-4DB2-BD59-A6C34878D82A}">
                      <a16:rowId xmlns:a16="http://schemas.microsoft.com/office/drawing/2014/main" val="294717416"/>
                    </a:ext>
                  </a:extLst>
                </a:tr>
                <a:tr h="74318">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FF6699"/>
                      </a:solidFill>
                    </a:tcPr>
                  </a:tc>
                  <a:extLst>
                    <a:ext uri="{0D108BD9-81ED-4DB2-BD59-A6C34878D82A}">
                      <a16:rowId xmlns:a16="http://schemas.microsoft.com/office/drawing/2014/main" val="169572457"/>
                    </a:ext>
                  </a:extLst>
                </a:tr>
                <a:tr h="74318">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FFFF"/>
                      </a:solidFill>
                    </a:tcPr>
                  </a:tc>
                  <a:extLst>
                    <a:ext uri="{0D108BD9-81ED-4DB2-BD59-A6C34878D82A}">
                      <a16:rowId xmlns:a16="http://schemas.microsoft.com/office/drawing/2014/main" val="3269395389"/>
                    </a:ext>
                  </a:extLst>
                </a:tr>
                <a:tr h="74318">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FFFF"/>
                      </a:solidFill>
                    </a:tcPr>
                  </a:tc>
                  <a:extLst>
                    <a:ext uri="{0D108BD9-81ED-4DB2-BD59-A6C34878D82A}">
                      <a16:rowId xmlns:a16="http://schemas.microsoft.com/office/drawing/2014/main" val="832008519"/>
                    </a:ext>
                  </a:extLst>
                </a:tr>
                <a:tr h="74318">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FF66FF"/>
                      </a:solidFill>
                    </a:tcPr>
                  </a:tc>
                  <a:tc>
                    <a:txBody>
                      <a:bodyPr/>
                      <a:lstStyle/>
                      <a:p>
                        <a:endParaRPr lang="en-US" sz="100" dirty="0"/>
                      </a:p>
                    </a:txBody>
                    <a:tcPr marL="0" marR="0" marT="0" marB="0">
                      <a:solidFill>
                        <a:srgbClr val="FF66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FFFF"/>
                      </a:solidFill>
                    </a:tcPr>
                  </a:tc>
                  <a:extLst>
                    <a:ext uri="{0D108BD9-81ED-4DB2-BD59-A6C34878D82A}">
                      <a16:rowId xmlns:a16="http://schemas.microsoft.com/office/drawing/2014/main" val="3908267057"/>
                    </a:ext>
                  </a:extLst>
                </a:tr>
                <a:tr h="74318">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7030A0"/>
                      </a:solidFill>
                    </a:tcPr>
                  </a:tc>
                  <a:extLst>
                    <a:ext uri="{0D108BD9-81ED-4DB2-BD59-A6C34878D82A}">
                      <a16:rowId xmlns:a16="http://schemas.microsoft.com/office/drawing/2014/main" val="2962847892"/>
                    </a:ext>
                  </a:extLst>
                </a:tr>
                <a:tr h="74318">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3333CC"/>
                      </a:solidFill>
                    </a:tcPr>
                  </a:tc>
                  <a:extLst>
                    <a:ext uri="{0D108BD9-81ED-4DB2-BD59-A6C34878D82A}">
                      <a16:rowId xmlns:a16="http://schemas.microsoft.com/office/drawing/2014/main" val="3753905192"/>
                    </a:ext>
                  </a:extLst>
                </a:tr>
              </a:tbl>
            </a:graphicData>
          </a:graphic>
        </p:graphicFrame>
        <p:graphicFrame>
          <p:nvGraphicFramePr>
            <p:cNvPr id="112" name="Content Placeholder 37">
              <a:extLst>
                <a:ext uri="{FF2B5EF4-FFF2-40B4-BE49-F238E27FC236}">
                  <a16:creationId xmlns:a16="http://schemas.microsoft.com/office/drawing/2014/main" id="{2368EB83-A839-4AED-B300-2B9A53DBBFAC}"/>
                </a:ext>
              </a:extLst>
            </p:cNvPr>
            <p:cNvGraphicFramePr>
              <a:graphicFrameLocks/>
            </p:cNvGraphicFramePr>
            <p:nvPr>
              <p:extLst/>
            </p:nvPr>
          </p:nvGraphicFramePr>
          <p:xfrm>
            <a:off x="3242653" y="2676101"/>
            <a:ext cx="472956" cy="73152"/>
          </p:xfrm>
          <a:graphic>
            <a:graphicData uri="http://schemas.openxmlformats.org/drawingml/2006/table">
              <a:tbl>
                <a:tblPr firstRow="1" bandRow="1">
                  <a:tableStyleId>{D7AC3CCA-C797-4891-BE02-D94E43425B78}</a:tableStyleId>
                </a:tblPr>
                <a:tblGrid>
                  <a:gridCol w="78826">
                    <a:extLst>
                      <a:ext uri="{9D8B030D-6E8A-4147-A177-3AD203B41FA5}">
                        <a16:colId xmlns:a16="http://schemas.microsoft.com/office/drawing/2014/main" val="20000"/>
                      </a:ext>
                    </a:extLst>
                  </a:gridCol>
                  <a:gridCol w="78826">
                    <a:extLst>
                      <a:ext uri="{9D8B030D-6E8A-4147-A177-3AD203B41FA5}">
                        <a16:colId xmlns:a16="http://schemas.microsoft.com/office/drawing/2014/main" val="20001"/>
                      </a:ext>
                    </a:extLst>
                  </a:gridCol>
                  <a:gridCol w="78826">
                    <a:extLst>
                      <a:ext uri="{9D8B030D-6E8A-4147-A177-3AD203B41FA5}">
                        <a16:colId xmlns:a16="http://schemas.microsoft.com/office/drawing/2014/main" val="20002"/>
                      </a:ext>
                    </a:extLst>
                  </a:gridCol>
                  <a:gridCol w="78826">
                    <a:extLst>
                      <a:ext uri="{9D8B030D-6E8A-4147-A177-3AD203B41FA5}">
                        <a16:colId xmlns:a16="http://schemas.microsoft.com/office/drawing/2014/main" val="20003"/>
                      </a:ext>
                    </a:extLst>
                  </a:gridCol>
                  <a:gridCol w="78826">
                    <a:extLst>
                      <a:ext uri="{9D8B030D-6E8A-4147-A177-3AD203B41FA5}">
                        <a16:colId xmlns:a16="http://schemas.microsoft.com/office/drawing/2014/main" val="20011"/>
                      </a:ext>
                    </a:extLst>
                  </a:gridCol>
                  <a:gridCol w="78826">
                    <a:extLst>
                      <a:ext uri="{9D8B030D-6E8A-4147-A177-3AD203B41FA5}">
                        <a16:colId xmlns:a16="http://schemas.microsoft.com/office/drawing/2014/main" val="20012"/>
                      </a:ext>
                    </a:extLst>
                  </a:gridCol>
                </a:tblGrid>
                <a:tr h="73152">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6">
                          <a:lumMod val="60000"/>
                          <a:lumOff val="40000"/>
                        </a:schemeClr>
                      </a:solidFill>
                    </a:tcPr>
                  </a:tc>
                  <a:tc>
                    <a:txBody>
                      <a:bodyPr/>
                      <a:lstStyle/>
                      <a:p>
                        <a:endParaRPr lang="en-US" sz="100" dirty="0"/>
                      </a:p>
                    </a:txBody>
                    <a:tcPr marL="0" marR="0" marT="0" marB="0">
                      <a:solidFill>
                        <a:schemeClr val="accent6">
                          <a:lumMod val="20000"/>
                          <a:lumOff val="80000"/>
                        </a:schemeClr>
                      </a:solidFill>
                    </a:tcPr>
                  </a:tc>
                  <a:tc>
                    <a:txBody>
                      <a:bodyPr/>
                      <a:lstStyle/>
                      <a:p>
                        <a:endParaRPr lang="en-US" sz="100" dirty="0"/>
                      </a:p>
                    </a:txBody>
                    <a:tcPr marL="0" marR="0" marT="0" marB="0">
                      <a:solidFill>
                        <a:schemeClr val="accent6">
                          <a:lumMod val="20000"/>
                          <a:lumOff val="80000"/>
                        </a:schemeClr>
                      </a:solidFill>
                    </a:tcPr>
                  </a:tc>
                  <a:tc>
                    <a:txBody>
                      <a:bodyPr/>
                      <a:lstStyle/>
                      <a:p>
                        <a:endParaRPr lang="en-US" sz="100" dirty="0"/>
                      </a:p>
                    </a:txBody>
                    <a:tcPr marL="0" marR="0" marT="0" marB="0">
                      <a:solidFill>
                        <a:schemeClr val="accent6">
                          <a:lumMod val="60000"/>
                          <a:lumOff val="40000"/>
                        </a:schemeClr>
                      </a:solidFill>
                    </a:tcPr>
                  </a:tc>
                  <a:extLst>
                    <a:ext uri="{0D108BD9-81ED-4DB2-BD59-A6C34878D82A}">
                      <a16:rowId xmlns:a16="http://schemas.microsoft.com/office/drawing/2014/main" val="10000"/>
                    </a:ext>
                  </a:extLst>
                </a:tr>
              </a:tbl>
            </a:graphicData>
          </a:graphic>
        </p:graphicFrame>
        <p:sp>
          <p:nvSpPr>
            <p:cNvPr id="113" name="Rectangle 112">
              <a:extLst>
                <a:ext uri="{FF2B5EF4-FFF2-40B4-BE49-F238E27FC236}">
                  <a16:creationId xmlns:a16="http://schemas.microsoft.com/office/drawing/2014/main" id="{19E2BEB5-7087-4D1A-BD1C-3F42E4440719}"/>
                </a:ext>
              </a:extLst>
            </p:cNvPr>
            <p:cNvSpPr/>
            <p:nvPr/>
          </p:nvSpPr>
          <p:spPr>
            <a:xfrm>
              <a:off x="3136246" y="2527732"/>
              <a:ext cx="692373" cy="2758894"/>
            </a:xfrm>
            <a:prstGeom prst="rect">
              <a:avLst/>
            </a:prstGeom>
            <a:noFill/>
            <a:ln w="76200">
              <a:solidFill>
                <a:srgbClr val="FC04F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4" name="Rectangle 113">
              <a:extLst>
                <a:ext uri="{FF2B5EF4-FFF2-40B4-BE49-F238E27FC236}">
                  <a16:creationId xmlns:a16="http://schemas.microsoft.com/office/drawing/2014/main" id="{E66E0641-41BA-4E17-A4FD-CDC2C35AC2DF}"/>
                </a:ext>
              </a:extLst>
            </p:cNvPr>
            <p:cNvSpPr/>
            <p:nvPr/>
          </p:nvSpPr>
          <p:spPr>
            <a:xfrm>
              <a:off x="4745592" y="2527731"/>
              <a:ext cx="918892" cy="2758895"/>
            </a:xfrm>
            <a:prstGeom prst="rect">
              <a:avLst/>
            </a:prstGeom>
            <a:noFill/>
            <a:ln w="76200">
              <a:solidFill>
                <a:srgbClr val="007A3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119" name="Oval 118">
              <a:extLst>
                <a:ext uri="{FF2B5EF4-FFF2-40B4-BE49-F238E27FC236}">
                  <a16:creationId xmlns:a16="http://schemas.microsoft.com/office/drawing/2014/main" id="{8A5B1A6A-491E-43E1-A333-9081BE5FAF46}"/>
                </a:ext>
              </a:extLst>
            </p:cNvPr>
            <p:cNvSpPr/>
            <p:nvPr/>
          </p:nvSpPr>
          <p:spPr>
            <a:xfrm>
              <a:off x="1922989" y="2170342"/>
              <a:ext cx="325291" cy="32061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1</a:t>
              </a:r>
              <a:endParaRPr lang="en-US" sz="1400" dirty="0"/>
            </a:p>
          </p:txBody>
        </p:sp>
        <p:sp>
          <p:nvSpPr>
            <p:cNvPr id="120" name="Oval 119">
              <a:extLst>
                <a:ext uri="{FF2B5EF4-FFF2-40B4-BE49-F238E27FC236}">
                  <a16:creationId xmlns:a16="http://schemas.microsoft.com/office/drawing/2014/main" id="{A64D54DC-E217-4D8D-9FC5-EDF232295C3F}"/>
                </a:ext>
              </a:extLst>
            </p:cNvPr>
            <p:cNvSpPr/>
            <p:nvPr/>
          </p:nvSpPr>
          <p:spPr>
            <a:xfrm>
              <a:off x="3371185" y="2170144"/>
              <a:ext cx="285208" cy="293556"/>
            </a:xfrm>
            <a:prstGeom prst="ellipse">
              <a:avLst/>
            </a:prstGeom>
            <a:solidFill>
              <a:srgbClr val="FC04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2</a:t>
              </a:r>
              <a:endParaRPr lang="en-US" sz="1400" dirty="0"/>
            </a:p>
          </p:txBody>
        </p:sp>
        <p:sp>
          <p:nvSpPr>
            <p:cNvPr id="121" name="Oval 120">
              <a:extLst>
                <a:ext uri="{FF2B5EF4-FFF2-40B4-BE49-F238E27FC236}">
                  <a16:creationId xmlns:a16="http://schemas.microsoft.com/office/drawing/2014/main" id="{91142E14-84DF-42ED-8486-AB9E85DD97FA}"/>
                </a:ext>
              </a:extLst>
            </p:cNvPr>
            <p:cNvSpPr/>
            <p:nvPr/>
          </p:nvSpPr>
          <p:spPr>
            <a:xfrm>
              <a:off x="5080712" y="2154077"/>
              <a:ext cx="285208" cy="320616"/>
            </a:xfrm>
            <a:prstGeom prst="ellipse">
              <a:avLst/>
            </a:prstGeom>
            <a:solidFill>
              <a:srgbClr val="007A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a:t>
              </a:r>
              <a:endParaRPr lang="en-US" sz="1400" dirty="0"/>
            </a:p>
          </p:txBody>
        </p:sp>
      </p:grpSp>
      <p:grpSp>
        <p:nvGrpSpPr>
          <p:cNvPr id="5" name="Group 4">
            <a:extLst>
              <a:ext uri="{FF2B5EF4-FFF2-40B4-BE49-F238E27FC236}">
                <a16:creationId xmlns:a16="http://schemas.microsoft.com/office/drawing/2014/main" id="{250451A1-B52D-43C4-BAC6-C02FF19DA3C6}"/>
              </a:ext>
            </a:extLst>
          </p:cNvPr>
          <p:cNvGrpSpPr/>
          <p:nvPr/>
        </p:nvGrpSpPr>
        <p:grpSpPr>
          <a:xfrm>
            <a:off x="7696988" y="1770521"/>
            <a:ext cx="2644904" cy="3940856"/>
            <a:chOff x="7808668" y="1770521"/>
            <a:chExt cx="2644904" cy="3940856"/>
          </a:xfrm>
        </p:grpSpPr>
        <p:sp>
          <p:nvSpPr>
            <p:cNvPr id="148" name="TextBox 147">
              <a:extLst>
                <a:ext uri="{FF2B5EF4-FFF2-40B4-BE49-F238E27FC236}">
                  <a16:creationId xmlns:a16="http://schemas.microsoft.com/office/drawing/2014/main" id="{814F59D7-E9DE-4CCA-89E5-B2A61517E245}"/>
                </a:ext>
              </a:extLst>
            </p:cNvPr>
            <p:cNvSpPr txBox="1"/>
            <p:nvPr/>
          </p:nvSpPr>
          <p:spPr>
            <a:xfrm>
              <a:off x="7828706" y="1770521"/>
              <a:ext cx="2358150" cy="646331"/>
            </a:xfrm>
            <a:prstGeom prst="rect">
              <a:avLst/>
            </a:prstGeom>
            <a:solidFill>
              <a:schemeClr val="bg1"/>
            </a:solidFill>
            <a:ln w="19050">
              <a:solidFill>
                <a:srgbClr val="C00000"/>
              </a:solidFill>
            </a:ln>
          </p:spPr>
          <p:txBody>
            <a:bodyPr wrap="square" rtlCol="0">
              <a:spAutoFit/>
            </a:bodyPr>
            <a:lstStyle/>
            <a:p>
              <a:r>
                <a:rPr lang="en-US" sz="3600" b="1" dirty="0">
                  <a:solidFill>
                    <a:srgbClr val="C00000"/>
                  </a:solidFill>
                </a:rPr>
                <a:t>EMBARKER</a:t>
              </a:r>
            </a:p>
          </p:txBody>
        </p:sp>
        <p:sp>
          <p:nvSpPr>
            <p:cNvPr id="100" name="Arrow: Right 99">
              <a:extLst>
                <a:ext uri="{FF2B5EF4-FFF2-40B4-BE49-F238E27FC236}">
                  <a16:creationId xmlns:a16="http://schemas.microsoft.com/office/drawing/2014/main" id="{799EDFFB-69F7-48B8-A62E-7FE42D072F7A}"/>
                </a:ext>
              </a:extLst>
            </p:cNvPr>
            <p:cNvSpPr/>
            <p:nvPr/>
          </p:nvSpPr>
          <p:spPr>
            <a:xfrm>
              <a:off x="8023125" y="2312758"/>
              <a:ext cx="2430447" cy="3398619"/>
            </a:xfrm>
            <a:prstGeom prst="rightArrow">
              <a:avLst>
                <a:gd name="adj1" fmla="val 76175"/>
                <a:gd name="adj2" fmla="val 45938"/>
              </a:avLst>
            </a:prstGeom>
            <a:solidFill>
              <a:srgbClr val="C00000">
                <a:alpha val="65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a:extLst>
                <a:ext uri="{FF2B5EF4-FFF2-40B4-BE49-F238E27FC236}">
                  <a16:creationId xmlns:a16="http://schemas.microsoft.com/office/drawing/2014/main" id="{82EFDD3A-C462-4254-B845-A0B4CBC9C3B7}"/>
                </a:ext>
              </a:extLst>
            </p:cNvPr>
            <p:cNvPicPr>
              <a:picLocks noChangeAspect="1"/>
            </p:cNvPicPr>
            <p:nvPr/>
          </p:nvPicPr>
          <p:blipFill>
            <a:blip r:embed="rId8"/>
            <a:stretch>
              <a:fillRect/>
            </a:stretch>
          </p:blipFill>
          <p:spPr>
            <a:xfrm>
              <a:off x="8335674" y="4533026"/>
              <a:ext cx="1285865" cy="622457"/>
            </a:xfrm>
            <a:prstGeom prst="rect">
              <a:avLst/>
            </a:prstGeom>
            <a:ln>
              <a:solidFill>
                <a:schemeClr val="tx1"/>
              </a:solidFill>
            </a:ln>
          </p:spPr>
        </p:pic>
        <p:pic>
          <p:nvPicPr>
            <p:cNvPr id="116" name="Picture 115">
              <a:extLst>
                <a:ext uri="{FF2B5EF4-FFF2-40B4-BE49-F238E27FC236}">
                  <a16:creationId xmlns:a16="http://schemas.microsoft.com/office/drawing/2014/main" id="{F1EBA885-1660-42BC-8F8E-C2470B312FBC}"/>
                </a:ext>
              </a:extLst>
            </p:cNvPr>
            <p:cNvPicPr>
              <a:picLocks noChangeAspect="1"/>
            </p:cNvPicPr>
            <p:nvPr/>
          </p:nvPicPr>
          <p:blipFill>
            <a:blip r:embed="rId9"/>
            <a:stretch>
              <a:fillRect/>
            </a:stretch>
          </p:blipFill>
          <p:spPr>
            <a:xfrm>
              <a:off x="8250161" y="2831528"/>
              <a:ext cx="1417001" cy="339490"/>
            </a:xfrm>
            <a:prstGeom prst="rect">
              <a:avLst/>
            </a:prstGeom>
            <a:ln>
              <a:solidFill>
                <a:schemeClr val="tx1"/>
              </a:solidFill>
            </a:ln>
          </p:spPr>
        </p:pic>
        <p:sp>
          <p:nvSpPr>
            <p:cNvPr id="139" name="Arrow: Curved Right 138">
              <a:extLst>
                <a:ext uri="{FF2B5EF4-FFF2-40B4-BE49-F238E27FC236}">
                  <a16:creationId xmlns:a16="http://schemas.microsoft.com/office/drawing/2014/main" id="{C1849962-D080-43DF-8173-3EF96865CD8A}"/>
                </a:ext>
              </a:extLst>
            </p:cNvPr>
            <p:cNvSpPr/>
            <p:nvPr/>
          </p:nvSpPr>
          <p:spPr>
            <a:xfrm>
              <a:off x="7808668" y="3080626"/>
              <a:ext cx="401958" cy="1777516"/>
            </a:xfrm>
            <a:prstGeom prst="curvedRightArrow">
              <a:avLst>
                <a:gd name="adj1" fmla="val 35351"/>
                <a:gd name="adj2" fmla="val 82514"/>
                <a:gd name="adj3" fmla="val 25000"/>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0" name="Arrow: Curved Right 139">
              <a:extLst>
                <a:ext uri="{FF2B5EF4-FFF2-40B4-BE49-F238E27FC236}">
                  <a16:creationId xmlns:a16="http://schemas.microsoft.com/office/drawing/2014/main" id="{11CD63BB-ED33-45BF-96B9-4BF47D3216B6}"/>
                </a:ext>
              </a:extLst>
            </p:cNvPr>
            <p:cNvSpPr/>
            <p:nvPr/>
          </p:nvSpPr>
          <p:spPr>
            <a:xfrm rot="10800000">
              <a:off x="9711373" y="2991845"/>
              <a:ext cx="401958" cy="1777516"/>
            </a:xfrm>
            <a:prstGeom prst="curvedRightArrow">
              <a:avLst>
                <a:gd name="adj1" fmla="val 35351"/>
                <a:gd name="adj2" fmla="val 82514"/>
                <a:gd name="adj3" fmla="val 25000"/>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50" name="Group 149">
            <a:extLst>
              <a:ext uri="{FF2B5EF4-FFF2-40B4-BE49-F238E27FC236}">
                <a16:creationId xmlns:a16="http://schemas.microsoft.com/office/drawing/2014/main" id="{C26D3948-06EF-4460-B135-4A1BCE6928E2}"/>
              </a:ext>
            </a:extLst>
          </p:cNvPr>
          <p:cNvGrpSpPr/>
          <p:nvPr/>
        </p:nvGrpSpPr>
        <p:grpSpPr>
          <a:xfrm>
            <a:off x="136521" y="2361287"/>
            <a:ext cx="2709890" cy="3256449"/>
            <a:chOff x="136521" y="2361287"/>
            <a:chExt cx="2709890" cy="3256449"/>
          </a:xfrm>
        </p:grpSpPr>
        <p:graphicFrame>
          <p:nvGraphicFramePr>
            <p:cNvPr id="102" name="Content Placeholder 37">
              <a:extLst>
                <a:ext uri="{FF2B5EF4-FFF2-40B4-BE49-F238E27FC236}">
                  <a16:creationId xmlns:a16="http://schemas.microsoft.com/office/drawing/2014/main" id="{3E129062-C63B-4B1F-B14A-B9A0E9C86D88}"/>
                </a:ext>
              </a:extLst>
            </p:cNvPr>
            <p:cNvGraphicFramePr>
              <a:graphicFrameLocks/>
            </p:cNvGraphicFramePr>
            <p:nvPr>
              <p:extLst/>
            </p:nvPr>
          </p:nvGraphicFramePr>
          <p:xfrm>
            <a:off x="1421148" y="2893464"/>
            <a:ext cx="1306152" cy="2309314"/>
          </p:xfrm>
          <a:graphic>
            <a:graphicData uri="http://schemas.openxmlformats.org/drawingml/2006/table">
              <a:tbl>
                <a:tblPr firstRow="1" bandRow="1">
                  <a:tableStyleId>{D7AC3CCA-C797-4891-BE02-D94E43425B78}</a:tableStyleId>
                </a:tblPr>
                <a:tblGrid>
                  <a:gridCol w="72564">
                    <a:extLst>
                      <a:ext uri="{9D8B030D-6E8A-4147-A177-3AD203B41FA5}">
                        <a16:colId xmlns:a16="http://schemas.microsoft.com/office/drawing/2014/main" val="20000"/>
                      </a:ext>
                    </a:extLst>
                  </a:gridCol>
                  <a:gridCol w="72564">
                    <a:extLst>
                      <a:ext uri="{9D8B030D-6E8A-4147-A177-3AD203B41FA5}">
                        <a16:colId xmlns:a16="http://schemas.microsoft.com/office/drawing/2014/main" val="20001"/>
                      </a:ext>
                    </a:extLst>
                  </a:gridCol>
                  <a:gridCol w="72564">
                    <a:extLst>
                      <a:ext uri="{9D8B030D-6E8A-4147-A177-3AD203B41FA5}">
                        <a16:colId xmlns:a16="http://schemas.microsoft.com/office/drawing/2014/main" val="20002"/>
                      </a:ext>
                    </a:extLst>
                  </a:gridCol>
                  <a:gridCol w="72564">
                    <a:extLst>
                      <a:ext uri="{9D8B030D-6E8A-4147-A177-3AD203B41FA5}">
                        <a16:colId xmlns:a16="http://schemas.microsoft.com/office/drawing/2014/main" val="20003"/>
                      </a:ext>
                    </a:extLst>
                  </a:gridCol>
                  <a:gridCol w="72564">
                    <a:extLst>
                      <a:ext uri="{9D8B030D-6E8A-4147-A177-3AD203B41FA5}">
                        <a16:colId xmlns:a16="http://schemas.microsoft.com/office/drawing/2014/main" val="20004"/>
                      </a:ext>
                    </a:extLst>
                  </a:gridCol>
                  <a:gridCol w="72564">
                    <a:extLst>
                      <a:ext uri="{9D8B030D-6E8A-4147-A177-3AD203B41FA5}">
                        <a16:colId xmlns:a16="http://schemas.microsoft.com/office/drawing/2014/main" val="20005"/>
                      </a:ext>
                    </a:extLst>
                  </a:gridCol>
                  <a:gridCol w="72564">
                    <a:extLst>
                      <a:ext uri="{9D8B030D-6E8A-4147-A177-3AD203B41FA5}">
                        <a16:colId xmlns:a16="http://schemas.microsoft.com/office/drawing/2014/main" val="20006"/>
                      </a:ext>
                    </a:extLst>
                  </a:gridCol>
                  <a:gridCol w="72564">
                    <a:extLst>
                      <a:ext uri="{9D8B030D-6E8A-4147-A177-3AD203B41FA5}">
                        <a16:colId xmlns:a16="http://schemas.microsoft.com/office/drawing/2014/main" val="20007"/>
                      </a:ext>
                    </a:extLst>
                  </a:gridCol>
                  <a:gridCol w="72564">
                    <a:extLst>
                      <a:ext uri="{9D8B030D-6E8A-4147-A177-3AD203B41FA5}">
                        <a16:colId xmlns:a16="http://schemas.microsoft.com/office/drawing/2014/main" val="20008"/>
                      </a:ext>
                    </a:extLst>
                  </a:gridCol>
                  <a:gridCol w="72564">
                    <a:extLst>
                      <a:ext uri="{9D8B030D-6E8A-4147-A177-3AD203B41FA5}">
                        <a16:colId xmlns:a16="http://schemas.microsoft.com/office/drawing/2014/main" val="20009"/>
                      </a:ext>
                    </a:extLst>
                  </a:gridCol>
                  <a:gridCol w="72564">
                    <a:extLst>
                      <a:ext uri="{9D8B030D-6E8A-4147-A177-3AD203B41FA5}">
                        <a16:colId xmlns:a16="http://schemas.microsoft.com/office/drawing/2014/main" val="20010"/>
                      </a:ext>
                    </a:extLst>
                  </a:gridCol>
                  <a:gridCol w="72564">
                    <a:extLst>
                      <a:ext uri="{9D8B030D-6E8A-4147-A177-3AD203B41FA5}">
                        <a16:colId xmlns:a16="http://schemas.microsoft.com/office/drawing/2014/main" val="20011"/>
                      </a:ext>
                    </a:extLst>
                  </a:gridCol>
                  <a:gridCol w="72564">
                    <a:extLst>
                      <a:ext uri="{9D8B030D-6E8A-4147-A177-3AD203B41FA5}">
                        <a16:colId xmlns:a16="http://schemas.microsoft.com/office/drawing/2014/main" val="20012"/>
                      </a:ext>
                    </a:extLst>
                  </a:gridCol>
                  <a:gridCol w="72564">
                    <a:extLst>
                      <a:ext uri="{9D8B030D-6E8A-4147-A177-3AD203B41FA5}">
                        <a16:colId xmlns:a16="http://schemas.microsoft.com/office/drawing/2014/main" val="20013"/>
                      </a:ext>
                    </a:extLst>
                  </a:gridCol>
                  <a:gridCol w="72564">
                    <a:extLst>
                      <a:ext uri="{9D8B030D-6E8A-4147-A177-3AD203B41FA5}">
                        <a16:colId xmlns:a16="http://schemas.microsoft.com/office/drawing/2014/main" val="20014"/>
                      </a:ext>
                    </a:extLst>
                  </a:gridCol>
                  <a:gridCol w="72564">
                    <a:extLst>
                      <a:ext uri="{9D8B030D-6E8A-4147-A177-3AD203B41FA5}">
                        <a16:colId xmlns:a16="http://schemas.microsoft.com/office/drawing/2014/main" val="993444523"/>
                      </a:ext>
                    </a:extLst>
                  </a:gridCol>
                  <a:gridCol w="72564">
                    <a:extLst>
                      <a:ext uri="{9D8B030D-6E8A-4147-A177-3AD203B41FA5}">
                        <a16:colId xmlns:a16="http://schemas.microsoft.com/office/drawing/2014/main" val="20016"/>
                      </a:ext>
                    </a:extLst>
                  </a:gridCol>
                  <a:gridCol w="72564">
                    <a:extLst>
                      <a:ext uri="{9D8B030D-6E8A-4147-A177-3AD203B41FA5}">
                        <a16:colId xmlns:a16="http://schemas.microsoft.com/office/drawing/2014/main" val="20017"/>
                      </a:ext>
                    </a:extLst>
                  </a:gridCol>
                </a:tblGrid>
                <a:tr h="74494">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3333CC"/>
                      </a:solidFill>
                    </a:tcPr>
                  </a:tc>
                  <a:extLst>
                    <a:ext uri="{0D108BD9-81ED-4DB2-BD59-A6C34878D82A}">
                      <a16:rowId xmlns:a16="http://schemas.microsoft.com/office/drawing/2014/main" val="10000"/>
                    </a:ext>
                  </a:extLst>
                </a:tr>
                <a:tr h="74494">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10001"/>
                    </a:ext>
                  </a:extLst>
                </a:tr>
                <a:tr h="74494">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988503307"/>
                    </a:ext>
                  </a:extLst>
                </a:tr>
                <a:tr h="74494">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5">
                          <a:lumMod val="20000"/>
                          <a:lumOff val="80000"/>
                        </a:schemeClr>
                      </a:solidFill>
                    </a:tcPr>
                  </a:tc>
                  <a:extLst>
                    <a:ext uri="{0D108BD9-81ED-4DB2-BD59-A6C34878D82A}">
                      <a16:rowId xmlns:a16="http://schemas.microsoft.com/office/drawing/2014/main" val="10002"/>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265F92"/>
                      </a:solidFill>
                    </a:tcPr>
                  </a:tc>
                  <a:extLst>
                    <a:ext uri="{0D108BD9-81ED-4DB2-BD59-A6C34878D82A}">
                      <a16:rowId xmlns:a16="http://schemas.microsoft.com/office/drawing/2014/main" val="10003"/>
                    </a:ext>
                  </a:extLst>
                </a:tr>
                <a:tr h="74494">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00B0F0"/>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00B0F0"/>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10004"/>
                    </a:ext>
                  </a:extLst>
                </a:tr>
                <a:tr h="74494">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00B0F0"/>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00B0F0"/>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2943999941"/>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7030A0"/>
                      </a:solidFill>
                    </a:tcPr>
                  </a:tc>
                  <a:extLst>
                    <a:ext uri="{0D108BD9-81ED-4DB2-BD59-A6C34878D82A}">
                      <a16:rowId xmlns:a16="http://schemas.microsoft.com/office/drawing/2014/main" val="10005"/>
                    </a:ext>
                  </a:extLst>
                </a:tr>
                <a:tr h="74494">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10006"/>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8C024A"/>
                      </a:solidFill>
                    </a:tcPr>
                  </a:tc>
                  <a:extLst>
                    <a:ext uri="{0D108BD9-81ED-4DB2-BD59-A6C34878D82A}">
                      <a16:rowId xmlns:a16="http://schemas.microsoft.com/office/drawing/2014/main" val="10007"/>
                    </a:ext>
                  </a:extLst>
                </a:tr>
                <a:tr h="74494">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1">
                          <a:lumMod val="40000"/>
                          <a:lumOff val="60000"/>
                        </a:schemeClr>
                      </a:solidFill>
                    </a:tcPr>
                  </a:tc>
                  <a:tc>
                    <a:txBody>
                      <a:bodyPr/>
                      <a:lstStyle/>
                      <a:p>
                        <a:endParaRPr lang="en-US" sz="100" dirty="0"/>
                      </a:p>
                    </a:txBody>
                    <a:tcPr marL="0" marR="0" marT="0" marB="0">
                      <a:solidFill>
                        <a:srgbClr val="FFCCFF"/>
                      </a:solidFill>
                    </a:tcPr>
                  </a:tc>
                  <a:extLst>
                    <a:ext uri="{0D108BD9-81ED-4DB2-BD59-A6C34878D82A}">
                      <a16:rowId xmlns:a16="http://schemas.microsoft.com/office/drawing/2014/main" val="714119405"/>
                    </a:ext>
                  </a:extLst>
                </a:tr>
                <a:tr h="74494">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1">
                          <a:lumMod val="40000"/>
                          <a:lumOff val="60000"/>
                        </a:schemeClr>
                      </a:solidFill>
                    </a:tcPr>
                  </a:tc>
                  <a:tc>
                    <a:txBody>
                      <a:bodyPr/>
                      <a:lstStyle/>
                      <a:p>
                        <a:endParaRPr lang="en-US" sz="100" dirty="0"/>
                      </a:p>
                    </a:txBody>
                    <a:tcPr marL="0" marR="0" marT="0" marB="0">
                      <a:solidFill>
                        <a:srgbClr val="3333CC"/>
                      </a:solidFill>
                    </a:tcPr>
                  </a:tc>
                  <a:extLst>
                    <a:ext uri="{0D108BD9-81ED-4DB2-BD59-A6C34878D82A}">
                      <a16:rowId xmlns:a16="http://schemas.microsoft.com/office/drawing/2014/main" val="689311875"/>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66FFFF"/>
                      </a:solidFill>
                    </a:tcPr>
                  </a:tc>
                  <a:extLst>
                    <a:ext uri="{0D108BD9-81ED-4DB2-BD59-A6C34878D82A}">
                      <a16:rowId xmlns:a16="http://schemas.microsoft.com/office/drawing/2014/main" val="3082426683"/>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3333CC"/>
                      </a:solidFill>
                    </a:tcPr>
                  </a:tc>
                  <a:extLst>
                    <a:ext uri="{0D108BD9-81ED-4DB2-BD59-A6C34878D82A}">
                      <a16:rowId xmlns:a16="http://schemas.microsoft.com/office/drawing/2014/main" val="54128489"/>
                    </a:ext>
                  </a:extLst>
                </a:tr>
                <a:tr h="74494">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chemeClr val="accent5">
                          <a:lumMod val="60000"/>
                          <a:lumOff val="40000"/>
                        </a:schemeClr>
                      </a:solidFill>
                    </a:tcPr>
                  </a:tc>
                  <a:extLst>
                    <a:ext uri="{0D108BD9-81ED-4DB2-BD59-A6C34878D82A}">
                      <a16:rowId xmlns:a16="http://schemas.microsoft.com/office/drawing/2014/main" val="3162162772"/>
                    </a:ext>
                  </a:extLst>
                </a:tr>
                <a:tr h="74494">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D1B2E8"/>
                      </a:solidFill>
                    </a:tcPr>
                  </a:tc>
                  <a:extLst>
                    <a:ext uri="{0D108BD9-81ED-4DB2-BD59-A6C34878D82A}">
                      <a16:rowId xmlns:a16="http://schemas.microsoft.com/office/drawing/2014/main" val="2836490938"/>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extLst>
                    <a:ext uri="{0D108BD9-81ED-4DB2-BD59-A6C34878D82A}">
                      <a16:rowId xmlns:a16="http://schemas.microsoft.com/office/drawing/2014/main" val="1212856118"/>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8C024A"/>
                      </a:solidFill>
                    </a:tcPr>
                  </a:tc>
                  <a:extLst>
                    <a:ext uri="{0D108BD9-81ED-4DB2-BD59-A6C34878D82A}">
                      <a16:rowId xmlns:a16="http://schemas.microsoft.com/office/drawing/2014/main" val="1876731498"/>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8C024A"/>
                      </a:solidFill>
                    </a:tcPr>
                  </a:tc>
                  <a:extLst>
                    <a:ext uri="{0D108BD9-81ED-4DB2-BD59-A6C34878D82A}">
                      <a16:rowId xmlns:a16="http://schemas.microsoft.com/office/drawing/2014/main" val="2569379480"/>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extLst>
                    <a:ext uri="{0D108BD9-81ED-4DB2-BD59-A6C34878D82A}">
                      <a16:rowId xmlns:a16="http://schemas.microsoft.com/office/drawing/2014/main" val="2748998090"/>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chemeClr val="accent5">
                          <a:lumMod val="60000"/>
                          <a:lumOff val="40000"/>
                        </a:schemeClr>
                      </a:solidFill>
                    </a:tcPr>
                  </a:tc>
                  <a:extLst>
                    <a:ext uri="{0D108BD9-81ED-4DB2-BD59-A6C34878D82A}">
                      <a16:rowId xmlns:a16="http://schemas.microsoft.com/office/drawing/2014/main" val="1201152426"/>
                    </a:ext>
                  </a:extLst>
                </a:tr>
                <a:tr h="74494">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7030A0"/>
                      </a:solidFill>
                    </a:tcPr>
                  </a:tc>
                  <a:extLst>
                    <a:ext uri="{0D108BD9-81ED-4DB2-BD59-A6C34878D82A}">
                      <a16:rowId xmlns:a16="http://schemas.microsoft.com/office/drawing/2014/main" val="659280268"/>
                    </a:ext>
                  </a:extLst>
                </a:tr>
                <a:tr h="74494">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CCFF"/>
                      </a:solidFill>
                    </a:tcPr>
                  </a:tc>
                  <a:extLst>
                    <a:ext uri="{0D108BD9-81ED-4DB2-BD59-A6C34878D82A}">
                      <a16:rowId xmlns:a16="http://schemas.microsoft.com/office/drawing/2014/main" val="905226291"/>
                    </a:ext>
                  </a:extLst>
                </a:tr>
                <a:tr h="74494">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40000"/>
                          <a:lumOff val="60000"/>
                        </a:schemeClr>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FF99CC"/>
                      </a:solidFill>
                    </a:tcPr>
                  </a:tc>
                  <a:extLst>
                    <a:ext uri="{0D108BD9-81ED-4DB2-BD59-A6C34878D82A}">
                      <a16:rowId xmlns:a16="http://schemas.microsoft.com/office/drawing/2014/main" val="2536733323"/>
                    </a:ext>
                  </a:extLst>
                </a:tr>
                <a:tr h="74494">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extLst>
                    <a:ext uri="{0D108BD9-81ED-4DB2-BD59-A6C34878D82A}">
                      <a16:rowId xmlns:a16="http://schemas.microsoft.com/office/drawing/2014/main" val="3724996820"/>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0070C0"/>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CC99FF"/>
                      </a:solidFill>
                    </a:tcPr>
                  </a:tc>
                  <a:extLst>
                    <a:ext uri="{0D108BD9-81ED-4DB2-BD59-A6C34878D82A}">
                      <a16:rowId xmlns:a16="http://schemas.microsoft.com/office/drawing/2014/main" val="4269008664"/>
                    </a:ext>
                  </a:extLst>
                </a:tr>
                <a:tr h="74494">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CC99FF"/>
                      </a:solidFill>
                    </a:tcPr>
                  </a:tc>
                  <a:extLst>
                    <a:ext uri="{0D108BD9-81ED-4DB2-BD59-A6C34878D82A}">
                      <a16:rowId xmlns:a16="http://schemas.microsoft.com/office/drawing/2014/main" val="294717416"/>
                    </a:ext>
                  </a:extLst>
                </a:tr>
                <a:tr h="74494">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6699"/>
                      </a:solidFill>
                    </a:tcPr>
                  </a:tc>
                  <a:extLst>
                    <a:ext uri="{0D108BD9-81ED-4DB2-BD59-A6C34878D82A}">
                      <a16:rowId xmlns:a16="http://schemas.microsoft.com/office/drawing/2014/main" val="169572457"/>
                    </a:ext>
                  </a:extLst>
                </a:tr>
                <a:tr h="74494">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265F92"/>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FFCCFF"/>
                      </a:solidFill>
                    </a:tcPr>
                  </a:tc>
                  <a:extLst>
                    <a:ext uri="{0D108BD9-81ED-4DB2-BD59-A6C34878D82A}">
                      <a16:rowId xmlns:a16="http://schemas.microsoft.com/office/drawing/2014/main" val="3269395389"/>
                    </a:ext>
                  </a:extLst>
                </a:tr>
                <a:tr h="74494">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CC99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chemeClr val="bg1"/>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lumMod val="20000"/>
                          <a:lumOff val="80000"/>
                        </a:schemeClr>
                      </a:solidFill>
                    </a:tcPr>
                  </a:tc>
                  <a:tc>
                    <a:txBody>
                      <a:bodyPr/>
                      <a:lstStyle/>
                      <a:p>
                        <a:endParaRPr lang="en-US" sz="100" dirty="0"/>
                      </a:p>
                    </a:txBody>
                    <a:tcPr marL="0" marR="0" marT="0" marB="0">
                      <a:solidFill>
                        <a:srgbClr val="FF6699"/>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chemeClr val="accent5">
                          <a:lumMod val="60000"/>
                          <a:lumOff val="40000"/>
                        </a:schemeClr>
                      </a:solidFill>
                    </a:tcPr>
                  </a:tc>
                  <a:tc>
                    <a:txBody>
                      <a:bodyPr/>
                      <a:lstStyle/>
                      <a:p>
                        <a:endParaRPr lang="en-US" sz="100" dirty="0"/>
                      </a:p>
                    </a:txBody>
                    <a:tcPr marL="0" marR="0" marT="0" marB="0">
                      <a:solidFill>
                        <a:srgbClr val="FF99CC"/>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chemeClr val="accent5"/>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rgbClr val="CC99FF"/>
                      </a:solidFill>
                    </a:tcPr>
                  </a:tc>
                  <a:extLst>
                    <a:ext uri="{0D108BD9-81ED-4DB2-BD59-A6C34878D82A}">
                      <a16:rowId xmlns:a16="http://schemas.microsoft.com/office/drawing/2014/main" val="2962847892"/>
                    </a:ext>
                  </a:extLst>
                </a:tr>
                <a:tr h="74494">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66FFFF"/>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6666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rgbClr val="FFCCFF"/>
                      </a:solidFill>
                    </a:tcPr>
                  </a:tc>
                  <a:tc>
                    <a:txBody>
                      <a:bodyPr/>
                      <a:lstStyle/>
                      <a:p>
                        <a:endParaRPr lang="en-US" sz="100" dirty="0"/>
                      </a:p>
                    </a:txBody>
                    <a:tcPr marL="0" marR="0" marT="0" marB="0">
                      <a:solidFill>
                        <a:srgbClr val="D1B2E8"/>
                      </a:solidFill>
                    </a:tcPr>
                  </a:tc>
                  <a:tc>
                    <a:txBody>
                      <a:bodyPr/>
                      <a:lstStyle/>
                      <a:p>
                        <a:endParaRPr lang="en-US" sz="100" dirty="0"/>
                      </a:p>
                    </a:txBody>
                    <a:tcPr marL="0" marR="0" marT="0" marB="0">
                      <a:solidFill>
                        <a:srgbClr val="7030A0"/>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3333CC"/>
                      </a:solidFill>
                    </a:tcPr>
                  </a:tc>
                  <a:tc>
                    <a:txBody>
                      <a:bodyPr/>
                      <a:lstStyle/>
                      <a:p>
                        <a:endParaRPr lang="en-US" sz="100" dirty="0"/>
                      </a:p>
                    </a:txBody>
                    <a:tcPr marL="0" marR="0" marT="0" marB="0">
                      <a:solidFill>
                        <a:srgbClr val="99CCFF"/>
                      </a:solidFill>
                    </a:tcPr>
                  </a:tc>
                  <a:tc>
                    <a:txBody>
                      <a:bodyPr/>
                      <a:lstStyle/>
                      <a:p>
                        <a:endParaRPr lang="en-US" sz="100" dirty="0"/>
                      </a:p>
                    </a:txBody>
                    <a:tcPr marL="0" marR="0" marT="0" marB="0">
                      <a:solidFill>
                        <a:srgbClr val="8C024A"/>
                      </a:solidFill>
                    </a:tcPr>
                  </a:tc>
                  <a:tc>
                    <a:txBody>
                      <a:bodyPr/>
                      <a:lstStyle/>
                      <a:p>
                        <a:endParaRPr lang="en-US" sz="100" dirty="0"/>
                      </a:p>
                    </a:txBody>
                    <a:tcPr marL="0" marR="0" marT="0" marB="0">
                      <a:solidFill>
                        <a:schemeClr val="accent1">
                          <a:lumMod val="60000"/>
                          <a:lumOff val="40000"/>
                        </a:schemeClr>
                      </a:solidFill>
                    </a:tcPr>
                  </a:tc>
                  <a:tc>
                    <a:txBody>
                      <a:bodyPr/>
                      <a:lstStyle/>
                      <a:p>
                        <a:endParaRPr lang="en-US" sz="100" dirty="0"/>
                      </a:p>
                    </a:txBody>
                    <a:tcPr marL="0" marR="0" marT="0" marB="0">
                      <a:solidFill>
                        <a:srgbClr val="D1B2E8"/>
                      </a:solidFill>
                    </a:tcPr>
                  </a:tc>
                  <a:tc>
                    <a:txBody>
                      <a:bodyPr/>
                      <a:lstStyle/>
                      <a:p>
                        <a:endParaRPr lang="en-US" sz="100" dirty="0"/>
                      </a:p>
                      <a:p>
                        <a:endParaRPr lang="en-US" sz="100" dirty="0"/>
                      </a:p>
                      <a:p>
                        <a:endParaRPr lang="en-US" sz="100" dirty="0"/>
                      </a:p>
                      <a:p>
                        <a:endParaRPr lang="en-US" sz="100" dirty="0"/>
                      </a:p>
                    </a:txBody>
                    <a:tcPr marL="0" marR="0" marT="0" marB="0">
                      <a:solidFill>
                        <a:schemeClr val="accent1">
                          <a:lumMod val="60000"/>
                          <a:lumOff val="40000"/>
                        </a:schemeClr>
                      </a:solidFill>
                    </a:tcPr>
                  </a:tc>
                  <a:extLst>
                    <a:ext uri="{0D108BD9-81ED-4DB2-BD59-A6C34878D82A}">
                      <a16:rowId xmlns:a16="http://schemas.microsoft.com/office/drawing/2014/main" val="3753905192"/>
                    </a:ext>
                  </a:extLst>
                </a:tr>
              </a:tbl>
            </a:graphicData>
          </a:graphic>
        </p:graphicFrame>
        <p:graphicFrame>
          <p:nvGraphicFramePr>
            <p:cNvPr id="103" name="Content Placeholder 37">
              <a:extLst>
                <a:ext uri="{FF2B5EF4-FFF2-40B4-BE49-F238E27FC236}">
                  <a16:creationId xmlns:a16="http://schemas.microsoft.com/office/drawing/2014/main" id="{B44CF298-1657-4B30-8A83-CF482C56845C}"/>
                </a:ext>
              </a:extLst>
            </p:cNvPr>
            <p:cNvGraphicFramePr>
              <a:graphicFrameLocks/>
            </p:cNvGraphicFramePr>
            <p:nvPr>
              <p:extLst/>
            </p:nvPr>
          </p:nvGraphicFramePr>
          <p:xfrm>
            <a:off x="1421149" y="2656666"/>
            <a:ext cx="1306152" cy="73152"/>
          </p:xfrm>
          <a:graphic>
            <a:graphicData uri="http://schemas.openxmlformats.org/drawingml/2006/table">
              <a:tbl>
                <a:tblPr firstRow="1" bandRow="1">
                  <a:tableStyleId>{D7AC3CCA-C797-4891-BE02-D94E43425B78}</a:tableStyleId>
                </a:tblPr>
                <a:tblGrid>
                  <a:gridCol w="72564">
                    <a:extLst>
                      <a:ext uri="{9D8B030D-6E8A-4147-A177-3AD203B41FA5}">
                        <a16:colId xmlns:a16="http://schemas.microsoft.com/office/drawing/2014/main" val="20000"/>
                      </a:ext>
                    </a:extLst>
                  </a:gridCol>
                  <a:gridCol w="72564">
                    <a:extLst>
                      <a:ext uri="{9D8B030D-6E8A-4147-A177-3AD203B41FA5}">
                        <a16:colId xmlns:a16="http://schemas.microsoft.com/office/drawing/2014/main" val="20001"/>
                      </a:ext>
                    </a:extLst>
                  </a:gridCol>
                  <a:gridCol w="72564">
                    <a:extLst>
                      <a:ext uri="{9D8B030D-6E8A-4147-A177-3AD203B41FA5}">
                        <a16:colId xmlns:a16="http://schemas.microsoft.com/office/drawing/2014/main" val="20002"/>
                      </a:ext>
                    </a:extLst>
                  </a:gridCol>
                  <a:gridCol w="72564">
                    <a:extLst>
                      <a:ext uri="{9D8B030D-6E8A-4147-A177-3AD203B41FA5}">
                        <a16:colId xmlns:a16="http://schemas.microsoft.com/office/drawing/2014/main" val="20003"/>
                      </a:ext>
                    </a:extLst>
                  </a:gridCol>
                  <a:gridCol w="72564">
                    <a:extLst>
                      <a:ext uri="{9D8B030D-6E8A-4147-A177-3AD203B41FA5}">
                        <a16:colId xmlns:a16="http://schemas.microsoft.com/office/drawing/2014/main" val="20004"/>
                      </a:ext>
                    </a:extLst>
                  </a:gridCol>
                  <a:gridCol w="72564">
                    <a:extLst>
                      <a:ext uri="{9D8B030D-6E8A-4147-A177-3AD203B41FA5}">
                        <a16:colId xmlns:a16="http://schemas.microsoft.com/office/drawing/2014/main" val="20005"/>
                      </a:ext>
                    </a:extLst>
                  </a:gridCol>
                  <a:gridCol w="72564">
                    <a:extLst>
                      <a:ext uri="{9D8B030D-6E8A-4147-A177-3AD203B41FA5}">
                        <a16:colId xmlns:a16="http://schemas.microsoft.com/office/drawing/2014/main" val="20006"/>
                      </a:ext>
                    </a:extLst>
                  </a:gridCol>
                  <a:gridCol w="72564">
                    <a:extLst>
                      <a:ext uri="{9D8B030D-6E8A-4147-A177-3AD203B41FA5}">
                        <a16:colId xmlns:a16="http://schemas.microsoft.com/office/drawing/2014/main" val="20007"/>
                      </a:ext>
                    </a:extLst>
                  </a:gridCol>
                  <a:gridCol w="72564">
                    <a:extLst>
                      <a:ext uri="{9D8B030D-6E8A-4147-A177-3AD203B41FA5}">
                        <a16:colId xmlns:a16="http://schemas.microsoft.com/office/drawing/2014/main" val="20008"/>
                      </a:ext>
                    </a:extLst>
                  </a:gridCol>
                  <a:gridCol w="72564">
                    <a:extLst>
                      <a:ext uri="{9D8B030D-6E8A-4147-A177-3AD203B41FA5}">
                        <a16:colId xmlns:a16="http://schemas.microsoft.com/office/drawing/2014/main" val="20009"/>
                      </a:ext>
                    </a:extLst>
                  </a:gridCol>
                  <a:gridCol w="72564">
                    <a:extLst>
                      <a:ext uri="{9D8B030D-6E8A-4147-A177-3AD203B41FA5}">
                        <a16:colId xmlns:a16="http://schemas.microsoft.com/office/drawing/2014/main" val="20010"/>
                      </a:ext>
                    </a:extLst>
                  </a:gridCol>
                  <a:gridCol w="72564">
                    <a:extLst>
                      <a:ext uri="{9D8B030D-6E8A-4147-A177-3AD203B41FA5}">
                        <a16:colId xmlns:a16="http://schemas.microsoft.com/office/drawing/2014/main" val="20011"/>
                      </a:ext>
                    </a:extLst>
                  </a:gridCol>
                  <a:gridCol w="72564">
                    <a:extLst>
                      <a:ext uri="{9D8B030D-6E8A-4147-A177-3AD203B41FA5}">
                        <a16:colId xmlns:a16="http://schemas.microsoft.com/office/drawing/2014/main" val="20012"/>
                      </a:ext>
                    </a:extLst>
                  </a:gridCol>
                  <a:gridCol w="72564">
                    <a:extLst>
                      <a:ext uri="{9D8B030D-6E8A-4147-A177-3AD203B41FA5}">
                        <a16:colId xmlns:a16="http://schemas.microsoft.com/office/drawing/2014/main" val="20013"/>
                      </a:ext>
                    </a:extLst>
                  </a:gridCol>
                  <a:gridCol w="72564">
                    <a:extLst>
                      <a:ext uri="{9D8B030D-6E8A-4147-A177-3AD203B41FA5}">
                        <a16:colId xmlns:a16="http://schemas.microsoft.com/office/drawing/2014/main" val="20014"/>
                      </a:ext>
                    </a:extLst>
                  </a:gridCol>
                  <a:gridCol w="72564">
                    <a:extLst>
                      <a:ext uri="{9D8B030D-6E8A-4147-A177-3AD203B41FA5}">
                        <a16:colId xmlns:a16="http://schemas.microsoft.com/office/drawing/2014/main" val="20015"/>
                      </a:ext>
                    </a:extLst>
                  </a:gridCol>
                  <a:gridCol w="72564">
                    <a:extLst>
                      <a:ext uri="{9D8B030D-6E8A-4147-A177-3AD203B41FA5}">
                        <a16:colId xmlns:a16="http://schemas.microsoft.com/office/drawing/2014/main" val="20016"/>
                      </a:ext>
                    </a:extLst>
                  </a:gridCol>
                  <a:gridCol w="72564">
                    <a:extLst>
                      <a:ext uri="{9D8B030D-6E8A-4147-A177-3AD203B41FA5}">
                        <a16:colId xmlns:a16="http://schemas.microsoft.com/office/drawing/2014/main" val="20017"/>
                      </a:ext>
                    </a:extLst>
                  </a:gridCol>
                </a:tblGrid>
                <a:tr h="73152">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lumMod val="60000"/>
                          <a:lumOff val="40000"/>
                        </a:schemeClr>
                      </a:solidFill>
                    </a:tcPr>
                  </a:tc>
                  <a:tc>
                    <a:txBody>
                      <a:bodyPr/>
                      <a:lstStyle/>
                      <a:p>
                        <a:endParaRPr lang="en-US" sz="100" dirty="0"/>
                      </a:p>
                    </a:txBody>
                    <a:tcPr marL="0" marR="0" marT="0" marB="0">
                      <a:solidFill>
                        <a:schemeClr val="accent6">
                          <a:lumMod val="20000"/>
                          <a:lumOff val="80000"/>
                        </a:schemeClr>
                      </a:solidFill>
                    </a:tcPr>
                  </a:tc>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chemeClr val="accent3">
                          <a:lumMod val="60000"/>
                          <a:lumOff val="40000"/>
                        </a:schemeClr>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chemeClr val="accent3">
                          <a:lumMod val="75000"/>
                        </a:schemeClr>
                      </a:solidFill>
                    </a:tcPr>
                  </a:tc>
                  <a:tc>
                    <a:txBody>
                      <a:bodyPr/>
                      <a:lstStyle/>
                      <a:p>
                        <a:endParaRPr lang="en-US" sz="100" dirty="0"/>
                      </a:p>
                    </a:txBody>
                    <a:tcPr marL="0" marR="0" marT="0" marB="0">
                      <a:solidFill>
                        <a:schemeClr val="accent3">
                          <a:lumMod val="40000"/>
                          <a:lumOff val="60000"/>
                        </a:schemeClr>
                      </a:solidFill>
                    </a:tcPr>
                  </a:tc>
                  <a:tc>
                    <a:txBody>
                      <a:bodyPr/>
                      <a:lstStyle/>
                      <a:p>
                        <a:endParaRPr lang="en-US" sz="100" dirty="0"/>
                      </a:p>
                    </a:txBody>
                    <a:tcPr marL="0" marR="0" marT="0" marB="0">
                      <a:solidFill>
                        <a:schemeClr val="accent6">
                          <a:lumMod val="20000"/>
                          <a:lumOff val="80000"/>
                        </a:schemeClr>
                      </a:solidFill>
                    </a:tcPr>
                  </a:tc>
                  <a:tc>
                    <a:txBody>
                      <a:bodyPr/>
                      <a:lstStyle/>
                      <a:p>
                        <a:endParaRPr lang="en-US" sz="100" dirty="0"/>
                      </a:p>
                    </a:txBody>
                    <a:tcPr marL="0" marR="0" marT="0" marB="0">
                      <a:solidFill>
                        <a:schemeClr val="accent6">
                          <a:lumMod val="60000"/>
                          <a:lumOff val="40000"/>
                        </a:schemeClr>
                      </a:solidFill>
                    </a:tcPr>
                  </a:tc>
                  <a:tc>
                    <a:txBody>
                      <a:bodyPr/>
                      <a:lstStyle/>
                      <a:p>
                        <a:endParaRPr lang="en-US" sz="100" dirty="0"/>
                      </a:p>
                    </a:txBody>
                    <a:tcPr marL="0" marR="0" marT="0" marB="0">
                      <a:solidFill>
                        <a:srgbClr val="006700"/>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lumMod val="20000"/>
                          <a:lumOff val="80000"/>
                        </a:schemeClr>
                      </a:solidFill>
                    </a:tcPr>
                  </a:tc>
                  <a:tc>
                    <a:txBody>
                      <a:bodyPr/>
                      <a:lstStyle/>
                      <a:p>
                        <a:endParaRPr lang="en-US" sz="100" dirty="0"/>
                      </a:p>
                    </a:txBody>
                    <a:tcPr marL="0" marR="0" marT="0" marB="0">
                      <a:solidFill>
                        <a:schemeClr val="accent3">
                          <a:lumMod val="60000"/>
                          <a:lumOff val="40000"/>
                        </a:schemeClr>
                      </a:solidFill>
                    </a:tcPr>
                  </a:tc>
                  <a:tc>
                    <a:txBody>
                      <a:bodyPr/>
                      <a:lstStyle/>
                      <a:p>
                        <a:endParaRPr lang="en-US" sz="100" dirty="0"/>
                      </a:p>
                    </a:txBody>
                    <a:tcPr marL="0" marR="0" marT="0" marB="0">
                      <a:solidFill>
                        <a:srgbClr val="006700"/>
                      </a:solidFill>
                    </a:tcPr>
                  </a:tc>
                  <a:extLst>
                    <a:ext uri="{0D108BD9-81ED-4DB2-BD59-A6C34878D82A}">
                      <a16:rowId xmlns:a16="http://schemas.microsoft.com/office/drawing/2014/main" val="10000"/>
                    </a:ext>
                  </a:extLst>
                </a:tr>
              </a:tbl>
            </a:graphicData>
          </a:graphic>
        </p:graphicFrame>
        <p:sp>
          <p:nvSpPr>
            <p:cNvPr id="145" name="Rectangle 144">
              <a:extLst>
                <a:ext uri="{FF2B5EF4-FFF2-40B4-BE49-F238E27FC236}">
                  <a16:creationId xmlns:a16="http://schemas.microsoft.com/office/drawing/2014/main" id="{81D8C782-EC3B-4CE2-8662-F92BDF9F38F1}"/>
                </a:ext>
              </a:extLst>
            </p:cNvPr>
            <p:cNvSpPr/>
            <p:nvPr/>
          </p:nvSpPr>
          <p:spPr>
            <a:xfrm>
              <a:off x="136521" y="2361287"/>
              <a:ext cx="1221809" cy="646331"/>
            </a:xfrm>
            <a:prstGeom prst="rect">
              <a:avLst/>
            </a:prstGeom>
          </p:spPr>
          <p:txBody>
            <a:bodyPr wrap="none">
              <a:spAutoFit/>
            </a:bodyPr>
            <a:lstStyle/>
            <a:p>
              <a:r>
                <a:rPr lang="en-US" b="1" dirty="0"/>
                <a:t>Phenotype</a:t>
              </a:r>
            </a:p>
            <a:p>
              <a:r>
                <a:rPr lang="en-US" b="1" kern="0" dirty="0">
                  <a:solidFill>
                    <a:prstClr val="black"/>
                  </a:solidFill>
                </a:rPr>
                <a:t>(Aβ level)</a:t>
              </a:r>
            </a:p>
          </p:txBody>
        </p:sp>
        <p:sp>
          <p:nvSpPr>
            <p:cNvPr id="146" name="Rectangle 145">
              <a:extLst>
                <a:ext uri="{FF2B5EF4-FFF2-40B4-BE49-F238E27FC236}">
                  <a16:creationId xmlns:a16="http://schemas.microsoft.com/office/drawing/2014/main" id="{14A3E3CF-39E2-4B9E-B447-0506EE0B00C1}"/>
                </a:ext>
              </a:extLst>
            </p:cNvPr>
            <p:cNvSpPr/>
            <p:nvPr/>
          </p:nvSpPr>
          <p:spPr>
            <a:xfrm>
              <a:off x="154423" y="3440273"/>
              <a:ext cx="1221808" cy="923330"/>
            </a:xfrm>
            <a:prstGeom prst="rect">
              <a:avLst/>
            </a:prstGeom>
          </p:spPr>
          <p:txBody>
            <a:bodyPr wrap="square">
              <a:spAutoFit/>
            </a:bodyPr>
            <a:lstStyle/>
            <a:p>
              <a:r>
                <a:rPr lang="en-US" b="1" dirty="0"/>
                <a:t>Gene expression levels</a:t>
              </a:r>
              <a:endParaRPr lang="en-US" b="1" kern="0" dirty="0">
                <a:solidFill>
                  <a:prstClr val="black"/>
                </a:solidFill>
              </a:endParaRPr>
            </a:p>
          </p:txBody>
        </p:sp>
        <p:sp>
          <p:nvSpPr>
            <p:cNvPr id="147" name="Rectangle 146">
              <a:extLst>
                <a:ext uri="{FF2B5EF4-FFF2-40B4-BE49-F238E27FC236}">
                  <a16:creationId xmlns:a16="http://schemas.microsoft.com/office/drawing/2014/main" id="{77105134-D8E7-499C-BA41-59A662C16D49}"/>
                </a:ext>
              </a:extLst>
            </p:cNvPr>
            <p:cNvSpPr/>
            <p:nvPr/>
          </p:nvSpPr>
          <p:spPr>
            <a:xfrm>
              <a:off x="1624603" y="5248404"/>
              <a:ext cx="1221808" cy="369332"/>
            </a:xfrm>
            <a:prstGeom prst="rect">
              <a:avLst/>
            </a:prstGeom>
          </p:spPr>
          <p:txBody>
            <a:bodyPr wrap="square">
              <a:spAutoFit/>
            </a:bodyPr>
            <a:lstStyle/>
            <a:p>
              <a:r>
                <a:rPr lang="en-US" b="1" dirty="0"/>
                <a:t>Samples</a:t>
              </a:r>
              <a:endParaRPr lang="en-US" b="1" kern="0" dirty="0">
                <a:solidFill>
                  <a:prstClr val="black"/>
                </a:solidFill>
              </a:endParaRPr>
            </a:p>
          </p:txBody>
        </p:sp>
      </p:grpSp>
      <p:grpSp>
        <p:nvGrpSpPr>
          <p:cNvPr id="153" name="Group 152">
            <a:extLst>
              <a:ext uri="{FF2B5EF4-FFF2-40B4-BE49-F238E27FC236}">
                <a16:creationId xmlns:a16="http://schemas.microsoft.com/office/drawing/2014/main" id="{8CFEA890-74BC-4350-A4E9-0DB907EFCBF4}"/>
              </a:ext>
            </a:extLst>
          </p:cNvPr>
          <p:cNvGrpSpPr/>
          <p:nvPr/>
        </p:nvGrpSpPr>
        <p:grpSpPr>
          <a:xfrm>
            <a:off x="4142432" y="2875791"/>
            <a:ext cx="1649238" cy="2656896"/>
            <a:chOff x="5957662" y="2879146"/>
            <a:chExt cx="1649238" cy="2656896"/>
          </a:xfrm>
        </p:grpSpPr>
        <p:graphicFrame>
          <p:nvGraphicFramePr>
            <p:cNvPr id="154" name="Content Placeholder 37">
              <a:extLst>
                <a:ext uri="{FF2B5EF4-FFF2-40B4-BE49-F238E27FC236}">
                  <a16:creationId xmlns:a16="http://schemas.microsoft.com/office/drawing/2014/main" id="{4B537C66-9DF1-49E0-9A1A-8B4213E170DB}"/>
                </a:ext>
              </a:extLst>
            </p:cNvPr>
            <p:cNvGraphicFramePr>
              <a:graphicFrameLocks/>
            </p:cNvGraphicFramePr>
            <p:nvPr>
              <p:extLst/>
            </p:nvPr>
          </p:nvGraphicFramePr>
          <p:xfrm>
            <a:off x="5957662" y="2879146"/>
            <a:ext cx="1649238" cy="2323419"/>
          </p:xfrm>
          <a:graphic>
            <a:graphicData uri="http://schemas.openxmlformats.org/drawingml/2006/table">
              <a:tbl>
                <a:tblPr firstRow="1" bandRow="1">
                  <a:tableStyleId>{D7AC3CCA-C797-4891-BE02-D94E43425B78}</a:tableStyleId>
                </a:tblPr>
                <a:tblGrid>
                  <a:gridCol w="71706">
                    <a:extLst>
                      <a:ext uri="{9D8B030D-6E8A-4147-A177-3AD203B41FA5}">
                        <a16:colId xmlns:a16="http://schemas.microsoft.com/office/drawing/2014/main" val="20000"/>
                      </a:ext>
                    </a:extLst>
                  </a:gridCol>
                  <a:gridCol w="71706">
                    <a:extLst>
                      <a:ext uri="{9D8B030D-6E8A-4147-A177-3AD203B41FA5}">
                        <a16:colId xmlns:a16="http://schemas.microsoft.com/office/drawing/2014/main" val="20001"/>
                      </a:ext>
                    </a:extLst>
                  </a:gridCol>
                  <a:gridCol w="71706">
                    <a:extLst>
                      <a:ext uri="{9D8B030D-6E8A-4147-A177-3AD203B41FA5}">
                        <a16:colId xmlns:a16="http://schemas.microsoft.com/office/drawing/2014/main" val="20002"/>
                      </a:ext>
                    </a:extLst>
                  </a:gridCol>
                  <a:gridCol w="71706">
                    <a:extLst>
                      <a:ext uri="{9D8B030D-6E8A-4147-A177-3AD203B41FA5}">
                        <a16:colId xmlns:a16="http://schemas.microsoft.com/office/drawing/2014/main" val="20003"/>
                      </a:ext>
                    </a:extLst>
                  </a:gridCol>
                  <a:gridCol w="71706">
                    <a:extLst>
                      <a:ext uri="{9D8B030D-6E8A-4147-A177-3AD203B41FA5}">
                        <a16:colId xmlns:a16="http://schemas.microsoft.com/office/drawing/2014/main" val="20004"/>
                      </a:ext>
                    </a:extLst>
                  </a:gridCol>
                  <a:gridCol w="71706">
                    <a:extLst>
                      <a:ext uri="{9D8B030D-6E8A-4147-A177-3AD203B41FA5}">
                        <a16:colId xmlns:a16="http://schemas.microsoft.com/office/drawing/2014/main" val="20005"/>
                      </a:ext>
                    </a:extLst>
                  </a:gridCol>
                  <a:gridCol w="71706">
                    <a:extLst>
                      <a:ext uri="{9D8B030D-6E8A-4147-A177-3AD203B41FA5}">
                        <a16:colId xmlns:a16="http://schemas.microsoft.com/office/drawing/2014/main" val="20006"/>
                      </a:ext>
                    </a:extLst>
                  </a:gridCol>
                  <a:gridCol w="71706">
                    <a:extLst>
                      <a:ext uri="{9D8B030D-6E8A-4147-A177-3AD203B41FA5}">
                        <a16:colId xmlns:a16="http://schemas.microsoft.com/office/drawing/2014/main" val="20007"/>
                      </a:ext>
                    </a:extLst>
                  </a:gridCol>
                  <a:gridCol w="71706">
                    <a:extLst>
                      <a:ext uri="{9D8B030D-6E8A-4147-A177-3AD203B41FA5}">
                        <a16:colId xmlns:a16="http://schemas.microsoft.com/office/drawing/2014/main" val="20008"/>
                      </a:ext>
                    </a:extLst>
                  </a:gridCol>
                  <a:gridCol w="71706">
                    <a:extLst>
                      <a:ext uri="{9D8B030D-6E8A-4147-A177-3AD203B41FA5}">
                        <a16:colId xmlns:a16="http://schemas.microsoft.com/office/drawing/2014/main" val="20009"/>
                      </a:ext>
                    </a:extLst>
                  </a:gridCol>
                  <a:gridCol w="71706">
                    <a:extLst>
                      <a:ext uri="{9D8B030D-6E8A-4147-A177-3AD203B41FA5}">
                        <a16:colId xmlns:a16="http://schemas.microsoft.com/office/drawing/2014/main" val="20010"/>
                      </a:ext>
                    </a:extLst>
                  </a:gridCol>
                  <a:gridCol w="71706">
                    <a:extLst>
                      <a:ext uri="{9D8B030D-6E8A-4147-A177-3AD203B41FA5}">
                        <a16:colId xmlns:a16="http://schemas.microsoft.com/office/drawing/2014/main" val="1252467229"/>
                      </a:ext>
                    </a:extLst>
                  </a:gridCol>
                  <a:gridCol w="71706">
                    <a:extLst>
                      <a:ext uri="{9D8B030D-6E8A-4147-A177-3AD203B41FA5}">
                        <a16:colId xmlns:a16="http://schemas.microsoft.com/office/drawing/2014/main" val="1380044632"/>
                      </a:ext>
                    </a:extLst>
                  </a:gridCol>
                  <a:gridCol w="71706">
                    <a:extLst>
                      <a:ext uri="{9D8B030D-6E8A-4147-A177-3AD203B41FA5}">
                        <a16:colId xmlns:a16="http://schemas.microsoft.com/office/drawing/2014/main" val="20011"/>
                      </a:ext>
                    </a:extLst>
                  </a:gridCol>
                  <a:gridCol w="71706">
                    <a:extLst>
                      <a:ext uri="{9D8B030D-6E8A-4147-A177-3AD203B41FA5}">
                        <a16:colId xmlns:a16="http://schemas.microsoft.com/office/drawing/2014/main" val="20012"/>
                      </a:ext>
                    </a:extLst>
                  </a:gridCol>
                  <a:gridCol w="71706">
                    <a:extLst>
                      <a:ext uri="{9D8B030D-6E8A-4147-A177-3AD203B41FA5}">
                        <a16:colId xmlns:a16="http://schemas.microsoft.com/office/drawing/2014/main" val="20013"/>
                      </a:ext>
                    </a:extLst>
                  </a:gridCol>
                  <a:gridCol w="71706">
                    <a:extLst>
                      <a:ext uri="{9D8B030D-6E8A-4147-A177-3AD203B41FA5}">
                        <a16:colId xmlns:a16="http://schemas.microsoft.com/office/drawing/2014/main" val="20014"/>
                      </a:ext>
                    </a:extLst>
                  </a:gridCol>
                  <a:gridCol w="71706">
                    <a:extLst>
                      <a:ext uri="{9D8B030D-6E8A-4147-A177-3AD203B41FA5}">
                        <a16:colId xmlns:a16="http://schemas.microsoft.com/office/drawing/2014/main" val="993444523"/>
                      </a:ext>
                    </a:extLst>
                  </a:gridCol>
                  <a:gridCol w="71706">
                    <a:extLst>
                      <a:ext uri="{9D8B030D-6E8A-4147-A177-3AD203B41FA5}">
                        <a16:colId xmlns:a16="http://schemas.microsoft.com/office/drawing/2014/main" val="2567971715"/>
                      </a:ext>
                    </a:extLst>
                  </a:gridCol>
                  <a:gridCol w="71706">
                    <a:extLst>
                      <a:ext uri="{9D8B030D-6E8A-4147-A177-3AD203B41FA5}">
                        <a16:colId xmlns:a16="http://schemas.microsoft.com/office/drawing/2014/main" val="3316021387"/>
                      </a:ext>
                    </a:extLst>
                  </a:gridCol>
                  <a:gridCol w="71706">
                    <a:extLst>
                      <a:ext uri="{9D8B030D-6E8A-4147-A177-3AD203B41FA5}">
                        <a16:colId xmlns:a16="http://schemas.microsoft.com/office/drawing/2014/main" val="20016"/>
                      </a:ext>
                    </a:extLst>
                  </a:gridCol>
                  <a:gridCol w="71706">
                    <a:extLst>
                      <a:ext uri="{9D8B030D-6E8A-4147-A177-3AD203B41FA5}">
                        <a16:colId xmlns:a16="http://schemas.microsoft.com/office/drawing/2014/main" val="702013230"/>
                      </a:ext>
                    </a:extLst>
                  </a:gridCol>
                  <a:gridCol w="71706">
                    <a:extLst>
                      <a:ext uri="{9D8B030D-6E8A-4147-A177-3AD203B41FA5}">
                        <a16:colId xmlns:a16="http://schemas.microsoft.com/office/drawing/2014/main" val="20017"/>
                      </a:ext>
                    </a:extLst>
                  </a:gridCol>
                </a:tblGrid>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0"/>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1"/>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extLst>
                    <a:ext uri="{0D108BD9-81ED-4DB2-BD59-A6C34878D82A}">
                      <a16:rowId xmlns:a16="http://schemas.microsoft.com/office/drawing/2014/main" val="988503307"/>
                    </a:ext>
                  </a:extLst>
                </a:tr>
                <a:tr h="74949">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2"/>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3"/>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4"/>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extLst>
                    <a:ext uri="{0D108BD9-81ED-4DB2-BD59-A6C34878D82A}">
                      <a16:rowId xmlns:a16="http://schemas.microsoft.com/office/drawing/2014/main" val="2943999941"/>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5"/>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extLst>
                    <a:ext uri="{0D108BD9-81ED-4DB2-BD59-A6C34878D82A}">
                      <a16:rowId xmlns:a16="http://schemas.microsoft.com/office/drawing/2014/main" val="10006"/>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0007"/>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714119405"/>
                    </a:ext>
                  </a:extLst>
                </a:tr>
                <a:tr h="74949">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689311875"/>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3082426683"/>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54128489"/>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3162162772"/>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2836490938"/>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212856118"/>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876731498"/>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2569379480"/>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2748998090"/>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201152426"/>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extLst>
                    <a:ext uri="{0D108BD9-81ED-4DB2-BD59-A6C34878D82A}">
                      <a16:rowId xmlns:a16="http://schemas.microsoft.com/office/drawing/2014/main" val="659280268"/>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905226291"/>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2536733323"/>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3724996820"/>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4269008664"/>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294717416"/>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169572457"/>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extLst>
                    <a:ext uri="{0D108BD9-81ED-4DB2-BD59-A6C34878D82A}">
                      <a16:rowId xmlns:a16="http://schemas.microsoft.com/office/drawing/2014/main" val="3269395389"/>
                    </a:ext>
                  </a:extLst>
                </a:tr>
                <a:tr h="74949">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extLst>
                    <a:ext uri="{0D108BD9-81ED-4DB2-BD59-A6C34878D82A}">
                      <a16:rowId xmlns:a16="http://schemas.microsoft.com/office/drawing/2014/main" val="2962847892"/>
                    </a:ext>
                  </a:extLst>
                </a:tr>
                <a:tr h="74949">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chemeClr val="tx1"/>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txBody>
                    <a:tcPr marL="0" marR="0" marT="0" marB="0">
                      <a:solidFill>
                        <a:srgbClr val="FFFFFF"/>
                      </a:solidFill>
                    </a:tcPr>
                  </a:tc>
                  <a:tc>
                    <a:txBody>
                      <a:bodyPr/>
                      <a:lstStyle/>
                      <a:p>
                        <a:endParaRPr lang="en-US" sz="100" dirty="0"/>
                      </a:p>
                      <a:p>
                        <a:endParaRPr lang="en-US" sz="100" dirty="0"/>
                      </a:p>
                      <a:p>
                        <a:endParaRPr lang="en-US" sz="100" dirty="0"/>
                      </a:p>
                      <a:p>
                        <a:endParaRPr lang="en-US" sz="100" dirty="0"/>
                      </a:p>
                    </a:txBody>
                    <a:tcPr marL="0" marR="0" marT="0" marB="0">
                      <a:solidFill>
                        <a:srgbClr val="FFFFFF"/>
                      </a:solidFill>
                    </a:tcPr>
                  </a:tc>
                  <a:extLst>
                    <a:ext uri="{0D108BD9-81ED-4DB2-BD59-A6C34878D82A}">
                      <a16:rowId xmlns:a16="http://schemas.microsoft.com/office/drawing/2014/main" val="3753905192"/>
                    </a:ext>
                  </a:extLst>
                </a:tr>
              </a:tbl>
            </a:graphicData>
          </a:graphic>
        </p:graphicFrame>
        <p:sp>
          <p:nvSpPr>
            <p:cNvPr id="155" name="Rectangle 154">
              <a:extLst>
                <a:ext uri="{FF2B5EF4-FFF2-40B4-BE49-F238E27FC236}">
                  <a16:creationId xmlns:a16="http://schemas.microsoft.com/office/drawing/2014/main" id="{B6842C6B-041A-4882-B705-0A5C85D56245}"/>
                </a:ext>
              </a:extLst>
            </p:cNvPr>
            <p:cNvSpPr/>
            <p:nvPr/>
          </p:nvSpPr>
          <p:spPr>
            <a:xfrm>
              <a:off x="6102968" y="5135932"/>
              <a:ext cx="1390233" cy="400110"/>
            </a:xfrm>
            <a:prstGeom prst="rect">
              <a:avLst/>
            </a:prstGeom>
          </p:spPr>
          <p:txBody>
            <a:bodyPr wrap="square">
              <a:spAutoFit/>
            </a:bodyPr>
            <a:lstStyle/>
            <a:p>
              <a:pPr algn="ctr"/>
              <a:r>
                <a:rPr lang="en-US" sz="2000" b="1" dirty="0"/>
                <a:t>Pathways</a:t>
              </a:r>
            </a:p>
          </p:txBody>
        </p:sp>
      </p:grpSp>
      <p:sp>
        <p:nvSpPr>
          <p:cNvPr id="156" name="Speech Bubble: Rectangle 155">
            <a:extLst>
              <a:ext uri="{FF2B5EF4-FFF2-40B4-BE49-F238E27FC236}">
                <a16:creationId xmlns:a16="http://schemas.microsoft.com/office/drawing/2014/main" id="{D3FC3489-8757-4537-B645-BB257933B9F8}"/>
              </a:ext>
            </a:extLst>
          </p:cNvPr>
          <p:cNvSpPr/>
          <p:nvPr/>
        </p:nvSpPr>
        <p:spPr>
          <a:xfrm>
            <a:off x="4722340" y="5596360"/>
            <a:ext cx="2954588" cy="507841"/>
          </a:xfrm>
          <a:prstGeom prst="wedgeRectCallout">
            <a:avLst>
              <a:gd name="adj1" fmla="val -35584"/>
              <a:gd name="adj2" fmla="val -73184"/>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kern="0" dirty="0">
                <a:solidFill>
                  <a:prstClr val="black"/>
                </a:solidFill>
              </a:rPr>
              <a:t>674 REACTOME pathways from the current version of </a:t>
            </a:r>
            <a:r>
              <a:rPr lang="en-US" sz="1600" kern="0" dirty="0" err="1">
                <a:solidFill>
                  <a:prstClr val="black"/>
                </a:solidFill>
              </a:rPr>
              <a:t>MSigDB</a:t>
            </a:r>
            <a:r>
              <a:rPr lang="en-US" sz="1600" kern="0" dirty="0">
                <a:solidFill>
                  <a:prstClr val="black"/>
                </a:solidFill>
              </a:rPr>
              <a:t> C2</a:t>
            </a:r>
            <a:endParaRPr lang="en-US" sz="1600" dirty="0">
              <a:solidFill>
                <a:schemeClr val="tx1"/>
              </a:solidFill>
            </a:endParaRPr>
          </a:p>
        </p:txBody>
      </p:sp>
      <p:sp>
        <p:nvSpPr>
          <p:cNvPr id="157" name="Rectangle 156">
            <a:extLst>
              <a:ext uri="{FF2B5EF4-FFF2-40B4-BE49-F238E27FC236}">
                <a16:creationId xmlns:a16="http://schemas.microsoft.com/office/drawing/2014/main" id="{D20C52DD-D8E6-4ADC-8D9E-D4D7C365502D}"/>
              </a:ext>
            </a:extLst>
          </p:cNvPr>
          <p:cNvSpPr/>
          <p:nvPr/>
        </p:nvSpPr>
        <p:spPr>
          <a:xfrm>
            <a:off x="8964235" y="2925363"/>
            <a:ext cx="105816" cy="13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21">
            <a:extLst>
              <a:ext uri="{FF2B5EF4-FFF2-40B4-BE49-F238E27FC236}">
                <a16:creationId xmlns:a16="http://schemas.microsoft.com/office/drawing/2014/main" id="{8801AFD9-12B7-424F-A997-B6F79248C8E3}"/>
              </a:ext>
            </a:extLst>
          </p:cNvPr>
          <p:cNvGrpSpPr/>
          <p:nvPr/>
        </p:nvGrpSpPr>
        <p:grpSpPr>
          <a:xfrm>
            <a:off x="7986501" y="3213075"/>
            <a:ext cx="1805980" cy="1395603"/>
            <a:chOff x="7322585" y="1934558"/>
            <a:chExt cx="1805980" cy="1395603"/>
          </a:xfrm>
        </p:grpSpPr>
        <p:grpSp>
          <p:nvGrpSpPr>
            <p:cNvPr id="123" name="Group 122">
              <a:extLst>
                <a:ext uri="{FF2B5EF4-FFF2-40B4-BE49-F238E27FC236}">
                  <a16:creationId xmlns:a16="http://schemas.microsoft.com/office/drawing/2014/main" id="{F02B35DA-14EE-4EC8-81E5-6FB64680BC0A}"/>
                </a:ext>
              </a:extLst>
            </p:cNvPr>
            <p:cNvGrpSpPr>
              <a:grpSpLocks noChangeAspect="1"/>
            </p:cNvGrpSpPr>
            <p:nvPr/>
          </p:nvGrpSpPr>
          <p:grpSpPr>
            <a:xfrm>
              <a:off x="7323154" y="2263365"/>
              <a:ext cx="1805411" cy="1066796"/>
              <a:chOff x="8894542" y="5307366"/>
              <a:chExt cx="1380577" cy="731520"/>
            </a:xfrm>
          </p:grpSpPr>
          <p:sp>
            <p:nvSpPr>
              <p:cNvPr id="128" name="Rectangle 127">
                <a:extLst>
                  <a:ext uri="{FF2B5EF4-FFF2-40B4-BE49-F238E27FC236}">
                    <a16:creationId xmlns:a16="http://schemas.microsoft.com/office/drawing/2014/main" id="{4F79FAD1-F7D8-4396-98F2-16133FE96A80}"/>
                  </a:ext>
                </a:extLst>
              </p:cNvPr>
              <p:cNvSpPr/>
              <p:nvPr/>
            </p:nvSpPr>
            <p:spPr>
              <a:xfrm flipH="1">
                <a:off x="9293333" y="5726692"/>
                <a:ext cx="199459" cy="182880"/>
              </a:xfrm>
              <a:prstGeom prst="rect">
                <a:avLst/>
              </a:prstGeom>
              <a:solidFill>
                <a:srgbClr val="FF00FF"/>
              </a:solid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29" name="Rectangle 128">
                <a:extLst>
                  <a:ext uri="{FF2B5EF4-FFF2-40B4-BE49-F238E27FC236}">
                    <a16:creationId xmlns:a16="http://schemas.microsoft.com/office/drawing/2014/main" id="{F3B9416C-ADB0-4DAE-B220-725341D6C0C1}"/>
                  </a:ext>
                </a:extLst>
              </p:cNvPr>
              <p:cNvSpPr/>
              <p:nvPr/>
            </p:nvSpPr>
            <p:spPr>
              <a:xfrm flipH="1">
                <a:off x="9917458" y="5353123"/>
                <a:ext cx="199460" cy="555012"/>
              </a:xfrm>
              <a:prstGeom prst="rect">
                <a:avLst/>
              </a:prstGeom>
              <a:solidFill>
                <a:srgbClr val="007A37"/>
              </a:solid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130" name="Rectangle 129">
                <a:extLst>
                  <a:ext uri="{FF2B5EF4-FFF2-40B4-BE49-F238E27FC236}">
                    <a16:creationId xmlns:a16="http://schemas.microsoft.com/office/drawing/2014/main" id="{07C8C3C2-2F8B-46C9-AA5A-4BFC04339BA8}"/>
                  </a:ext>
                </a:extLst>
              </p:cNvPr>
              <p:cNvSpPr/>
              <p:nvPr/>
            </p:nvSpPr>
            <p:spPr>
              <a:xfrm flipH="1">
                <a:off x="9063497" y="5585363"/>
                <a:ext cx="199458" cy="321150"/>
              </a:xfrm>
              <a:prstGeom prst="rect">
                <a:avLst/>
              </a:prstGeom>
              <a:solidFill>
                <a:srgbClr val="00B0F0"/>
              </a:solidFill>
              <a:ln>
                <a:solidFill>
                  <a:schemeClr val="tx1"/>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cxnSp>
            <p:nvCxnSpPr>
              <p:cNvPr id="131" name="Straight Arrow Connector 130">
                <a:extLst>
                  <a:ext uri="{FF2B5EF4-FFF2-40B4-BE49-F238E27FC236}">
                    <a16:creationId xmlns:a16="http://schemas.microsoft.com/office/drawing/2014/main" id="{7F480D25-DAE3-4FC4-8359-70BFED6EB28F}"/>
                  </a:ext>
                </a:extLst>
              </p:cNvPr>
              <p:cNvCxnSpPr/>
              <p:nvPr/>
            </p:nvCxnSpPr>
            <p:spPr>
              <a:xfrm flipV="1">
                <a:off x="9021753" y="5307366"/>
                <a:ext cx="0" cy="73152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6AFA5DE-923D-48C2-B0B0-ED444584523B}"/>
                  </a:ext>
                </a:extLst>
              </p:cNvPr>
              <p:cNvCxnSpPr/>
              <p:nvPr/>
            </p:nvCxnSpPr>
            <p:spPr>
              <a:xfrm>
                <a:off x="8894542" y="5932816"/>
                <a:ext cx="138057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624E6CE5-133C-49B9-A5C4-6169C16ED733}"/>
                  </a:ext>
                </a:extLst>
              </p:cNvPr>
              <p:cNvSpPr txBox="1"/>
              <p:nvPr/>
            </p:nvSpPr>
            <p:spPr>
              <a:xfrm>
                <a:off x="9539419" y="5613269"/>
                <a:ext cx="464900" cy="329885"/>
              </a:xfrm>
              <a:prstGeom prst="rect">
                <a:avLst/>
              </a:prstGeom>
              <a:noFill/>
              <a:ln>
                <a:noFill/>
              </a:ln>
            </p:spPr>
            <p:txBody>
              <a:bodyPr wrap="square" rtlCol="0">
                <a:spAutoFit/>
              </a:bodyPr>
              <a:lstStyle/>
              <a:p>
                <a:r>
                  <a:rPr lang="en-US" sz="3200" dirty="0"/>
                  <a:t>...</a:t>
                </a:r>
              </a:p>
            </p:txBody>
          </p:sp>
        </p:grpSp>
        <p:sp>
          <p:nvSpPr>
            <p:cNvPr id="124" name="TextBox 123">
              <a:extLst>
                <a:ext uri="{FF2B5EF4-FFF2-40B4-BE49-F238E27FC236}">
                  <a16:creationId xmlns:a16="http://schemas.microsoft.com/office/drawing/2014/main" id="{0516F2B6-39EA-4EAC-B7D7-102056A6DA32}"/>
                </a:ext>
              </a:extLst>
            </p:cNvPr>
            <p:cNvSpPr txBox="1"/>
            <p:nvPr/>
          </p:nvSpPr>
          <p:spPr>
            <a:xfrm>
              <a:off x="7322585" y="1934558"/>
              <a:ext cx="1616564" cy="646331"/>
            </a:xfrm>
            <a:prstGeom prst="rect">
              <a:avLst/>
            </a:prstGeom>
            <a:noFill/>
          </p:spPr>
          <p:txBody>
            <a:bodyPr wrap="square" rtlCol="0">
              <a:spAutoFit/>
            </a:bodyPr>
            <a:lstStyle/>
            <a:p>
              <a:pPr algn="ctr"/>
              <a:r>
                <a:rPr lang="en-US" b="1" dirty="0"/>
                <a:t>Learned study </a:t>
              </a:r>
              <a:br>
                <a:rPr lang="en-US" b="1" dirty="0"/>
              </a:br>
              <a:r>
                <a:rPr lang="en-US" b="1" dirty="0"/>
                <a:t>weights </a:t>
              </a:r>
              <a:r>
                <a:rPr lang="en-US" b="1" i="1" dirty="0"/>
                <a:t>w</a:t>
              </a:r>
            </a:p>
          </p:txBody>
        </p:sp>
        <p:sp>
          <p:nvSpPr>
            <p:cNvPr id="125" name="Rectangle 124">
              <a:extLst>
                <a:ext uri="{FF2B5EF4-FFF2-40B4-BE49-F238E27FC236}">
                  <a16:creationId xmlns:a16="http://schemas.microsoft.com/office/drawing/2014/main" id="{E11BC32C-22D1-4AB7-A620-01AF4B820FE9}"/>
                </a:ext>
              </a:extLst>
            </p:cNvPr>
            <p:cNvSpPr/>
            <p:nvPr/>
          </p:nvSpPr>
          <p:spPr>
            <a:xfrm>
              <a:off x="7520546" y="2796763"/>
              <a:ext cx="301685" cy="369332"/>
            </a:xfrm>
            <a:prstGeom prst="rect">
              <a:avLst/>
            </a:prstGeom>
          </p:spPr>
          <p:txBody>
            <a:bodyPr wrap="none">
              <a:spAutoFit/>
            </a:bodyPr>
            <a:lstStyle/>
            <a:p>
              <a:pPr algn="ctr"/>
              <a:r>
                <a:rPr lang="en-US" b="1" dirty="0"/>
                <a:t>1</a:t>
              </a:r>
            </a:p>
          </p:txBody>
        </p:sp>
        <p:sp>
          <p:nvSpPr>
            <p:cNvPr id="126" name="Rectangle 125">
              <a:extLst>
                <a:ext uri="{FF2B5EF4-FFF2-40B4-BE49-F238E27FC236}">
                  <a16:creationId xmlns:a16="http://schemas.microsoft.com/office/drawing/2014/main" id="{81B8DF4C-6F5D-4DFA-9E68-22AA7D293C83}"/>
                </a:ext>
              </a:extLst>
            </p:cNvPr>
            <p:cNvSpPr/>
            <p:nvPr/>
          </p:nvSpPr>
          <p:spPr>
            <a:xfrm>
              <a:off x="7751679" y="2815989"/>
              <a:ext cx="443286" cy="369332"/>
            </a:xfrm>
            <a:prstGeom prst="rect">
              <a:avLst/>
            </a:prstGeom>
          </p:spPr>
          <p:txBody>
            <a:bodyPr wrap="square">
              <a:spAutoFit/>
            </a:bodyPr>
            <a:lstStyle/>
            <a:p>
              <a:pPr algn="ctr"/>
              <a:r>
                <a:rPr lang="en-US" b="1" dirty="0"/>
                <a:t>2</a:t>
              </a:r>
            </a:p>
          </p:txBody>
        </p:sp>
        <p:sp>
          <p:nvSpPr>
            <p:cNvPr id="127" name="Rectangle 126">
              <a:extLst>
                <a:ext uri="{FF2B5EF4-FFF2-40B4-BE49-F238E27FC236}">
                  <a16:creationId xmlns:a16="http://schemas.microsoft.com/office/drawing/2014/main" id="{D8FA642A-342C-4118-8BD2-9E6E1FB85745}"/>
                </a:ext>
              </a:extLst>
            </p:cNvPr>
            <p:cNvSpPr/>
            <p:nvPr/>
          </p:nvSpPr>
          <p:spPr>
            <a:xfrm>
              <a:off x="8620303" y="2801691"/>
              <a:ext cx="314510" cy="369332"/>
            </a:xfrm>
            <a:prstGeom prst="rect">
              <a:avLst/>
            </a:prstGeom>
          </p:spPr>
          <p:txBody>
            <a:bodyPr wrap="none">
              <a:spAutoFit/>
            </a:bodyPr>
            <a:lstStyle/>
            <a:p>
              <a:pPr algn="ctr"/>
              <a:r>
                <a:rPr lang="en-US" b="1" dirty="0"/>
                <a:t>R</a:t>
              </a:r>
            </a:p>
          </p:txBody>
        </p:sp>
      </p:grpSp>
      <p:sp>
        <p:nvSpPr>
          <p:cNvPr id="134" name="TextBox 133">
            <a:extLst>
              <a:ext uri="{FF2B5EF4-FFF2-40B4-BE49-F238E27FC236}">
                <a16:creationId xmlns:a16="http://schemas.microsoft.com/office/drawing/2014/main" id="{554AFCCE-36A3-40F0-8973-C5F452C5F2EE}"/>
              </a:ext>
            </a:extLst>
          </p:cNvPr>
          <p:cNvSpPr txBox="1"/>
          <p:nvPr/>
        </p:nvSpPr>
        <p:spPr>
          <a:xfrm>
            <a:off x="7428812" y="1765767"/>
            <a:ext cx="2876227" cy="646331"/>
          </a:xfrm>
          <a:prstGeom prst="rect">
            <a:avLst/>
          </a:prstGeom>
          <a:solidFill>
            <a:schemeClr val="bg1"/>
          </a:solidFill>
          <a:ln w="19050">
            <a:solidFill>
              <a:srgbClr val="C00000"/>
            </a:solidFill>
          </a:ln>
        </p:spPr>
        <p:txBody>
          <a:bodyPr wrap="square" rtlCol="0">
            <a:spAutoFit/>
          </a:bodyPr>
          <a:lstStyle/>
          <a:p>
            <a:r>
              <a:rPr lang="en-US" sz="3600" b="1" dirty="0">
                <a:solidFill>
                  <a:srgbClr val="C00000"/>
                </a:solidFill>
              </a:rPr>
              <a:t>EMBARKER-M</a:t>
            </a:r>
          </a:p>
        </p:txBody>
      </p:sp>
      <p:sp>
        <p:nvSpPr>
          <p:cNvPr id="64" name="Rectangular Callout 109">
            <a:extLst>
              <a:ext uri="{FF2B5EF4-FFF2-40B4-BE49-F238E27FC236}">
                <a16:creationId xmlns:a16="http://schemas.microsoft.com/office/drawing/2014/main" id="{42F2B37C-04DB-4465-9E3E-33FC30B333F9}"/>
              </a:ext>
            </a:extLst>
          </p:cNvPr>
          <p:cNvSpPr/>
          <p:nvPr/>
        </p:nvSpPr>
        <p:spPr>
          <a:xfrm>
            <a:off x="4084625" y="1613906"/>
            <a:ext cx="5958962" cy="4734202"/>
          </a:xfrm>
          <a:prstGeom prst="wedgeRectCallout">
            <a:avLst>
              <a:gd name="adj1" fmla="val 56907"/>
              <a:gd name="adj2" fmla="val -33378"/>
            </a:avLst>
          </a:prstGeom>
          <a:solidFill>
            <a:sysClr val="window" lastClr="FFFFFF"/>
          </a:solidFill>
          <a:ln w="25400" cap="flat" cmpd="sng" algn="ctr">
            <a:solidFill>
              <a:sysClr val="windowText" lastClr="000000"/>
            </a:solidFill>
            <a:prstDash val="solid"/>
          </a:ln>
          <a:effectLst>
            <a:outerShdw blurRad="40000" dist="23000" dir="5400000" rotWithShape="0">
              <a:srgbClr val="000000">
                <a:alpha val="35000"/>
              </a:srgbClr>
            </a:outerShdw>
          </a:effectLst>
        </p:spPr>
        <p:txBody>
          <a:bodyPr lIns="182880" rIns="182880" numCol="1" rtlCol="0" anchor="ctr"/>
          <a:lstStyle/>
          <a:p>
            <a:pPr marL="0" lvl="1"/>
            <a:endParaRPr lang="en-US" sz="2000" dirty="0"/>
          </a:p>
        </p:txBody>
      </p:sp>
      <p:sp>
        <p:nvSpPr>
          <p:cNvPr id="67" name="TextBox 66">
            <a:extLst>
              <a:ext uri="{FF2B5EF4-FFF2-40B4-BE49-F238E27FC236}">
                <a16:creationId xmlns:a16="http://schemas.microsoft.com/office/drawing/2014/main" id="{215F02C9-DB8F-4ECB-8315-2BABCE21E142}"/>
              </a:ext>
            </a:extLst>
          </p:cNvPr>
          <p:cNvSpPr txBox="1"/>
          <p:nvPr/>
        </p:nvSpPr>
        <p:spPr>
          <a:xfrm>
            <a:off x="8412837" y="3276995"/>
            <a:ext cx="986167" cy="369332"/>
          </a:xfrm>
          <a:prstGeom prst="rect">
            <a:avLst/>
          </a:prstGeom>
          <a:noFill/>
        </p:spPr>
        <p:txBody>
          <a:bodyPr wrap="none" rtlCol="0">
            <a:spAutoFit/>
          </a:bodyPr>
          <a:lstStyle/>
          <a:p>
            <a:r>
              <a:rPr lang="en-US" b="1" dirty="0">
                <a:solidFill>
                  <a:srgbClr val="C00000"/>
                </a:solidFill>
              </a:rPr>
              <a:t>NDUFB8</a:t>
            </a:r>
          </a:p>
        </p:txBody>
      </p:sp>
      <p:sp>
        <p:nvSpPr>
          <p:cNvPr id="68" name="TextBox 67">
            <a:extLst>
              <a:ext uri="{FF2B5EF4-FFF2-40B4-BE49-F238E27FC236}">
                <a16:creationId xmlns:a16="http://schemas.microsoft.com/office/drawing/2014/main" id="{9EAED22F-042D-485D-A7BA-D9C93246104E}"/>
              </a:ext>
            </a:extLst>
          </p:cNvPr>
          <p:cNvSpPr txBox="1"/>
          <p:nvPr/>
        </p:nvSpPr>
        <p:spPr>
          <a:xfrm>
            <a:off x="8398209" y="1782216"/>
            <a:ext cx="990752" cy="369332"/>
          </a:xfrm>
          <a:prstGeom prst="rect">
            <a:avLst/>
          </a:prstGeom>
          <a:noFill/>
        </p:spPr>
        <p:txBody>
          <a:bodyPr wrap="square" rtlCol="0">
            <a:spAutoFit/>
          </a:bodyPr>
          <a:lstStyle/>
          <a:p>
            <a:r>
              <a:rPr lang="en-US" b="1" dirty="0">
                <a:solidFill>
                  <a:srgbClr val="C00000"/>
                </a:solidFill>
              </a:rPr>
              <a:t>NDUFA9</a:t>
            </a:r>
          </a:p>
        </p:txBody>
      </p:sp>
      <p:sp>
        <p:nvSpPr>
          <p:cNvPr id="69" name="TextBox 68">
            <a:extLst>
              <a:ext uri="{FF2B5EF4-FFF2-40B4-BE49-F238E27FC236}">
                <a16:creationId xmlns:a16="http://schemas.microsoft.com/office/drawing/2014/main" id="{BFF73E8A-65DF-4A79-B674-2B7D5661498D}"/>
              </a:ext>
            </a:extLst>
          </p:cNvPr>
          <p:cNvSpPr txBox="1"/>
          <p:nvPr/>
        </p:nvSpPr>
        <p:spPr>
          <a:xfrm>
            <a:off x="8408453" y="2460338"/>
            <a:ext cx="986167" cy="369332"/>
          </a:xfrm>
          <a:prstGeom prst="rect">
            <a:avLst/>
          </a:prstGeom>
          <a:noFill/>
        </p:spPr>
        <p:txBody>
          <a:bodyPr wrap="none" rtlCol="0">
            <a:spAutoFit/>
          </a:bodyPr>
          <a:lstStyle/>
          <a:p>
            <a:r>
              <a:rPr lang="en-US" b="1" dirty="0">
                <a:solidFill>
                  <a:srgbClr val="C00000"/>
                </a:solidFill>
              </a:rPr>
              <a:t>NDUFB5</a:t>
            </a:r>
          </a:p>
        </p:txBody>
      </p:sp>
      <p:grpSp>
        <p:nvGrpSpPr>
          <p:cNvPr id="7" name="Group 6">
            <a:extLst>
              <a:ext uri="{FF2B5EF4-FFF2-40B4-BE49-F238E27FC236}">
                <a16:creationId xmlns:a16="http://schemas.microsoft.com/office/drawing/2014/main" id="{0418F93F-99C4-4FDC-A13B-665CA4D5FA14}"/>
              </a:ext>
            </a:extLst>
          </p:cNvPr>
          <p:cNvGrpSpPr/>
          <p:nvPr/>
        </p:nvGrpSpPr>
        <p:grpSpPr>
          <a:xfrm>
            <a:off x="9426519" y="1675812"/>
            <a:ext cx="504280" cy="4491921"/>
            <a:chOff x="9374898" y="1633280"/>
            <a:chExt cx="504280" cy="4491921"/>
          </a:xfrm>
        </p:grpSpPr>
        <mc:AlternateContent xmlns:mc="http://schemas.openxmlformats.org/markup-compatibility/2006" xmlns:a14="http://schemas.microsoft.com/office/drawing/2010/main">
          <mc:Choice Requires="a14">
            <p:graphicFrame>
              <p:nvGraphicFramePr>
                <p:cNvPr id="66" name="Content Placeholder 37">
                  <a:extLst>
                    <a:ext uri="{FF2B5EF4-FFF2-40B4-BE49-F238E27FC236}">
                      <a16:creationId xmlns:a16="http://schemas.microsoft.com/office/drawing/2014/main" id="{643685AA-6AF9-450F-884C-C6C5665227BE}"/>
                    </a:ext>
                  </a:extLst>
                </p:cNvPr>
                <p:cNvGraphicFramePr>
                  <a:graphicFrameLocks/>
                </p:cNvGraphicFramePr>
                <p:nvPr>
                  <p:extLst>
                    <p:ext uri="{D42A27DB-BD31-4B8C-83A1-F6EECF244321}">
                      <p14:modId xmlns:p14="http://schemas.microsoft.com/office/powerpoint/2010/main" val="1507665082"/>
                    </p:ext>
                  </p:extLst>
                </p:nvPr>
              </p:nvGraphicFramePr>
              <p:xfrm>
                <a:off x="9374898" y="1846953"/>
                <a:ext cx="112678" cy="4278248"/>
              </p:xfrm>
              <a:graphic>
                <a:graphicData uri="http://schemas.openxmlformats.org/drawingml/2006/table">
                  <a:tbl>
                    <a:tblPr firstRow="1" bandRow="1">
                      <a:tableStyleId>{D7AC3CCA-C797-4891-BE02-D94E43425B78}</a:tableStyleId>
                    </a:tblPr>
                    <a:tblGrid>
                      <a:gridCol w="112678">
                        <a:extLst>
                          <a:ext uri="{9D8B030D-6E8A-4147-A177-3AD203B41FA5}">
                            <a16:colId xmlns:a16="http://schemas.microsoft.com/office/drawing/2014/main" val="20000"/>
                          </a:ext>
                        </a:extLst>
                      </a:gridCol>
                    </a:tblGrid>
                    <a:tr h="138008">
                      <a:tc>
                        <a:txBody>
                          <a:bodyPr/>
                          <a:lstStyle/>
                          <a:p>
                            <a:endParaRPr lang="en-US" sz="100" dirty="0"/>
                          </a:p>
                        </a:txBody>
                        <a:tcPr marL="0" marR="0" marT="0" marB="0">
                          <a:solidFill>
                            <a:srgbClr val="FF0000"/>
                          </a:solidFill>
                        </a:tcPr>
                      </a:tc>
                      <a:extLst>
                        <a:ext uri="{0D108BD9-81ED-4DB2-BD59-A6C34878D82A}">
                          <a16:rowId xmlns:a16="http://schemas.microsoft.com/office/drawing/2014/main" val="10000"/>
                        </a:ext>
                      </a:extLst>
                    </a:tr>
                    <a:tr h="138008">
                      <a:tc>
                        <a:txBody>
                          <a:bodyPr/>
                          <a:lstStyle/>
                          <a:p>
                            <a:endParaRPr lang="en-US" sz="100" dirty="0"/>
                          </a:p>
                        </a:txBody>
                        <a:tcPr marL="0" marR="0" marT="0" marB="0">
                          <a:solidFill>
                            <a:srgbClr val="FF9966"/>
                          </a:solidFill>
                        </a:tcPr>
                      </a:tc>
                      <a:extLst>
                        <a:ext uri="{0D108BD9-81ED-4DB2-BD59-A6C34878D82A}">
                          <a16:rowId xmlns:a16="http://schemas.microsoft.com/office/drawing/2014/main" val="10001"/>
                        </a:ext>
                      </a:extLst>
                    </a:tr>
                    <a:tr h="138008">
                      <a:tc>
                        <a:txBody>
                          <a:bodyPr/>
                          <a:lstStyle/>
                          <a:p>
                            <a:endParaRPr lang="en-US" sz="100" dirty="0"/>
                          </a:p>
                        </a:txBody>
                        <a:tcPr marL="0" marR="0" marT="0" marB="0">
                          <a:solidFill>
                            <a:srgbClr val="B87B00"/>
                          </a:solidFill>
                        </a:tcPr>
                      </a:tc>
                      <a:extLst>
                        <a:ext uri="{0D108BD9-81ED-4DB2-BD59-A6C34878D82A}">
                          <a16:rowId xmlns:a16="http://schemas.microsoft.com/office/drawing/2014/main" val="988503307"/>
                        </a:ext>
                      </a:extLst>
                    </a:tr>
                    <a:tr h="138008">
                      <a:tc>
                        <a:txBody>
                          <a:bodyPr/>
                          <a:lstStyle/>
                          <a:p>
                            <a:endParaRPr lang="en-US" sz="100" dirty="0"/>
                          </a:p>
                        </a:txBody>
                        <a:tcPr marL="0" marR="0" marT="0" marB="0">
                          <a:solidFill>
                            <a:srgbClr val="E98C7D"/>
                          </a:solidFill>
                        </a:tcPr>
                      </a:tc>
                      <a:extLst>
                        <a:ext uri="{0D108BD9-81ED-4DB2-BD59-A6C34878D82A}">
                          <a16:rowId xmlns:a16="http://schemas.microsoft.com/office/drawing/2014/main" val="10002"/>
                        </a:ext>
                      </a:extLst>
                    </a:tr>
                    <a:tr h="138008">
                      <a:tc>
                        <a:txBody>
                          <a:bodyPr/>
                          <a:lstStyle/>
                          <a:p>
                            <a:endParaRPr lang="en-US" sz="100" dirty="0"/>
                          </a:p>
                        </a:txBody>
                        <a:tcPr marL="0" marR="0" marT="0" marB="0">
                          <a:solidFill>
                            <a:srgbClr val="FF6600"/>
                          </a:solidFill>
                        </a:tcPr>
                      </a:tc>
                      <a:extLst>
                        <a:ext uri="{0D108BD9-81ED-4DB2-BD59-A6C34878D82A}">
                          <a16:rowId xmlns:a16="http://schemas.microsoft.com/office/drawing/2014/main" val="10003"/>
                        </a:ext>
                      </a:extLst>
                    </a:tr>
                    <a:tr h="138008">
                      <a:tc>
                        <a:txBody>
                          <a:bodyPr/>
                          <a:lstStyle/>
                          <a:p>
                            <a:endParaRPr lang="en-US" sz="100" dirty="0"/>
                          </a:p>
                        </a:txBody>
                        <a:tcPr marL="0" marR="0" marT="0" marB="0">
                          <a:solidFill>
                            <a:srgbClr val="CC3300"/>
                          </a:solidFill>
                        </a:tcPr>
                      </a:tc>
                      <a:extLst>
                        <a:ext uri="{0D108BD9-81ED-4DB2-BD59-A6C34878D82A}">
                          <a16:rowId xmlns:a16="http://schemas.microsoft.com/office/drawing/2014/main" val="10004"/>
                        </a:ext>
                      </a:extLst>
                    </a:tr>
                    <a:tr h="138008">
                      <a:tc>
                        <a:txBody>
                          <a:bodyPr/>
                          <a:lstStyle/>
                          <a:p>
                            <a:endParaRPr lang="en-US" sz="100" dirty="0"/>
                          </a:p>
                        </a:txBody>
                        <a:tcPr marL="0" marR="0" marT="0" marB="0">
                          <a:solidFill>
                            <a:srgbClr val="E98C7D"/>
                          </a:solidFill>
                        </a:tcPr>
                      </a:tc>
                      <a:extLst>
                        <a:ext uri="{0D108BD9-81ED-4DB2-BD59-A6C34878D82A}">
                          <a16:rowId xmlns:a16="http://schemas.microsoft.com/office/drawing/2014/main" val="2943999941"/>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10005"/>
                        </a:ext>
                      </a:extLst>
                    </a:tr>
                    <a:tr h="138008">
                      <a:tc>
                        <a:txBody>
                          <a:bodyPr/>
                          <a:lstStyle/>
                          <a:p>
                            <a:endParaRPr lang="en-US" sz="100" dirty="0"/>
                          </a:p>
                        </a:txBody>
                        <a:tcPr marL="0" marR="0" marT="0" marB="0">
                          <a:solidFill>
                            <a:srgbClr val="FF9966"/>
                          </a:solidFill>
                        </a:tcPr>
                      </a:tc>
                      <a:extLst>
                        <a:ext uri="{0D108BD9-81ED-4DB2-BD59-A6C34878D82A}">
                          <a16:rowId xmlns:a16="http://schemas.microsoft.com/office/drawing/2014/main" val="10006"/>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10007"/>
                        </a:ext>
                      </a:extLst>
                    </a:tr>
                    <a:tr h="138008">
                      <a:tc>
                        <a:txBody>
                          <a:bodyPr/>
                          <a:lstStyle/>
                          <a:p>
                            <a:endParaRPr lang="en-US" sz="100" dirty="0"/>
                          </a:p>
                        </a:txBody>
                        <a:tcPr marL="0" marR="0" marT="0" marB="0">
                          <a:solidFill>
                            <a:srgbClr val="C2933E"/>
                          </a:solidFill>
                        </a:tcPr>
                      </a:tc>
                      <a:extLst>
                        <a:ext uri="{0D108BD9-81ED-4DB2-BD59-A6C34878D82A}">
                          <a16:rowId xmlns:a16="http://schemas.microsoft.com/office/drawing/2014/main" val="714119405"/>
                        </a:ext>
                      </a:extLst>
                    </a:tr>
                    <a:tr h="138008">
                      <a:tc>
                        <a:txBody>
                          <a:bodyPr/>
                          <a:lstStyle/>
                          <a:p>
                            <a:endParaRPr lang="en-US" sz="100" dirty="0"/>
                          </a:p>
                        </a:txBody>
                        <a:tcPr marL="0" marR="0" marT="0" marB="0">
                          <a:solidFill>
                            <a:srgbClr val="FF0000"/>
                          </a:solidFill>
                        </a:tcPr>
                      </a:tc>
                      <a:extLst>
                        <a:ext uri="{0D108BD9-81ED-4DB2-BD59-A6C34878D82A}">
                          <a16:rowId xmlns:a16="http://schemas.microsoft.com/office/drawing/2014/main" val="689311875"/>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3082426683"/>
                        </a:ext>
                      </a:extLst>
                    </a:tr>
                    <a:tr h="138008">
                      <a:tc>
                        <a:txBody>
                          <a:bodyPr/>
                          <a:lstStyle/>
                          <a:p>
                            <a:endParaRPr lang="en-US" sz="100" dirty="0"/>
                          </a:p>
                        </a:txBody>
                        <a:tcPr marL="0" marR="0" marT="0" marB="0">
                          <a:solidFill>
                            <a:srgbClr val="FF6600"/>
                          </a:solidFill>
                        </a:tcPr>
                      </a:tc>
                      <a:extLst>
                        <a:ext uri="{0D108BD9-81ED-4DB2-BD59-A6C34878D82A}">
                          <a16:rowId xmlns:a16="http://schemas.microsoft.com/office/drawing/2014/main" val="54128489"/>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3162162772"/>
                        </a:ext>
                      </a:extLst>
                    </a:tr>
                    <a:tr h="138008">
                      <a:tc>
                        <a:txBody>
                          <a:bodyPr/>
                          <a:lstStyle/>
                          <a:p>
                            <a:endParaRPr lang="en-US" sz="100" dirty="0"/>
                          </a:p>
                        </a:txBody>
                        <a:tcPr marL="0" marR="0" marT="0" marB="0">
                          <a:solidFill>
                            <a:srgbClr val="FF9966"/>
                          </a:solidFill>
                        </a:tcPr>
                      </a:tc>
                      <a:extLst>
                        <a:ext uri="{0D108BD9-81ED-4DB2-BD59-A6C34878D82A}">
                          <a16:rowId xmlns:a16="http://schemas.microsoft.com/office/drawing/2014/main" val="2836490938"/>
                        </a:ext>
                      </a:extLst>
                    </a:tr>
                    <a:tr h="138008">
                      <a:tc>
                        <a:txBody>
                          <a:bodyPr/>
                          <a:lstStyle/>
                          <a:p>
                            <a:endParaRPr lang="en-US" sz="100" dirty="0"/>
                          </a:p>
                        </a:txBody>
                        <a:tcPr marL="0" marR="0" marT="0" marB="0">
                          <a:solidFill>
                            <a:schemeClr val="accent4">
                              <a:lumMod val="40000"/>
                              <a:lumOff val="60000"/>
                            </a:schemeClr>
                          </a:solidFill>
                        </a:tcPr>
                      </a:tc>
                      <a:extLst>
                        <a:ext uri="{0D108BD9-81ED-4DB2-BD59-A6C34878D82A}">
                          <a16:rowId xmlns:a16="http://schemas.microsoft.com/office/drawing/2014/main" val="1212856118"/>
                        </a:ext>
                      </a:extLst>
                    </a:tr>
                    <a:tr h="138008">
                      <a:tc>
                        <a:txBody>
                          <a:bodyPr/>
                          <a:lstStyle/>
                          <a:p>
                            <a:endParaRPr lang="en-US" sz="100" dirty="0"/>
                          </a:p>
                        </a:txBody>
                        <a:tcPr marL="0" marR="0" marT="0" marB="0">
                          <a:solidFill>
                            <a:srgbClr val="C2933E"/>
                          </a:solidFill>
                        </a:tcPr>
                      </a:tc>
                      <a:extLst>
                        <a:ext uri="{0D108BD9-81ED-4DB2-BD59-A6C34878D82A}">
                          <a16:rowId xmlns:a16="http://schemas.microsoft.com/office/drawing/2014/main" val="1876731498"/>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2569379480"/>
                        </a:ext>
                      </a:extLst>
                    </a:tr>
                    <a:tr h="138008">
                      <a:tc>
                        <a:txBody>
                          <a:bodyPr/>
                          <a:lstStyle/>
                          <a:p>
                            <a:endParaRPr lang="en-US" sz="100" dirty="0"/>
                          </a:p>
                        </a:txBody>
                        <a:tcPr marL="0" marR="0" marT="0" marB="0">
                          <a:solidFill>
                            <a:srgbClr val="FF6600"/>
                          </a:solidFill>
                        </a:tcPr>
                      </a:tc>
                      <a:extLst>
                        <a:ext uri="{0D108BD9-81ED-4DB2-BD59-A6C34878D82A}">
                          <a16:rowId xmlns:a16="http://schemas.microsoft.com/office/drawing/2014/main" val="2748998090"/>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1201152426"/>
                        </a:ext>
                      </a:extLst>
                    </a:tr>
                    <a:tr h="138008">
                      <a:tc>
                        <a:txBody>
                          <a:bodyPr/>
                          <a:lstStyle/>
                          <a:p>
                            <a:endParaRPr lang="en-US" sz="100" dirty="0"/>
                          </a:p>
                        </a:txBody>
                        <a:tcPr marL="0" marR="0" marT="0" marB="0">
                          <a:solidFill>
                            <a:srgbClr val="CC3300"/>
                          </a:solidFill>
                        </a:tcPr>
                      </a:tc>
                      <a:extLst>
                        <a:ext uri="{0D108BD9-81ED-4DB2-BD59-A6C34878D82A}">
                          <a16:rowId xmlns:a16="http://schemas.microsoft.com/office/drawing/2014/main" val="659280268"/>
                        </a:ext>
                      </a:extLst>
                    </a:tr>
                    <a:tr h="138008">
                      <a:tc>
                        <a:txBody>
                          <a:bodyPr/>
                          <a:lstStyle/>
                          <a:p>
                            <a:endParaRPr lang="en-US" sz="100" dirty="0"/>
                          </a:p>
                        </a:txBody>
                        <a:tcPr marL="0" marR="0" marT="0" marB="0">
                          <a:solidFill>
                            <a:srgbClr val="E98C7D"/>
                          </a:solidFill>
                        </a:tcPr>
                      </a:tc>
                      <a:extLst>
                        <a:ext uri="{0D108BD9-81ED-4DB2-BD59-A6C34878D82A}">
                          <a16:rowId xmlns:a16="http://schemas.microsoft.com/office/drawing/2014/main" val="905226291"/>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2536733323"/>
                        </a:ext>
                      </a:extLst>
                    </a:tr>
                    <a:tr h="138008">
                      <a:tc>
                        <a:txBody>
                          <a:bodyPr/>
                          <a:lstStyle/>
                          <a:p>
                            <a:endParaRPr lang="en-US" sz="100" dirty="0"/>
                          </a:p>
                        </a:txBody>
                        <a:tcPr marL="0" marR="0" marT="0" marB="0">
                          <a:solidFill>
                            <a:srgbClr val="CC3300"/>
                          </a:solidFill>
                        </a:tcPr>
                      </a:tc>
                      <a:extLst>
                        <a:ext uri="{0D108BD9-81ED-4DB2-BD59-A6C34878D82A}">
                          <a16:rowId xmlns:a16="http://schemas.microsoft.com/office/drawing/2014/main" val="3724996820"/>
                        </a:ext>
                      </a:extLst>
                    </a:tr>
                    <a:tr h="138008">
                      <a:tc>
                        <a:txBody>
                          <a:bodyPr/>
                          <a:lstStyle/>
                          <a:p>
                            <a:endParaRPr lang="en-US" sz="100" dirty="0"/>
                          </a:p>
                        </a:txBody>
                        <a:tcPr marL="0" marR="0" marT="0" marB="0">
                          <a:solidFill>
                            <a:srgbClr val="FF9966"/>
                          </a:solidFill>
                        </a:tcPr>
                      </a:tc>
                      <a:extLst>
                        <a:ext uri="{0D108BD9-81ED-4DB2-BD59-A6C34878D82A}">
                          <a16:rowId xmlns:a16="http://schemas.microsoft.com/office/drawing/2014/main" val="4269008664"/>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294717416"/>
                        </a:ext>
                      </a:extLst>
                    </a:tr>
                    <a:tr h="138008">
                      <a:tc>
                        <a:txBody>
                          <a:bodyPr/>
                          <a:lstStyle/>
                          <a:p>
                            <a:endParaRPr lang="en-US" sz="100" dirty="0"/>
                          </a:p>
                        </a:txBody>
                        <a:tcPr marL="0" marR="0" marT="0" marB="0">
                          <a:solidFill>
                            <a:schemeClr val="accent4">
                              <a:lumMod val="40000"/>
                              <a:lumOff val="60000"/>
                            </a:schemeClr>
                          </a:solidFill>
                        </a:tcPr>
                      </a:tc>
                      <a:extLst>
                        <a:ext uri="{0D108BD9-81ED-4DB2-BD59-A6C34878D82A}">
                          <a16:rowId xmlns:a16="http://schemas.microsoft.com/office/drawing/2014/main" val="169572457"/>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3269395389"/>
                        </a:ext>
                      </a:extLst>
                    </a:tr>
                    <a:tr h="138008">
                      <a:tc>
                        <a:txBody>
                          <a:bodyPr/>
                          <a:lstStyle/>
                          <a:p>
                            <a:endParaRPr lang="en-US" sz="100" dirty="0"/>
                          </a:p>
                        </a:txBody>
                        <a:tcPr marL="0" marR="0" marT="0" marB="0">
                          <a:solidFill>
                            <a:schemeClr val="accent2">
                              <a:lumMod val="75000"/>
                            </a:schemeClr>
                          </a:solidFill>
                        </a:tcPr>
                      </a:tc>
                      <a:extLst>
                        <a:ext uri="{0D108BD9-81ED-4DB2-BD59-A6C34878D82A}">
                          <a16:rowId xmlns:a16="http://schemas.microsoft.com/office/drawing/2014/main" val="2962847892"/>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3753905192"/>
                        </a:ext>
                      </a:extLst>
                    </a:tr>
                  </a:tbl>
                </a:graphicData>
              </a:graphic>
            </p:graphicFrame>
          </mc:Choice>
          <mc:Fallback xmlns="">
            <p:graphicFrame>
              <p:nvGraphicFramePr>
                <p:cNvPr id="66" name="Content Placeholder 37">
                  <a:extLst>
                    <a:ext uri="{FF2B5EF4-FFF2-40B4-BE49-F238E27FC236}">
                      <a16:creationId xmlns:a16="http://schemas.microsoft.com/office/drawing/2014/main" id="{643685AA-6AF9-450F-884C-C6C5665227BE}"/>
                    </a:ext>
                  </a:extLst>
                </p:cNvPr>
                <p:cNvGraphicFramePr>
                  <a:graphicFrameLocks/>
                </p:cNvGraphicFramePr>
                <p:nvPr>
                  <p:extLst>
                    <p:ext uri="{D42A27DB-BD31-4B8C-83A1-F6EECF244321}">
                      <p14:modId xmlns:p14="http://schemas.microsoft.com/office/powerpoint/2010/main" val="1507665082"/>
                    </p:ext>
                  </p:extLst>
                </p:nvPr>
              </p:nvGraphicFramePr>
              <p:xfrm>
                <a:off x="9374898" y="1846953"/>
                <a:ext cx="112678" cy="4278248"/>
              </p:xfrm>
              <a:graphic>
                <a:graphicData uri="http://schemas.openxmlformats.org/drawingml/2006/table">
                  <a:tbl>
                    <a:tblPr firstRow="1" bandRow="1">
                      <a:tableStyleId>{D7AC3CCA-C797-4891-BE02-D94E43425B78}</a:tableStyleId>
                    </a:tblPr>
                    <a:tblGrid>
                      <a:gridCol w="112678">
                        <a:extLst>
                          <a:ext uri="{9D8B030D-6E8A-4147-A177-3AD203B41FA5}">
                            <a16:colId xmlns:a16="http://schemas.microsoft.com/office/drawing/2014/main" val="20000"/>
                          </a:ext>
                        </a:extLst>
                      </a:gridCol>
                    </a:tblGrid>
                    <a:tr h="138008">
                      <a:tc>
                        <a:txBody>
                          <a:bodyPr/>
                          <a:lstStyle/>
                          <a:p>
                            <a:endParaRPr lang="en-US" sz="100" dirty="0"/>
                          </a:p>
                        </a:txBody>
                        <a:tcPr marL="0" marR="0" marT="0" marB="0">
                          <a:solidFill>
                            <a:srgbClr val="FF0000"/>
                          </a:solidFill>
                        </a:tcPr>
                      </a:tc>
                      <a:extLst>
                        <a:ext uri="{0D108BD9-81ED-4DB2-BD59-A6C34878D82A}">
                          <a16:rowId xmlns:a16="http://schemas.microsoft.com/office/drawing/2014/main" val="10000"/>
                        </a:ext>
                      </a:extLst>
                    </a:tr>
                    <a:tr h="138008">
                      <a:tc>
                        <a:txBody>
                          <a:bodyPr/>
                          <a:lstStyle/>
                          <a:p>
                            <a:endParaRPr lang="en-US" sz="100" dirty="0"/>
                          </a:p>
                        </a:txBody>
                        <a:tcPr marL="0" marR="0" marT="0" marB="0">
                          <a:solidFill>
                            <a:srgbClr val="FF9966"/>
                          </a:solidFill>
                        </a:tcPr>
                      </a:tc>
                      <a:extLst>
                        <a:ext uri="{0D108BD9-81ED-4DB2-BD59-A6C34878D82A}">
                          <a16:rowId xmlns:a16="http://schemas.microsoft.com/office/drawing/2014/main" val="10001"/>
                        </a:ext>
                      </a:extLst>
                    </a:tr>
                    <a:tr h="138008">
                      <a:tc>
                        <a:txBody>
                          <a:bodyPr/>
                          <a:lstStyle/>
                          <a:p>
                            <a:endParaRPr lang="en-US" sz="100" dirty="0"/>
                          </a:p>
                        </a:txBody>
                        <a:tcPr marL="0" marR="0" marT="0" marB="0">
                          <a:solidFill>
                            <a:srgbClr val="B87B00"/>
                          </a:solidFill>
                        </a:tcPr>
                      </a:tc>
                      <a:extLst>
                        <a:ext uri="{0D108BD9-81ED-4DB2-BD59-A6C34878D82A}">
                          <a16:rowId xmlns:a16="http://schemas.microsoft.com/office/drawing/2014/main" val="988503307"/>
                        </a:ext>
                      </a:extLst>
                    </a:tr>
                    <a:tr h="138008">
                      <a:tc>
                        <a:txBody>
                          <a:bodyPr/>
                          <a:lstStyle/>
                          <a:p>
                            <a:endParaRPr lang="en-US" sz="100" dirty="0"/>
                          </a:p>
                        </a:txBody>
                        <a:tcPr marL="0" marR="0" marT="0" marB="0">
                          <a:solidFill>
                            <a:srgbClr val="E98C7D"/>
                          </a:solidFill>
                        </a:tcPr>
                      </a:tc>
                      <a:extLst>
                        <a:ext uri="{0D108BD9-81ED-4DB2-BD59-A6C34878D82A}">
                          <a16:rowId xmlns:a16="http://schemas.microsoft.com/office/drawing/2014/main" val="10002"/>
                        </a:ext>
                      </a:extLst>
                    </a:tr>
                    <a:tr h="138008">
                      <a:tc>
                        <a:txBody>
                          <a:bodyPr/>
                          <a:lstStyle/>
                          <a:p>
                            <a:endParaRPr lang="en-US" sz="100" dirty="0"/>
                          </a:p>
                        </a:txBody>
                        <a:tcPr marL="0" marR="0" marT="0" marB="0">
                          <a:solidFill>
                            <a:srgbClr val="FF6600"/>
                          </a:solidFill>
                        </a:tcPr>
                      </a:tc>
                      <a:extLst>
                        <a:ext uri="{0D108BD9-81ED-4DB2-BD59-A6C34878D82A}">
                          <a16:rowId xmlns:a16="http://schemas.microsoft.com/office/drawing/2014/main" val="10003"/>
                        </a:ext>
                      </a:extLst>
                    </a:tr>
                    <a:tr h="138008">
                      <a:tc>
                        <a:txBody>
                          <a:bodyPr/>
                          <a:lstStyle/>
                          <a:p>
                            <a:endParaRPr lang="en-US" sz="100" dirty="0"/>
                          </a:p>
                        </a:txBody>
                        <a:tcPr marL="0" marR="0" marT="0" marB="0">
                          <a:solidFill>
                            <a:srgbClr val="CC3300"/>
                          </a:solidFill>
                        </a:tcPr>
                      </a:tc>
                      <a:extLst>
                        <a:ext uri="{0D108BD9-81ED-4DB2-BD59-A6C34878D82A}">
                          <a16:rowId xmlns:a16="http://schemas.microsoft.com/office/drawing/2014/main" val="10004"/>
                        </a:ext>
                      </a:extLst>
                    </a:tr>
                    <a:tr h="138008">
                      <a:tc>
                        <a:txBody>
                          <a:bodyPr/>
                          <a:lstStyle/>
                          <a:p>
                            <a:endParaRPr lang="en-US" sz="100" dirty="0"/>
                          </a:p>
                        </a:txBody>
                        <a:tcPr marL="0" marR="0" marT="0" marB="0">
                          <a:solidFill>
                            <a:srgbClr val="E98C7D"/>
                          </a:solidFill>
                        </a:tcPr>
                      </a:tc>
                      <a:extLst>
                        <a:ext uri="{0D108BD9-81ED-4DB2-BD59-A6C34878D82A}">
                          <a16:rowId xmlns:a16="http://schemas.microsoft.com/office/drawing/2014/main" val="2943999941"/>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10005"/>
                        </a:ext>
                      </a:extLst>
                    </a:tr>
                    <a:tr h="138008">
                      <a:tc>
                        <a:txBody>
                          <a:bodyPr/>
                          <a:lstStyle/>
                          <a:p>
                            <a:endParaRPr lang="en-US" sz="100" dirty="0"/>
                          </a:p>
                        </a:txBody>
                        <a:tcPr marL="0" marR="0" marT="0" marB="0">
                          <a:solidFill>
                            <a:srgbClr val="FF9966"/>
                          </a:solidFill>
                        </a:tcPr>
                      </a:tc>
                      <a:extLst>
                        <a:ext uri="{0D108BD9-81ED-4DB2-BD59-A6C34878D82A}">
                          <a16:rowId xmlns:a16="http://schemas.microsoft.com/office/drawing/2014/main" val="10006"/>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10007"/>
                        </a:ext>
                      </a:extLst>
                    </a:tr>
                    <a:tr h="138008">
                      <a:tc>
                        <a:txBody>
                          <a:bodyPr/>
                          <a:lstStyle/>
                          <a:p>
                            <a:endParaRPr lang="en-US" sz="100" dirty="0"/>
                          </a:p>
                        </a:txBody>
                        <a:tcPr marL="0" marR="0" marT="0" marB="0">
                          <a:solidFill>
                            <a:srgbClr val="C2933E"/>
                          </a:solidFill>
                        </a:tcPr>
                      </a:tc>
                      <a:extLst>
                        <a:ext uri="{0D108BD9-81ED-4DB2-BD59-A6C34878D82A}">
                          <a16:rowId xmlns:a16="http://schemas.microsoft.com/office/drawing/2014/main" val="714119405"/>
                        </a:ext>
                      </a:extLst>
                    </a:tr>
                    <a:tr h="138008">
                      <a:tc>
                        <a:txBody>
                          <a:bodyPr/>
                          <a:lstStyle/>
                          <a:p>
                            <a:endParaRPr lang="en-US" sz="100" dirty="0"/>
                          </a:p>
                        </a:txBody>
                        <a:tcPr marL="0" marR="0" marT="0" marB="0">
                          <a:solidFill>
                            <a:srgbClr val="FF0000"/>
                          </a:solidFill>
                        </a:tcPr>
                      </a:tc>
                      <a:extLst>
                        <a:ext uri="{0D108BD9-81ED-4DB2-BD59-A6C34878D82A}">
                          <a16:rowId xmlns:a16="http://schemas.microsoft.com/office/drawing/2014/main" val="689311875"/>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3082426683"/>
                        </a:ext>
                      </a:extLst>
                    </a:tr>
                    <a:tr h="138008">
                      <a:tc>
                        <a:txBody>
                          <a:bodyPr/>
                          <a:lstStyle/>
                          <a:p>
                            <a:endParaRPr lang="en-US" sz="100" dirty="0"/>
                          </a:p>
                        </a:txBody>
                        <a:tcPr marL="0" marR="0" marT="0" marB="0">
                          <a:solidFill>
                            <a:srgbClr val="FF6600"/>
                          </a:solidFill>
                        </a:tcPr>
                      </a:tc>
                      <a:extLst>
                        <a:ext uri="{0D108BD9-81ED-4DB2-BD59-A6C34878D82A}">
                          <a16:rowId xmlns:a16="http://schemas.microsoft.com/office/drawing/2014/main" val="54128489"/>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3162162772"/>
                        </a:ext>
                      </a:extLst>
                    </a:tr>
                    <a:tr h="138008">
                      <a:tc>
                        <a:txBody>
                          <a:bodyPr/>
                          <a:lstStyle/>
                          <a:p>
                            <a:endParaRPr lang="en-US" sz="100" dirty="0"/>
                          </a:p>
                        </a:txBody>
                        <a:tcPr marL="0" marR="0" marT="0" marB="0">
                          <a:solidFill>
                            <a:srgbClr val="FF9966"/>
                          </a:solidFill>
                        </a:tcPr>
                      </a:tc>
                      <a:extLst>
                        <a:ext uri="{0D108BD9-81ED-4DB2-BD59-A6C34878D82A}">
                          <a16:rowId xmlns:a16="http://schemas.microsoft.com/office/drawing/2014/main" val="2836490938"/>
                        </a:ext>
                      </a:extLst>
                    </a:tr>
                    <a:tr h="138008">
                      <a:tc>
                        <a:txBody>
                          <a:bodyPr/>
                          <a:lstStyle/>
                          <a:p>
                            <a:endParaRPr lang="en-US" sz="100" dirty="0"/>
                          </a:p>
                        </a:txBody>
                        <a:tcPr marL="0" marR="0" marT="0" marB="0">
                          <a:solidFill>
                            <a:schemeClr val="accent4">
                              <a:lumMod val="40000"/>
                              <a:lumOff val="60000"/>
                            </a:schemeClr>
                          </a:solidFill>
                        </a:tcPr>
                      </a:tc>
                      <a:extLst>
                        <a:ext uri="{0D108BD9-81ED-4DB2-BD59-A6C34878D82A}">
                          <a16:rowId xmlns:a16="http://schemas.microsoft.com/office/drawing/2014/main" val="1212856118"/>
                        </a:ext>
                      </a:extLst>
                    </a:tr>
                    <a:tr h="138008">
                      <a:tc>
                        <a:txBody>
                          <a:bodyPr/>
                          <a:lstStyle/>
                          <a:p>
                            <a:endParaRPr lang="en-US" sz="100" dirty="0"/>
                          </a:p>
                        </a:txBody>
                        <a:tcPr marL="0" marR="0" marT="0" marB="0">
                          <a:solidFill>
                            <a:srgbClr val="C2933E"/>
                          </a:solidFill>
                        </a:tcPr>
                      </a:tc>
                      <a:extLst>
                        <a:ext uri="{0D108BD9-81ED-4DB2-BD59-A6C34878D82A}">
                          <a16:rowId xmlns:a16="http://schemas.microsoft.com/office/drawing/2014/main" val="1876731498"/>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2569379480"/>
                        </a:ext>
                      </a:extLst>
                    </a:tr>
                    <a:tr h="138008">
                      <a:tc>
                        <a:txBody>
                          <a:bodyPr/>
                          <a:lstStyle/>
                          <a:p>
                            <a:endParaRPr lang="en-US" sz="100" dirty="0"/>
                          </a:p>
                        </a:txBody>
                        <a:tcPr marL="0" marR="0" marT="0" marB="0">
                          <a:solidFill>
                            <a:srgbClr val="FF6600"/>
                          </a:solidFill>
                        </a:tcPr>
                      </a:tc>
                      <a:extLst>
                        <a:ext uri="{0D108BD9-81ED-4DB2-BD59-A6C34878D82A}">
                          <a16:rowId xmlns:a16="http://schemas.microsoft.com/office/drawing/2014/main" val="2748998090"/>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1201152426"/>
                        </a:ext>
                      </a:extLst>
                    </a:tr>
                    <a:tr h="138008">
                      <a:tc>
                        <a:txBody>
                          <a:bodyPr/>
                          <a:lstStyle/>
                          <a:p>
                            <a:endParaRPr lang="en-US" sz="100" dirty="0"/>
                          </a:p>
                        </a:txBody>
                        <a:tcPr marL="0" marR="0" marT="0" marB="0">
                          <a:solidFill>
                            <a:srgbClr val="CC3300"/>
                          </a:solidFill>
                        </a:tcPr>
                      </a:tc>
                      <a:extLst>
                        <a:ext uri="{0D108BD9-81ED-4DB2-BD59-A6C34878D82A}">
                          <a16:rowId xmlns:a16="http://schemas.microsoft.com/office/drawing/2014/main" val="659280268"/>
                        </a:ext>
                      </a:extLst>
                    </a:tr>
                    <a:tr h="138008">
                      <a:tc>
                        <a:txBody>
                          <a:bodyPr/>
                          <a:lstStyle/>
                          <a:p>
                            <a:endParaRPr lang="en-US" sz="100" dirty="0"/>
                          </a:p>
                        </a:txBody>
                        <a:tcPr marL="0" marR="0" marT="0" marB="0">
                          <a:solidFill>
                            <a:srgbClr val="E98C7D"/>
                          </a:solidFill>
                        </a:tcPr>
                      </a:tc>
                      <a:extLst>
                        <a:ext uri="{0D108BD9-81ED-4DB2-BD59-A6C34878D82A}">
                          <a16:rowId xmlns:a16="http://schemas.microsoft.com/office/drawing/2014/main" val="905226291"/>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2536733323"/>
                        </a:ext>
                      </a:extLst>
                    </a:tr>
                    <a:tr h="138008">
                      <a:tc>
                        <a:txBody>
                          <a:bodyPr/>
                          <a:lstStyle/>
                          <a:p>
                            <a:endParaRPr lang="en-US" sz="100" dirty="0"/>
                          </a:p>
                        </a:txBody>
                        <a:tcPr marL="0" marR="0" marT="0" marB="0">
                          <a:solidFill>
                            <a:srgbClr val="CC3300"/>
                          </a:solidFill>
                        </a:tcPr>
                      </a:tc>
                      <a:extLst>
                        <a:ext uri="{0D108BD9-81ED-4DB2-BD59-A6C34878D82A}">
                          <a16:rowId xmlns:a16="http://schemas.microsoft.com/office/drawing/2014/main" val="3724996820"/>
                        </a:ext>
                      </a:extLst>
                    </a:tr>
                    <a:tr h="138008">
                      <a:tc>
                        <a:txBody>
                          <a:bodyPr/>
                          <a:lstStyle/>
                          <a:p>
                            <a:endParaRPr lang="en-US" sz="100" dirty="0"/>
                          </a:p>
                        </a:txBody>
                        <a:tcPr marL="0" marR="0" marT="0" marB="0">
                          <a:solidFill>
                            <a:srgbClr val="FF9966"/>
                          </a:solidFill>
                        </a:tcPr>
                      </a:tc>
                      <a:extLst>
                        <a:ext uri="{0D108BD9-81ED-4DB2-BD59-A6C34878D82A}">
                          <a16:rowId xmlns:a16="http://schemas.microsoft.com/office/drawing/2014/main" val="4269008664"/>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294717416"/>
                        </a:ext>
                      </a:extLst>
                    </a:tr>
                    <a:tr h="138008">
                      <a:tc>
                        <a:txBody>
                          <a:bodyPr/>
                          <a:lstStyle/>
                          <a:p>
                            <a:endParaRPr lang="en-US" sz="100" dirty="0"/>
                          </a:p>
                        </a:txBody>
                        <a:tcPr marL="0" marR="0" marT="0" marB="0">
                          <a:solidFill>
                            <a:schemeClr val="accent4">
                              <a:lumMod val="40000"/>
                              <a:lumOff val="60000"/>
                            </a:schemeClr>
                          </a:solidFill>
                        </a:tcPr>
                      </a:tc>
                      <a:extLst>
                        <a:ext uri="{0D108BD9-81ED-4DB2-BD59-A6C34878D82A}">
                          <a16:rowId xmlns:a16="http://schemas.microsoft.com/office/drawing/2014/main" val="169572457"/>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3269395389"/>
                        </a:ext>
                      </a:extLst>
                    </a:tr>
                    <a:tr h="138008">
                      <a:tc>
                        <a:txBody>
                          <a:bodyPr/>
                          <a:lstStyle/>
                          <a:p>
                            <a:endParaRPr lang="en-US" sz="100" dirty="0"/>
                          </a:p>
                        </a:txBody>
                        <a:tcPr marL="0" marR="0" marT="0" marB="0">
                          <a:solidFill>
                            <a:schemeClr val="accent2">
                              <a:lumMod val="75000"/>
                            </a:schemeClr>
                          </a:solidFill>
                        </a:tcPr>
                      </a:tc>
                      <a:extLst>
                        <a:ext uri="{0D108BD9-81ED-4DB2-BD59-A6C34878D82A}">
                          <a16:rowId xmlns:a16="http://schemas.microsoft.com/office/drawing/2014/main" val="2962847892"/>
                        </a:ext>
                      </a:extLst>
                    </a:tr>
                    <a:tr h="138008">
                      <a:tc>
                        <a:txBody>
                          <a:bodyPr/>
                          <a:lstStyle/>
                          <a:p>
                            <a:endParaRPr lang="en-US" sz="100" dirty="0"/>
                          </a:p>
                        </a:txBody>
                        <a:tcPr marL="0" marR="0" marT="0" marB="0">
                          <a:solidFill>
                            <a:srgbClr val="FFCC66"/>
                          </a:solidFill>
                        </a:tcPr>
                      </a:tc>
                      <a:extLst>
                        <a:ext uri="{0D108BD9-81ED-4DB2-BD59-A6C34878D82A}">
                          <a16:rowId xmlns:a16="http://schemas.microsoft.com/office/drawing/2014/main" val="3753905192"/>
                        </a:ext>
                      </a:extLst>
                    </a:tr>
                  </a:tbl>
                </a:graphicData>
              </a:graphic>
            </p:graphicFrame>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0514F107-DDD9-423C-9A3D-DC589CFB1293}"/>
                    </a:ext>
                  </a:extLst>
                </p:cNvPr>
                <p:cNvSpPr/>
                <p:nvPr/>
              </p:nvSpPr>
              <p:spPr>
                <a:xfrm>
                  <a:off x="9494136" y="1633280"/>
                  <a:ext cx="38504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a:latin typeface="Cambria Math" panose="02040503050406030204" pitchFamily="18" charset="0"/>
                          </a:rPr>
                          <m:t>𝛂</m:t>
                        </m:r>
                      </m:oMath>
                    </m:oMathPara>
                  </a14:m>
                  <a:endParaRPr lang="en-US" sz="2800" dirty="0"/>
                </a:p>
              </p:txBody>
            </p:sp>
          </mc:Choice>
          <mc:Fallback xmlns="">
            <p:sp>
              <p:nvSpPr>
                <p:cNvPr id="70" name="Rectangle 69">
                  <a:extLst>
                    <a:ext uri="{FF2B5EF4-FFF2-40B4-BE49-F238E27FC236}">
                      <a16:creationId xmlns:a16="http://schemas.microsoft.com/office/drawing/2014/main" id="{0514F107-DDD9-423C-9A3D-DC589CFB1293}"/>
                    </a:ext>
                  </a:extLst>
                </p:cNvPr>
                <p:cNvSpPr>
                  <a:spLocks noRot="1" noChangeAspect="1" noMove="1" noResize="1" noEditPoints="1" noAdjustHandles="1" noChangeArrowheads="1" noChangeShapeType="1" noTextEdit="1"/>
                </p:cNvSpPr>
                <p:nvPr/>
              </p:nvSpPr>
              <p:spPr>
                <a:xfrm>
                  <a:off x="9494136" y="1633280"/>
                  <a:ext cx="385042" cy="523220"/>
                </a:xfrm>
                <a:prstGeom prst="rect">
                  <a:avLst/>
                </a:prstGeom>
                <a:blipFill>
                  <a:blip r:embed="rId10"/>
                  <a:stretch>
                    <a:fillRect/>
                  </a:stretch>
                </a:blipFill>
              </p:spPr>
              <p:txBody>
                <a:bodyPr/>
                <a:lstStyle/>
                <a:p>
                  <a:r>
                    <a:rPr lang="en-US">
                      <a:noFill/>
                    </a:rPr>
                    <a:t> </a:t>
                  </a:r>
                </a:p>
              </p:txBody>
            </p:sp>
          </mc:Fallback>
        </mc:AlternateContent>
      </p:grpSp>
      <p:sp>
        <p:nvSpPr>
          <p:cNvPr id="73" name="Rectangle 72">
            <a:extLst>
              <a:ext uri="{FF2B5EF4-FFF2-40B4-BE49-F238E27FC236}">
                <a16:creationId xmlns:a16="http://schemas.microsoft.com/office/drawing/2014/main" id="{F6D9198D-007D-4FE5-BDDF-3CF84073D9F9}"/>
              </a:ext>
            </a:extLst>
          </p:cNvPr>
          <p:cNvSpPr/>
          <p:nvPr/>
        </p:nvSpPr>
        <p:spPr>
          <a:xfrm>
            <a:off x="6459794" y="1834101"/>
            <a:ext cx="2155002" cy="1231106"/>
          </a:xfrm>
          <a:prstGeom prst="rect">
            <a:avLst/>
          </a:prstGeom>
        </p:spPr>
        <p:txBody>
          <a:bodyPr wrap="square">
            <a:spAutoFit/>
          </a:bodyPr>
          <a:lstStyle/>
          <a:p>
            <a:r>
              <a:rPr lang="en-US" sz="2000" b="1" u="sng" dirty="0">
                <a:solidFill>
                  <a:srgbClr val="C00000"/>
                </a:solidFill>
                <a:ea typeface="Malgun Gothic" panose="020B0503020000020004" pitchFamily="34" charset="-127"/>
                <a:cs typeface="Times New Roman" panose="02020603050405020304" pitchFamily="18" charset="0"/>
              </a:rPr>
              <a:t>Top genes</a:t>
            </a:r>
            <a:r>
              <a:rPr lang="en-US" b="1" u="sng" dirty="0">
                <a:solidFill>
                  <a:srgbClr val="C00000"/>
                </a:solidFill>
                <a:ea typeface="Malgun Gothic" panose="020B0503020000020004" pitchFamily="34" charset="-127"/>
                <a:cs typeface="Times New Roman" panose="02020603050405020304" pitchFamily="18" charset="0"/>
              </a:rPr>
              <a:t>: </a:t>
            </a:r>
            <a:br>
              <a:rPr lang="en-US" sz="1600" b="1" u="sng" dirty="0">
                <a:ea typeface="Malgun Gothic" panose="020B0503020000020004" pitchFamily="34" charset="-127"/>
                <a:cs typeface="Times New Roman" panose="02020603050405020304" pitchFamily="18" charset="0"/>
              </a:rPr>
            </a:br>
            <a:r>
              <a:rPr lang="en-US" dirty="0">
                <a:ea typeface="Malgun Gothic" panose="020B0503020000020004" pitchFamily="34" charset="-127"/>
                <a:cs typeface="Times New Roman" panose="02020603050405020304" pitchFamily="18" charset="0"/>
              </a:rPr>
              <a:t>10 out of top 20 are Complex I genes (NDUF family)</a:t>
            </a:r>
            <a:endParaRPr lang="en-US" dirty="0"/>
          </a:p>
        </p:txBody>
      </p:sp>
      <p:grpSp>
        <p:nvGrpSpPr>
          <p:cNvPr id="74" name="Group 73">
            <a:extLst>
              <a:ext uri="{FF2B5EF4-FFF2-40B4-BE49-F238E27FC236}">
                <a16:creationId xmlns:a16="http://schemas.microsoft.com/office/drawing/2014/main" id="{E9D03BB8-3C2C-4352-B21A-C7768304B97C}"/>
              </a:ext>
            </a:extLst>
          </p:cNvPr>
          <p:cNvGrpSpPr/>
          <p:nvPr/>
        </p:nvGrpSpPr>
        <p:grpSpPr>
          <a:xfrm>
            <a:off x="6003579" y="4274001"/>
            <a:ext cx="3165484" cy="1336123"/>
            <a:chOff x="8098118" y="2710618"/>
            <a:chExt cx="2811402" cy="1700400"/>
          </a:xfrm>
        </p:grpSpPr>
        <p:sp>
          <p:nvSpPr>
            <p:cNvPr id="77" name="Rectangle 76">
              <a:extLst>
                <a:ext uri="{FF2B5EF4-FFF2-40B4-BE49-F238E27FC236}">
                  <a16:creationId xmlns:a16="http://schemas.microsoft.com/office/drawing/2014/main" id="{3CF5856C-F62C-4BE6-BF63-9F9C42AED540}"/>
                </a:ext>
              </a:extLst>
            </p:cNvPr>
            <p:cNvSpPr/>
            <p:nvPr/>
          </p:nvSpPr>
          <p:spPr>
            <a:xfrm>
              <a:off x="8125537" y="2710619"/>
              <a:ext cx="2783983" cy="1684258"/>
            </a:xfrm>
            <a:prstGeom prst="rect">
              <a:avLst/>
            </a:prstGeom>
          </p:spPr>
          <p:txBody>
            <a:bodyPr wrap="square">
              <a:spAutoFit/>
            </a:bodyPr>
            <a:lstStyle/>
            <a:p>
              <a:pPr algn="ctr"/>
              <a:r>
                <a:rPr lang="en-US" sz="2000" b="1" i="1" u="sng" dirty="0"/>
                <a:t>Hypothesis based on </a:t>
              </a:r>
              <a:br>
                <a:rPr lang="en-US" sz="2000" b="1" i="1" u="sng" dirty="0"/>
              </a:br>
              <a:r>
                <a:rPr lang="en-US" sz="2000" b="1" i="1" u="sng" dirty="0"/>
                <a:t>top genes &amp; pathways:</a:t>
              </a:r>
              <a:br>
                <a:rPr lang="en-US" sz="2000" b="1" u="sng" dirty="0"/>
              </a:br>
              <a:r>
                <a:rPr lang="en-US" sz="2000" b="1" dirty="0"/>
                <a:t>Complex I genes have a role in tolerance to A</a:t>
              </a:r>
              <a:r>
                <a:rPr lang="el-GR" sz="2000" b="1" dirty="0"/>
                <a:t>β</a:t>
              </a:r>
              <a:r>
                <a:rPr lang="en-US" sz="2000" b="1" dirty="0"/>
                <a:t> toxicity</a:t>
              </a:r>
            </a:p>
          </p:txBody>
        </p:sp>
        <p:sp>
          <p:nvSpPr>
            <p:cNvPr id="78" name="Rectangle: Rounded Corners 77">
              <a:extLst>
                <a:ext uri="{FF2B5EF4-FFF2-40B4-BE49-F238E27FC236}">
                  <a16:creationId xmlns:a16="http://schemas.microsoft.com/office/drawing/2014/main" id="{6E02DB0F-51FF-4A2B-98B0-E44B6489C80F}"/>
                </a:ext>
              </a:extLst>
            </p:cNvPr>
            <p:cNvSpPr/>
            <p:nvPr/>
          </p:nvSpPr>
          <p:spPr>
            <a:xfrm>
              <a:off x="8098118" y="2710618"/>
              <a:ext cx="2811401" cy="17004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5FB99A2B-42F4-4CCF-8C67-CBE18B922918}"/>
              </a:ext>
            </a:extLst>
          </p:cNvPr>
          <p:cNvSpPr/>
          <p:nvPr/>
        </p:nvSpPr>
        <p:spPr>
          <a:xfrm>
            <a:off x="5279110" y="3181781"/>
            <a:ext cx="2155002" cy="923330"/>
          </a:xfrm>
          <a:prstGeom prst="rect">
            <a:avLst/>
          </a:prstGeom>
        </p:spPr>
        <p:txBody>
          <a:bodyPr wrap="square">
            <a:spAutoFit/>
          </a:bodyPr>
          <a:lstStyle/>
          <a:p>
            <a:r>
              <a:rPr lang="en-US" b="1" u="sng" dirty="0">
                <a:solidFill>
                  <a:srgbClr val="C00000"/>
                </a:solidFill>
                <a:ea typeface="Malgun Gothic" panose="020B0503020000020004" pitchFamily="34" charset="-127"/>
                <a:cs typeface="Times New Roman" panose="02020603050405020304" pitchFamily="18" charset="0"/>
              </a:rPr>
              <a:t>Top pathway:</a:t>
            </a:r>
            <a:r>
              <a:rPr lang="en-US" b="1" dirty="0">
                <a:solidFill>
                  <a:srgbClr val="C00000"/>
                </a:solidFill>
                <a:ea typeface="Malgun Gothic" panose="020B0503020000020004" pitchFamily="34" charset="-127"/>
                <a:cs typeface="Times New Roman" panose="02020603050405020304" pitchFamily="18" charset="0"/>
              </a:rPr>
              <a:t>  </a:t>
            </a:r>
            <a:r>
              <a:rPr lang="en-US" dirty="0">
                <a:ea typeface="Malgun Gothic" panose="020B0503020000020004" pitchFamily="34" charset="-127"/>
                <a:cs typeface="Times New Roman" panose="02020603050405020304" pitchFamily="18" charset="0"/>
              </a:rPr>
              <a:t>TCA cycle and respiratory electron transport</a:t>
            </a:r>
            <a:endParaRPr lang="en-US" dirty="0"/>
          </a:p>
        </p:txBody>
      </p:sp>
      <p:grpSp>
        <p:nvGrpSpPr>
          <p:cNvPr id="8" name="Group 7">
            <a:extLst>
              <a:ext uri="{FF2B5EF4-FFF2-40B4-BE49-F238E27FC236}">
                <a16:creationId xmlns:a16="http://schemas.microsoft.com/office/drawing/2014/main" id="{E86E6DB4-A7AC-46C4-98CC-F7F68E58C274}"/>
              </a:ext>
            </a:extLst>
          </p:cNvPr>
          <p:cNvGrpSpPr/>
          <p:nvPr/>
        </p:nvGrpSpPr>
        <p:grpSpPr>
          <a:xfrm>
            <a:off x="4329628" y="1604072"/>
            <a:ext cx="632818" cy="3009993"/>
            <a:chOff x="4965417" y="1561540"/>
            <a:chExt cx="632818" cy="3009993"/>
          </a:xfrm>
        </p:grpSpPr>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FC4F0999-1196-4DCA-A0C8-90E446B20C1B}"/>
                    </a:ext>
                  </a:extLst>
                </p:cNvPr>
                <p:cNvSpPr/>
                <p:nvPr/>
              </p:nvSpPr>
              <p:spPr>
                <a:xfrm>
                  <a:off x="4965417" y="1561540"/>
                  <a:ext cx="4860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a:latin typeface="Cambria Math" panose="02040503050406030204" pitchFamily="18" charset="0"/>
                          </a:rPr>
                          <m:t>𝛃</m:t>
                        </m:r>
                      </m:oMath>
                    </m:oMathPara>
                  </a14:m>
                  <a:endParaRPr lang="en-US" sz="2800" dirty="0"/>
                </a:p>
              </p:txBody>
            </p:sp>
          </mc:Choice>
          <mc:Fallback xmlns="">
            <p:sp>
              <p:nvSpPr>
                <p:cNvPr id="71" name="Rectangle 70">
                  <a:extLst>
                    <a:ext uri="{FF2B5EF4-FFF2-40B4-BE49-F238E27FC236}">
                      <a16:creationId xmlns:a16="http://schemas.microsoft.com/office/drawing/2014/main" id="{FC4F0999-1196-4DCA-A0C8-90E446B20C1B}"/>
                    </a:ext>
                  </a:extLst>
                </p:cNvPr>
                <p:cNvSpPr>
                  <a:spLocks noRot="1" noChangeAspect="1" noMove="1" noResize="1" noEditPoints="1" noAdjustHandles="1" noChangeArrowheads="1" noChangeShapeType="1" noTextEdit="1"/>
                </p:cNvSpPr>
                <p:nvPr/>
              </p:nvSpPr>
              <p:spPr>
                <a:xfrm>
                  <a:off x="4965417" y="1561540"/>
                  <a:ext cx="486030" cy="523220"/>
                </a:xfrm>
                <a:prstGeom prst="rect">
                  <a:avLst/>
                </a:prstGeom>
                <a:blipFill>
                  <a:blip r:embed="rId11"/>
                  <a:stretch>
                    <a:fillRect/>
                  </a:stretch>
                </a:blipFill>
              </p:spPr>
              <p:txBody>
                <a:bodyPr/>
                <a:lstStyle/>
                <a:p>
                  <a:r>
                    <a:rPr lang="en-US">
                      <a:noFill/>
                    </a:rPr>
                    <a:t> </a:t>
                  </a:r>
                </a:p>
              </p:txBody>
            </p:sp>
          </mc:Fallback>
        </mc:AlternateContent>
        <p:pic>
          <p:nvPicPr>
            <p:cNvPr id="75" name="Picture 74">
              <a:extLst>
                <a:ext uri="{FF2B5EF4-FFF2-40B4-BE49-F238E27FC236}">
                  <a16:creationId xmlns:a16="http://schemas.microsoft.com/office/drawing/2014/main" id="{4D99BE85-A986-4AF1-A2F9-79A34CDC9855}"/>
                </a:ext>
              </a:extLst>
            </p:cNvPr>
            <p:cNvPicPr>
              <a:picLocks noChangeAspect="1"/>
            </p:cNvPicPr>
            <p:nvPr/>
          </p:nvPicPr>
          <p:blipFill>
            <a:blip r:embed="rId12"/>
            <a:stretch>
              <a:fillRect/>
            </a:stretch>
          </p:blipFill>
          <p:spPr>
            <a:xfrm rot="5400000">
              <a:off x="4155643" y="3128942"/>
              <a:ext cx="2730673" cy="154510"/>
            </a:xfrm>
            <a:prstGeom prst="rect">
              <a:avLst/>
            </a:prstGeom>
          </p:spPr>
        </p:pic>
      </p:grpSp>
      <p:cxnSp>
        <p:nvCxnSpPr>
          <p:cNvPr id="76" name="Straight Arrow Connector 75">
            <a:extLst>
              <a:ext uri="{FF2B5EF4-FFF2-40B4-BE49-F238E27FC236}">
                <a16:creationId xmlns:a16="http://schemas.microsoft.com/office/drawing/2014/main" id="{A063AE84-6E45-4CBA-A5FF-423C5DD444F5}"/>
              </a:ext>
            </a:extLst>
          </p:cNvPr>
          <p:cNvCxnSpPr>
            <a:cxnSpLocks/>
          </p:cNvCxnSpPr>
          <p:nvPr/>
        </p:nvCxnSpPr>
        <p:spPr>
          <a:xfrm>
            <a:off x="4945143" y="3118407"/>
            <a:ext cx="376849" cy="271402"/>
          </a:xfrm>
          <a:prstGeom prst="straightConnector1">
            <a:avLst/>
          </a:prstGeom>
          <a:ln w="285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5F63FA31-492C-4D80-9562-8CB3071E4FCA}"/>
              </a:ext>
            </a:extLst>
          </p:cNvPr>
          <p:cNvPicPr>
            <a:picLocks noChangeAspect="1"/>
          </p:cNvPicPr>
          <p:nvPr/>
        </p:nvPicPr>
        <p:blipFill>
          <a:blip r:embed="rId13"/>
          <a:stretch>
            <a:fillRect/>
          </a:stretch>
        </p:blipFill>
        <p:spPr>
          <a:xfrm>
            <a:off x="4243072" y="5200259"/>
            <a:ext cx="1601038" cy="988971"/>
          </a:xfrm>
          <a:prstGeom prst="rect">
            <a:avLst/>
          </a:prstGeom>
          <a:ln w="38100">
            <a:noFill/>
          </a:ln>
        </p:spPr>
      </p:pic>
      <p:sp>
        <p:nvSpPr>
          <p:cNvPr id="9" name="TextBox 8">
            <a:extLst>
              <a:ext uri="{FF2B5EF4-FFF2-40B4-BE49-F238E27FC236}">
                <a16:creationId xmlns:a16="http://schemas.microsoft.com/office/drawing/2014/main" id="{035310BC-916F-47BD-90A4-DB77601E1102}"/>
              </a:ext>
            </a:extLst>
          </p:cNvPr>
          <p:cNvSpPr txBox="1"/>
          <p:nvPr/>
        </p:nvSpPr>
        <p:spPr>
          <a:xfrm>
            <a:off x="5913380" y="5660843"/>
            <a:ext cx="3370795" cy="646331"/>
          </a:xfrm>
          <a:prstGeom prst="rect">
            <a:avLst/>
          </a:prstGeom>
          <a:noFill/>
        </p:spPr>
        <p:txBody>
          <a:bodyPr wrap="square" rtlCol="0">
            <a:spAutoFit/>
          </a:bodyPr>
          <a:lstStyle/>
          <a:p>
            <a:r>
              <a:rPr lang="en-US" i="1" dirty="0"/>
              <a:t>In vivo</a:t>
            </a:r>
            <a:r>
              <a:rPr lang="en-US" dirty="0"/>
              <a:t> validation in a transgenic </a:t>
            </a:r>
            <a:r>
              <a:rPr lang="en-US" i="1" dirty="0"/>
              <a:t>C. elegans </a:t>
            </a:r>
            <a:r>
              <a:rPr lang="en-US" dirty="0"/>
              <a:t>model expressing Aβ</a:t>
            </a:r>
          </a:p>
        </p:txBody>
      </p:sp>
      <p:pic>
        <p:nvPicPr>
          <p:cNvPr id="85" name="Picture 2" descr="https://upload.wikimedia.org/wikipedia/commons/b/be/CrawlingCelegans.gif">
            <a:extLst>
              <a:ext uri="{FF2B5EF4-FFF2-40B4-BE49-F238E27FC236}">
                <a16:creationId xmlns:a16="http://schemas.microsoft.com/office/drawing/2014/main" id="{ED3BAA67-F010-42CE-9BE6-89BD1004A015}"/>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4243073" y="4278764"/>
            <a:ext cx="1600202" cy="840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294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xit" presetSubtype="0" fill="hold" grpId="0" nodeType="withEffect">
                                  <p:stCondLst>
                                    <p:cond delay="0"/>
                                  </p:stCondLst>
                                  <p:childTnLst>
                                    <p:animEffect transition="out" filter="fade">
                                      <p:cBhvr>
                                        <p:cTn id="9" dur="500"/>
                                        <p:tgtEl>
                                          <p:spTgt spid="156"/>
                                        </p:tgtEl>
                                      </p:cBhvr>
                                    </p:animEffect>
                                    <p:set>
                                      <p:cBhvr>
                                        <p:cTn id="10" dur="1" fill="hold">
                                          <p:stCondLst>
                                            <p:cond delay="499"/>
                                          </p:stCondLst>
                                        </p:cTn>
                                        <p:tgtEl>
                                          <p:spTgt spid="15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500"/>
                                        <p:tgtEl>
                                          <p:spTgt spid="1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fade">
                                      <p:cBhvr>
                                        <p:cTn id="24" dur="500"/>
                                        <p:tgtEl>
                                          <p:spTgt spid="15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fade">
                                      <p:cBhvr>
                                        <p:cTn id="27" dur="500"/>
                                        <p:tgtEl>
                                          <p:spTgt spid="106"/>
                                        </p:tgtEl>
                                      </p:cBhvr>
                                    </p:animEffect>
                                  </p:childTnLst>
                                </p:cTn>
                              </p:par>
                              <p:par>
                                <p:cTn id="28" presetID="10" presetClass="entr" presetSubtype="0" fill="hold" nodeType="withEffect">
                                  <p:stCondLst>
                                    <p:cond delay="0"/>
                                  </p:stCondLst>
                                  <p:childTnLst>
                                    <p:set>
                                      <p:cBhvr>
                                        <p:cTn id="29" dur="1" fill="hold">
                                          <p:stCondLst>
                                            <p:cond delay="0"/>
                                          </p:stCondLst>
                                        </p:cTn>
                                        <p:tgtEl>
                                          <p:spTgt spid="152"/>
                                        </p:tgtEl>
                                        <p:attrNameLst>
                                          <p:attrName>style.visibility</p:attrName>
                                        </p:attrNameLst>
                                      </p:cBhvr>
                                      <p:to>
                                        <p:strVal val="visible"/>
                                      </p:to>
                                    </p:set>
                                    <p:animEffect transition="in" filter="fade">
                                      <p:cBhvr>
                                        <p:cTn id="30" dur="500"/>
                                        <p:tgtEl>
                                          <p:spTgt spid="152"/>
                                        </p:tgtEl>
                                      </p:cBhvr>
                                    </p:animEffect>
                                  </p:childTnLst>
                                </p:cTn>
                              </p:par>
                              <p:par>
                                <p:cTn id="31" presetID="10" presetClass="exit" presetSubtype="0" fill="hold" nodeType="withEffect">
                                  <p:stCondLst>
                                    <p:cond delay="0"/>
                                  </p:stCondLst>
                                  <p:childTnLst>
                                    <p:animEffect transition="out" filter="fade">
                                      <p:cBhvr>
                                        <p:cTn id="32" dur="500"/>
                                        <p:tgtEl>
                                          <p:spTgt spid="153"/>
                                        </p:tgtEl>
                                      </p:cBhvr>
                                    </p:animEffect>
                                    <p:set>
                                      <p:cBhvr>
                                        <p:cTn id="33" dur="1" fill="hold">
                                          <p:stCondLst>
                                            <p:cond delay="499"/>
                                          </p:stCondLst>
                                        </p:cTn>
                                        <p:tgtEl>
                                          <p:spTgt spid="15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4"/>
                                        </p:tgtEl>
                                        <p:attrNameLst>
                                          <p:attrName>style.visibility</p:attrName>
                                        </p:attrNameLst>
                                      </p:cBhvr>
                                      <p:to>
                                        <p:strVal val="visible"/>
                                      </p:to>
                                    </p:set>
                                    <p:animEffect transition="in" filter="fade">
                                      <p:cBhvr>
                                        <p:cTn id="41" dur="500"/>
                                        <p:tgtEl>
                                          <p:spTgt spid="134"/>
                                        </p:tgtEl>
                                      </p:cBhvr>
                                    </p:animEffect>
                                  </p:childTnLst>
                                </p:cTn>
                              </p:par>
                              <p:par>
                                <p:cTn id="42" presetID="10" presetClass="exit" presetSubtype="0" fill="hold" grpId="0" nodeType="withEffect">
                                  <p:stCondLst>
                                    <p:cond delay="0"/>
                                  </p:stCondLst>
                                  <p:childTnLst>
                                    <p:animEffect transition="out" filter="fade">
                                      <p:cBhvr>
                                        <p:cTn id="43" dur="500"/>
                                        <p:tgtEl>
                                          <p:spTgt spid="157"/>
                                        </p:tgtEl>
                                      </p:cBhvr>
                                    </p:animEffect>
                                    <p:set>
                                      <p:cBhvr>
                                        <p:cTn id="44" dur="1" fill="hold">
                                          <p:stCondLst>
                                            <p:cond delay="499"/>
                                          </p:stCondLst>
                                        </p:cTn>
                                        <p:tgtEl>
                                          <p:spTgt spid="15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10" presetClass="entr" presetSubtype="0" fill="hold"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fade">
                                      <p:cBhvr>
                                        <p:cTn id="60" dur="500"/>
                                        <p:tgtEl>
                                          <p:spTgt spid="7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500"/>
                                        <p:tgtEl>
                                          <p:spTgt spid="74"/>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fade">
                                      <p:cBhvr>
                                        <p:cTn id="86" dur="500"/>
                                        <p:tgtEl>
                                          <p:spTgt spid="8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fade">
                                      <p:cBhvr>
                                        <p:cTn id="89" dur="500"/>
                                        <p:tgtEl>
                                          <p:spTgt spid="9"/>
                                        </p:tgtEl>
                                      </p:cBhvr>
                                    </p:animEffect>
                                  </p:childTnLst>
                                </p:cTn>
                              </p:par>
                              <p:par>
                                <p:cTn id="90" presetID="10" presetClass="entr" presetSubtype="0" fill="hold" nodeType="withEffect">
                                  <p:stCondLst>
                                    <p:cond delay="0"/>
                                  </p:stCondLst>
                                  <p:childTnLst>
                                    <p:set>
                                      <p:cBhvr>
                                        <p:cTn id="91" dur="1" fill="hold">
                                          <p:stCondLst>
                                            <p:cond delay="0"/>
                                          </p:stCondLst>
                                        </p:cTn>
                                        <p:tgtEl>
                                          <p:spTgt spid="85"/>
                                        </p:tgtEl>
                                        <p:attrNameLst>
                                          <p:attrName>style.visibility</p:attrName>
                                        </p:attrNameLst>
                                      </p:cBhvr>
                                      <p:to>
                                        <p:strVal val="visible"/>
                                      </p:to>
                                    </p:set>
                                    <p:animEffect transition="in" filter="fade">
                                      <p:cBhvr>
                                        <p:cTn id="9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06" grpId="0"/>
      <p:bldP spid="156" grpId="0" animBg="1"/>
      <p:bldP spid="157" grpId="0" animBg="1"/>
      <p:bldP spid="134" grpId="0" animBg="1"/>
      <p:bldP spid="64" grpId="0" animBg="1"/>
      <p:bldP spid="67" grpId="0"/>
      <p:bldP spid="68" grpId="0"/>
      <p:bldP spid="69" grpId="0"/>
      <p:bldP spid="73" grpId="0"/>
      <p:bldP spid="72"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AC18-D460-4CE9-99EA-2E35CF4A7697}"/>
              </a:ext>
            </a:extLst>
          </p:cNvPr>
          <p:cNvSpPr>
            <a:spLocks noGrp="1"/>
          </p:cNvSpPr>
          <p:nvPr>
            <p:ph type="title"/>
          </p:nvPr>
        </p:nvSpPr>
        <p:spPr>
          <a:xfrm>
            <a:off x="379561" y="198154"/>
            <a:ext cx="9821343" cy="1325563"/>
          </a:xfrm>
        </p:spPr>
        <p:txBody>
          <a:bodyPr>
            <a:noAutofit/>
          </a:bodyPr>
          <a:lstStyle/>
          <a:p>
            <a:r>
              <a:rPr lang="en-US" sz="3200" i="1" dirty="0"/>
              <a:t>In vivo</a:t>
            </a:r>
            <a:r>
              <a:rPr lang="en-US" sz="3200" dirty="0"/>
              <a:t> validation – Inhibition of mitochondrial complex I subunit NDUFA9 leads to tolerance to A</a:t>
            </a:r>
            <a:r>
              <a:rPr lang="el-GR" sz="3200" dirty="0"/>
              <a:t>β</a:t>
            </a:r>
            <a:r>
              <a:rPr lang="en-US" sz="3200" dirty="0"/>
              <a:t> toxicity</a:t>
            </a:r>
          </a:p>
        </p:txBody>
      </p:sp>
      <p:pic>
        <p:nvPicPr>
          <p:cNvPr id="8" name="Picture 7">
            <a:extLst>
              <a:ext uri="{FF2B5EF4-FFF2-40B4-BE49-F238E27FC236}">
                <a16:creationId xmlns:a16="http://schemas.microsoft.com/office/drawing/2014/main" id="{E3D6B865-630C-4A0F-BD78-B673302C648A}"/>
              </a:ext>
            </a:extLst>
          </p:cNvPr>
          <p:cNvPicPr>
            <a:picLocks noChangeAspect="1"/>
          </p:cNvPicPr>
          <p:nvPr/>
        </p:nvPicPr>
        <p:blipFill rotWithShape="1">
          <a:blip r:embed="rId3"/>
          <a:srcRect l="5860" r="9378"/>
          <a:stretch/>
        </p:blipFill>
        <p:spPr>
          <a:xfrm>
            <a:off x="10067197" y="81035"/>
            <a:ext cx="853638" cy="1097280"/>
          </a:xfrm>
          <a:prstGeom prst="rect">
            <a:avLst/>
          </a:prstGeom>
          <a:ln w="22225">
            <a:solidFill>
              <a:schemeClr val="tx1"/>
            </a:solidFill>
          </a:ln>
        </p:spPr>
      </p:pic>
      <p:pic>
        <p:nvPicPr>
          <p:cNvPr id="9" name="Picture 8">
            <a:extLst>
              <a:ext uri="{FF2B5EF4-FFF2-40B4-BE49-F238E27FC236}">
                <a16:creationId xmlns:a16="http://schemas.microsoft.com/office/drawing/2014/main" id="{3E4FE9D4-7D11-4C73-83CC-6C5A4797448C}"/>
              </a:ext>
            </a:extLst>
          </p:cNvPr>
          <p:cNvPicPr>
            <a:picLocks noChangeAspect="1"/>
          </p:cNvPicPr>
          <p:nvPr/>
        </p:nvPicPr>
        <p:blipFill rotWithShape="1">
          <a:blip r:embed="rId4"/>
          <a:srcRect l="6038"/>
          <a:stretch/>
        </p:blipFill>
        <p:spPr>
          <a:xfrm>
            <a:off x="11176005" y="90012"/>
            <a:ext cx="918342" cy="1097280"/>
          </a:xfrm>
          <a:prstGeom prst="rect">
            <a:avLst/>
          </a:prstGeom>
          <a:ln w="22225">
            <a:solidFill>
              <a:schemeClr val="tx1"/>
            </a:solidFill>
          </a:ln>
        </p:spPr>
      </p:pic>
      <p:sp>
        <p:nvSpPr>
          <p:cNvPr id="10" name="Rectangle 9">
            <a:extLst>
              <a:ext uri="{FF2B5EF4-FFF2-40B4-BE49-F238E27FC236}">
                <a16:creationId xmlns:a16="http://schemas.microsoft.com/office/drawing/2014/main" id="{C5FDCF07-6A30-4857-9D1E-2F24F449DE5E}"/>
              </a:ext>
            </a:extLst>
          </p:cNvPr>
          <p:cNvSpPr/>
          <p:nvPr/>
        </p:nvSpPr>
        <p:spPr>
          <a:xfrm>
            <a:off x="11094765" y="1181423"/>
            <a:ext cx="1097235" cy="535531"/>
          </a:xfrm>
          <a:prstGeom prst="rect">
            <a:avLst/>
          </a:prstGeom>
        </p:spPr>
        <p:txBody>
          <a:bodyPr wrap="square">
            <a:spAutoFit/>
          </a:bodyPr>
          <a:lstStyle/>
          <a:p>
            <a:pPr algn="ctr">
              <a:lnSpc>
                <a:spcPct val="90000"/>
              </a:lnSpc>
            </a:pPr>
            <a:r>
              <a:rPr lang="en-US" sz="1600" dirty="0"/>
              <a:t>Matt </a:t>
            </a:r>
            <a:r>
              <a:rPr lang="en-US" sz="1600" dirty="0" err="1"/>
              <a:t>Kaeberlein</a:t>
            </a:r>
            <a:endParaRPr lang="en-US" sz="1600" dirty="0"/>
          </a:p>
        </p:txBody>
      </p:sp>
      <p:sp>
        <p:nvSpPr>
          <p:cNvPr id="11" name="Rectangle 10">
            <a:extLst>
              <a:ext uri="{FF2B5EF4-FFF2-40B4-BE49-F238E27FC236}">
                <a16:creationId xmlns:a16="http://schemas.microsoft.com/office/drawing/2014/main" id="{3F036FF3-618F-4C35-A24A-B22CD677F022}"/>
              </a:ext>
            </a:extLst>
          </p:cNvPr>
          <p:cNvSpPr/>
          <p:nvPr/>
        </p:nvSpPr>
        <p:spPr>
          <a:xfrm>
            <a:off x="9910174" y="1172637"/>
            <a:ext cx="1168910" cy="338554"/>
          </a:xfrm>
          <a:prstGeom prst="rect">
            <a:avLst/>
          </a:prstGeom>
        </p:spPr>
        <p:txBody>
          <a:bodyPr wrap="none">
            <a:spAutoFit/>
          </a:bodyPr>
          <a:lstStyle/>
          <a:p>
            <a:pPr algn="ctr"/>
            <a:r>
              <a:rPr lang="en-US" sz="1600" dirty="0"/>
              <a:t>Josh Russell</a:t>
            </a:r>
          </a:p>
        </p:txBody>
      </p:sp>
      <p:sp>
        <p:nvSpPr>
          <p:cNvPr id="7" name="Content Placeholder 6">
            <a:extLst>
              <a:ext uri="{FF2B5EF4-FFF2-40B4-BE49-F238E27FC236}">
                <a16:creationId xmlns:a16="http://schemas.microsoft.com/office/drawing/2014/main" id="{B0F32929-604D-43AC-9415-3C0A0F1A3B84}"/>
              </a:ext>
            </a:extLst>
          </p:cNvPr>
          <p:cNvSpPr>
            <a:spLocks noGrp="1"/>
          </p:cNvSpPr>
          <p:nvPr>
            <p:ph idx="1"/>
          </p:nvPr>
        </p:nvSpPr>
        <p:spPr>
          <a:xfrm>
            <a:off x="379562" y="1825624"/>
            <a:ext cx="8742378" cy="1322147"/>
          </a:xfrm>
        </p:spPr>
        <p:txBody>
          <a:bodyPr>
            <a:normAutofit fontScale="92500" lnSpcReduction="20000"/>
          </a:bodyPr>
          <a:lstStyle/>
          <a:p>
            <a:pPr>
              <a:lnSpc>
                <a:spcPct val="110000"/>
              </a:lnSpc>
            </a:pPr>
            <a:r>
              <a:rPr lang="en-US" dirty="0"/>
              <a:t>If we knock down the worm homolog of NDUFA9, would we see delay in paralysis?</a:t>
            </a:r>
          </a:p>
          <a:p>
            <a:pPr>
              <a:lnSpc>
                <a:spcPct val="110000"/>
              </a:lnSpc>
            </a:pPr>
            <a:r>
              <a:rPr lang="en-US" dirty="0"/>
              <a:t>Paralysis assay using the </a:t>
            </a:r>
            <a:r>
              <a:rPr lang="en-US" dirty="0" err="1"/>
              <a:t>WormBot</a:t>
            </a:r>
            <a:r>
              <a:rPr lang="en-US" dirty="0"/>
              <a:t> in </a:t>
            </a:r>
            <a:r>
              <a:rPr lang="en-US" dirty="0" err="1"/>
              <a:t>Kaeberlein</a:t>
            </a:r>
            <a:r>
              <a:rPr lang="en-US" dirty="0"/>
              <a:t> lab</a:t>
            </a:r>
          </a:p>
          <a:p>
            <a:pPr>
              <a:lnSpc>
                <a:spcPct val="110000"/>
              </a:lnSpc>
            </a:pPr>
            <a:endParaRPr lang="en-US" dirty="0"/>
          </a:p>
        </p:txBody>
      </p:sp>
      <p:pic>
        <p:nvPicPr>
          <p:cNvPr id="18" name="Picture 17">
            <a:extLst>
              <a:ext uri="{FF2B5EF4-FFF2-40B4-BE49-F238E27FC236}">
                <a16:creationId xmlns:a16="http://schemas.microsoft.com/office/drawing/2014/main" id="{6F6EC96B-03A1-43CB-B09F-B944E3E5A99F}"/>
              </a:ext>
            </a:extLst>
          </p:cNvPr>
          <p:cNvPicPr>
            <a:picLocks noChangeAspect="1"/>
          </p:cNvPicPr>
          <p:nvPr/>
        </p:nvPicPr>
        <p:blipFill>
          <a:blip r:embed="rId5"/>
          <a:stretch>
            <a:fillRect/>
          </a:stretch>
        </p:blipFill>
        <p:spPr>
          <a:xfrm>
            <a:off x="95924" y="3572274"/>
            <a:ext cx="4457632" cy="3200400"/>
          </a:xfrm>
          <a:prstGeom prst="rect">
            <a:avLst/>
          </a:prstGeom>
        </p:spPr>
      </p:pic>
      <p:pic>
        <p:nvPicPr>
          <p:cNvPr id="20" name="Picture 19">
            <a:extLst>
              <a:ext uri="{FF2B5EF4-FFF2-40B4-BE49-F238E27FC236}">
                <a16:creationId xmlns:a16="http://schemas.microsoft.com/office/drawing/2014/main" id="{4B96466F-A499-4F2D-B9A1-63347E09FCDE}"/>
              </a:ext>
            </a:extLst>
          </p:cNvPr>
          <p:cNvPicPr>
            <a:picLocks noChangeAspect="1"/>
          </p:cNvPicPr>
          <p:nvPr/>
        </p:nvPicPr>
        <p:blipFill>
          <a:blip r:embed="rId6"/>
          <a:stretch>
            <a:fillRect/>
          </a:stretch>
        </p:blipFill>
        <p:spPr>
          <a:xfrm>
            <a:off x="4553556" y="3572274"/>
            <a:ext cx="4568384" cy="3197432"/>
          </a:xfrm>
          <a:prstGeom prst="rect">
            <a:avLst/>
          </a:prstGeom>
        </p:spPr>
      </p:pic>
      <p:sp>
        <p:nvSpPr>
          <p:cNvPr id="21" name="TextBox 20">
            <a:extLst>
              <a:ext uri="{FF2B5EF4-FFF2-40B4-BE49-F238E27FC236}">
                <a16:creationId xmlns:a16="http://schemas.microsoft.com/office/drawing/2014/main" id="{92FCD78B-C5DB-433D-9648-EFBDCFEEA623}"/>
              </a:ext>
            </a:extLst>
          </p:cNvPr>
          <p:cNvSpPr txBox="1"/>
          <p:nvPr/>
        </p:nvSpPr>
        <p:spPr>
          <a:xfrm>
            <a:off x="9997485" y="6492311"/>
            <a:ext cx="2299347" cy="369332"/>
          </a:xfrm>
          <a:prstGeom prst="rect">
            <a:avLst/>
          </a:prstGeom>
          <a:noFill/>
        </p:spPr>
        <p:txBody>
          <a:bodyPr wrap="none" rtlCol="0">
            <a:spAutoFit/>
          </a:bodyPr>
          <a:lstStyle/>
          <a:p>
            <a:r>
              <a:rPr lang="en-US" dirty="0"/>
              <a:t>Pitt et al., unpublished</a:t>
            </a:r>
          </a:p>
        </p:txBody>
      </p:sp>
      <p:sp>
        <p:nvSpPr>
          <p:cNvPr id="22" name="TextBox 21">
            <a:extLst>
              <a:ext uri="{FF2B5EF4-FFF2-40B4-BE49-F238E27FC236}">
                <a16:creationId xmlns:a16="http://schemas.microsoft.com/office/drawing/2014/main" id="{D67EF9B7-86A9-4C4D-9833-DF9543B96FAB}"/>
              </a:ext>
            </a:extLst>
          </p:cNvPr>
          <p:cNvSpPr txBox="1"/>
          <p:nvPr/>
        </p:nvSpPr>
        <p:spPr>
          <a:xfrm>
            <a:off x="1767975" y="3150740"/>
            <a:ext cx="6312765" cy="461665"/>
          </a:xfrm>
          <a:prstGeom prst="rect">
            <a:avLst/>
          </a:prstGeom>
          <a:noFill/>
        </p:spPr>
        <p:txBody>
          <a:bodyPr wrap="square" rtlCol="0">
            <a:spAutoFit/>
          </a:bodyPr>
          <a:lstStyle/>
          <a:p>
            <a:r>
              <a:rPr lang="en-US" sz="2400" b="1" dirty="0">
                <a:solidFill>
                  <a:srgbClr val="000099"/>
                </a:solidFill>
              </a:rPr>
              <a:t>Control</a:t>
            </a:r>
            <a:r>
              <a:rPr lang="en-US" sz="2400" b="1" dirty="0">
                <a:solidFill>
                  <a:srgbClr val="C00000"/>
                </a:solidFill>
              </a:rPr>
              <a:t>                                                  </a:t>
            </a:r>
            <a:r>
              <a:rPr lang="en-US" sz="2400" b="1" dirty="0">
                <a:solidFill>
                  <a:srgbClr val="008000"/>
                </a:solidFill>
              </a:rPr>
              <a:t>Treatment</a:t>
            </a:r>
          </a:p>
        </p:txBody>
      </p:sp>
      <p:pic>
        <p:nvPicPr>
          <p:cNvPr id="24" name="Picture 23" descr="1270-jason-pitt.jpg">
            <a:extLst>
              <a:ext uri="{FF2B5EF4-FFF2-40B4-BE49-F238E27FC236}">
                <a16:creationId xmlns:a16="http://schemas.microsoft.com/office/drawing/2014/main" id="{664C27D8-CEA3-4878-8A58-86B907E95E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7485" y="5094472"/>
            <a:ext cx="1097280" cy="1097280"/>
          </a:xfrm>
          <a:prstGeom prst="rect">
            <a:avLst/>
          </a:prstGeom>
          <a:ln w="19050">
            <a:solidFill>
              <a:sysClr val="windowText" lastClr="000000"/>
            </a:solidFill>
          </a:ln>
        </p:spPr>
      </p:pic>
      <p:pic>
        <p:nvPicPr>
          <p:cNvPr id="25" name="Picture 24">
            <a:extLst>
              <a:ext uri="{FF2B5EF4-FFF2-40B4-BE49-F238E27FC236}">
                <a16:creationId xmlns:a16="http://schemas.microsoft.com/office/drawing/2014/main" id="{210C8160-7643-48F2-8BE3-29F3CB22836D}"/>
              </a:ext>
            </a:extLst>
          </p:cNvPr>
          <p:cNvPicPr>
            <a:picLocks noChangeAspect="1"/>
          </p:cNvPicPr>
          <p:nvPr/>
        </p:nvPicPr>
        <p:blipFill rotWithShape="1">
          <a:blip r:embed="rId8"/>
          <a:srcRect b="8857"/>
          <a:stretch/>
        </p:blipFill>
        <p:spPr>
          <a:xfrm>
            <a:off x="11230615" y="5100600"/>
            <a:ext cx="859934" cy="1097280"/>
          </a:xfrm>
          <a:prstGeom prst="rect">
            <a:avLst/>
          </a:prstGeom>
          <a:ln w="19050">
            <a:solidFill>
              <a:sysClr val="windowText" lastClr="000000"/>
            </a:solidFill>
          </a:ln>
        </p:spPr>
      </p:pic>
      <p:sp>
        <p:nvSpPr>
          <p:cNvPr id="26" name="Rectangle 25">
            <a:extLst>
              <a:ext uri="{FF2B5EF4-FFF2-40B4-BE49-F238E27FC236}">
                <a16:creationId xmlns:a16="http://schemas.microsoft.com/office/drawing/2014/main" id="{24F81ED8-1294-4879-8F64-7FB431A2E0ED}"/>
              </a:ext>
            </a:extLst>
          </p:cNvPr>
          <p:cNvSpPr/>
          <p:nvPr/>
        </p:nvSpPr>
        <p:spPr>
          <a:xfrm>
            <a:off x="9910174" y="6220303"/>
            <a:ext cx="2377574" cy="313932"/>
          </a:xfrm>
          <a:prstGeom prst="rect">
            <a:avLst/>
          </a:prstGeom>
        </p:spPr>
        <p:txBody>
          <a:bodyPr wrap="square">
            <a:spAutoFit/>
          </a:bodyPr>
          <a:lstStyle/>
          <a:p>
            <a:pPr algn="ctr">
              <a:lnSpc>
                <a:spcPct val="90000"/>
              </a:lnSpc>
            </a:pPr>
            <a:r>
              <a:rPr lang="en-US" sz="1600" dirty="0"/>
              <a:t>Ben Blue        Jason Pitt</a:t>
            </a:r>
          </a:p>
        </p:txBody>
      </p:sp>
      <p:pic>
        <p:nvPicPr>
          <p:cNvPr id="12" name="Picture 11">
            <a:extLst>
              <a:ext uri="{FF2B5EF4-FFF2-40B4-BE49-F238E27FC236}">
                <a16:creationId xmlns:a16="http://schemas.microsoft.com/office/drawing/2014/main" id="{D05CF99A-920E-4A2C-8522-7D27A074A7A9}"/>
              </a:ext>
            </a:extLst>
          </p:cNvPr>
          <p:cNvPicPr>
            <a:picLocks noChangeAspect="1"/>
          </p:cNvPicPr>
          <p:nvPr/>
        </p:nvPicPr>
        <p:blipFill>
          <a:blip r:embed="rId9"/>
          <a:stretch>
            <a:fillRect/>
          </a:stretch>
        </p:blipFill>
        <p:spPr>
          <a:xfrm>
            <a:off x="9325754" y="1760094"/>
            <a:ext cx="2715748" cy="1736966"/>
          </a:xfrm>
          <a:prstGeom prst="rect">
            <a:avLst/>
          </a:prstGeom>
        </p:spPr>
      </p:pic>
      <p:sp>
        <p:nvSpPr>
          <p:cNvPr id="30" name="Content Placeholder 6">
            <a:extLst>
              <a:ext uri="{FF2B5EF4-FFF2-40B4-BE49-F238E27FC236}">
                <a16:creationId xmlns:a16="http://schemas.microsoft.com/office/drawing/2014/main" id="{57A926D5-0C33-4F00-9034-6657D2EAA3FC}"/>
              </a:ext>
            </a:extLst>
          </p:cNvPr>
          <p:cNvSpPr txBox="1">
            <a:spLocks/>
          </p:cNvSpPr>
          <p:nvPr/>
        </p:nvSpPr>
        <p:spPr>
          <a:xfrm>
            <a:off x="8686800" y="3667997"/>
            <a:ext cx="3610031" cy="1473050"/>
          </a:xfrm>
          <a:prstGeom prst="rect">
            <a:avLst/>
          </a:prstGeom>
        </p:spPr>
        <p:txBody>
          <a:bodyPr vert="horz" lIns="91440" tIns="45720" rIns="91440" bIns="45720" rtlCol="0">
            <a:normAutofit fontScale="77500" lnSpcReduction="2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144 experiments per run</a:t>
            </a:r>
          </a:p>
          <a:p>
            <a:pPr lvl="1"/>
            <a:r>
              <a:rPr lang="en-US" dirty="0"/>
              <a:t>Automated software</a:t>
            </a:r>
          </a:p>
          <a:p>
            <a:pPr lvl="1"/>
            <a:r>
              <a:rPr lang="en-US" dirty="0"/>
              <a:t>Time-lapse movies</a:t>
            </a:r>
          </a:p>
          <a:p>
            <a:pPr lvl="1"/>
            <a:r>
              <a:rPr lang="en-US" dirty="0"/>
              <a:t>Efficiency (2 min vs. 3.5 </a:t>
            </a:r>
            <a:r>
              <a:rPr lang="en-US" dirty="0" err="1"/>
              <a:t>hr</a:t>
            </a:r>
            <a:r>
              <a:rPr lang="en-US" dirty="0"/>
              <a:t>)</a:t>
            </a:r>
          </a:p>
        </p:txBody>
      </p:sp>
      <p:sp>
        <p:nvSpPr>
          <p:cNvPr id="3" name="Rectangle 2">
            <a:extLst>
              <a:ext uri="{FF2B5EF4-FFF2-40B4-BE49-F238E27FC236}">
                <a16:creationId xmlns:a16="http://schemas.microsoft.com/office/drawing/2014/main" id="{43E7BDD6-F8D2-4D20-BA38-D6188A34DBBF}"/>
              </a:ext>
            </a:extLst>
          </p:cNvPr>
          <p:cNvSpPr/>
          <p:nvPr/>
        </p:nvSpPr>
        <p:spPr>
          <a:xfrm>
            <a:off x="4442527" y="3497060"/>
            <a:ext cx="226577" cy="395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534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6"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50E9-6E18-4D48-A19E-48607CE7ED44}"/>
              </a:ext>
            </a:extLst>
          </p:cNvPr>
          <p:cNvSpPr>
            <a:spLocks noGrp="1"/>
          </p:cNvSpPr>
          <p:nvPr>
            <p:ph type="title"/>
          </p:nvPr>
        </p:nvSpPr>
        <p:spPr>
          <a:xfrm>
            <a:off x="379561" y="198154"/>
            <a:ext cx="10508179" cy="1325563"/>
          </a:xfrm>
        </p:spPr>
        <p:txBody>
          <a:bodyPr>
            <a:normAutofit/>
          </a:bodyPr>
          <a:lstStyle/>
          <a:p>
            <a:r>
              <a:rPr lang="en-US" sz="3200" i="1" dirty="0"/>
              <a:t>In vivo</a:t>
            </a:r>
            <a:r>
              <a:rPr lang="en-US" sz="3200" dirty="0"/>
              <a:t> validation – Inhibition of mitochondrial complex I subunit NDUFA9 leads to tolerance to A</a:t>
            </a:r>
            <a:r>
              <a:rPr lang="el-GR" sz="3200" dirty="0"/>
              <a:t>β</a:t>
            </a:r>
            <a:r>
              <a:rPr lang="en-US" sz="3200" dirty="0"/>
              <a:t> toxicity</a:t>
            </a:r>
          </a:p>
        </p:txBody>
      </p:sp>
      <p:sp>
        <p:nvSpPr>
          <p:cNvPr id="3" name="Content Placeholder 2">
            <a:extLst>
              <a:ext uri="{FF2B5EF4-FFF2-40B4-BE49-F238E27FC236}">
                <a16:creationId xmlns:a16="http://schemas.microsoft.com/office/drawing/2014/main" id="{DF678474-5C45-4DC2-8EF4-664BBC299AAF}"/>
              </a:ext>
            </a:extLst>
          </p:cNvPr>
          <p:cNvSpPr>
            <a:spLocks noGrp="1"/>
          </p:cNvSpPr>
          <p:nvPr>
            <p:ph idx="1"/>
          </p:nvPr>
        </p:nvSpPr>
        <p:spPr/>
        <p:txBody>
          <a:bodyPr/>
          <a:lstStyle/>
          <a:p>
            <a:endParaRPr lang="en-US" dirty="0"/>
          </a:p>
        </p:txBody>
      </p:sp>
      <p:sp>
        <p:nvSpPr>
          <p:cNvPr id="9" name="TextBox 8">
            <a:extLst>
              <a:ext uri="{FF2B5EF4-FFF2-40B4-BE49-F238E27FC236}">
                <a16:creationId xmlns:a16="http://schemas.microsoft.com/office/drawing/2014/main" id="{D9FBD9C4-2806-4ED2-99CD-F1EC2AFBEA49}"/>
              </a:ext>
            </a:extLst>
          </p:cNvPr>
          <p:cNvSpPr txBox="1"/>
          <p:nvPr/>
        </p:nvSpPr>
        <p:spPr>
          <a:xfrm>
            <a:off x="1767975" y="3150740"/>
            <a:ext cx="6312765" cy="461665"/>
          </a:xfrm>
          <a:prstGeom prst="rect">
            <a:avLst/>
          </a:prstGeom>
          <a:noFill/>
        </p:spPr>
        <p:txBody>
          <a:bodyPr wrap="square" rtlCol="0">
            <a:spAutoFit/>
          </a:bodyPr>
          <a:lstStyle/>
          <a:p>
            <a:r>
              <a:rPr lang="en-US" sz="2400" b="1" dirty="0">
                <a:solidFill>
                  <a:srgbClr val="000099"/>
                </a:solidFill>
              </a:rPr>
              <a:t>Control</a:t>
            </a:r>
            <a:r>
              <a:rPr lang="en-US" sz="2400" b="1" dirty="0">
                <a:solidFill>
                  <a:srgbClr val="C00000"/>
                </a:solidFill>
              </a:rPr>
              <a:t>                                                  </a:t>
            </a:r>
            <a:r>
              <a:rPr lang="en-US" sz="2400" b="1" dirty="0">
                <a:solidFill>
                  <a:srgbClr val="008000"/>
                </a:solidFill>
              </a:rPr>
              <a:t>Treatment</a:t>
            </a:r>
          </a:p>
        </p:txBody>
      </p:sp>
      <p:pic>
        <p:nvPicPr>
          <p:cNvPr id="10" name="fastintervention.mp4">
            <a:hlinkClick r:id="" action="ppaction://media"/>
            <a:extLst>
              <a:ext uri="{FF2B5EF4-FFF2-40B4-BE49-F238E27FC236}">
                <a16:creationId xmlns:a16="http://schemas.microsoft.com/office/drawing/2014/main" id="{8669F965-2642-446A-99DC-DFFED8C16895}"/>
              </a:ext>
            </a:extLst>
          </p:cNvPr>
          <p:cNvPicPr>
            <a:picLocks/>
          </p:cNvPicPr>
          <p:nvPr>
            <a:videoFile r:link="rId2"/>
            <p:extLst>
              <p:ext uri="{DAA4B4D4-6D71-4841-9C94-3DE7FCFB9230}">
                <p14:media xmlns:p14="http://schemas.microsoft.com/office/powerpoint/2010/main" r:embed="rId1"/>
              </p:ext>
            </p:extLst>
          </p:nvPr>
        </p:nvPicPr>
        <p:blipFill rotWithShape="1">
          <a:blip r:embed="rId7"/>
          <a:srcRect r="6608" b="2869"/>
          <a:stretch/>
        </p:blipFill>
        <p:spPr>
          <a:xfrm>
            <a:off x="4780348" y="3612043"/>
            <a:ext cx="4114800" cy="2656440"/>
          </a:xfrm>
          <a:prstGeom prst="rect">
            <a:avLst/>
          </a:prstGeom>
        </p:spPr>
      </p:pic>
      <p:pic>
        <p:nvPicPr>
          <p:cNvPr id="11" name="fastcontrol.mp4">
            <a:hlinkClick r:id="" action="ppaction://media"/>
            <a:extLst>
              <a:ext uri="{FF2B5EF4-FFF2-40B4-BE49-F238E27FC236}">
                <a16:creationId xmlns:a16="http://schemas.microsoft.com/office/drawing/2014/main" id="{6B803515-52B7-4DAC-93C7-B0B40CA9CFB8}"/>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7143"/>
          <a:stretch/>
        </p:blipFill>
        <p:spPr>
          <a:xfrm>
            <a:off x="135447" y="3612043"/>
            <a:ext cx="4322618" cy="2667000"/>
          </a:xfrm>
          <a:prstGeom prst="rect">
            <a:avLst/>
          </a:prstGeom>
        </p:spPr>
      </p:pic>
      <p:pic>
        <p:nvPicPr>
          <p:cNvPr id="12" name="Picture 11">
            <a:extLst>
              <a:ext uri="{FF2B5EF4-FFF2-40B4-BE49-F238E27FC236}">
                <a16:creationId xmlns:a16="http://schemas.microsoft.com/office/drawing/2014/main" id="{F40371AC-A77B-48DD-AC8C-DEC967FB4678}"/>
              </a:ext>
            </a:extLst>
          </p:cNvPr>
          <p:cNvPicPr>
            <a:picLocks noChangeAspect="1"/>
          </p:cNvPicPr>
          <p:nvPr/>
        </p:nvPicPr>
        <p:blipFill rotWithShape="1">
          <a:blip r:embed="rId8"/>
          <a:srcRect l="5860" r="9378"/>
          <a:stretch/>
        </p:blipFill>
        <p:spPr>
          <a:xfrm>
            <a:off x="10067197" y="81035"/>
            <a:ext cx="853638" cy="1097280"/>
          </a:xfrm>
          <a:prstGeom prst="rect">
            <a:avLst/>
          </a:prstGeom>
          <a:ln w="22225">
            <a:solidFill>
              <a:schemeClr val="tx1"/>
            </a:solidFill>
          </a:ln>
        </p:spPr>
      </p:pic>
      <p:pic>
        <p:nvPicPr>
          <p:cNvPr id="13" name="Picture 12">
            <a:extLst>
              <a:ext uri="{FF2B5EF4-FFF2-40B4-BE49-F238E27FC236}">
                <a16:creationId xmlns:a16="http://schemas.microsoft.com/office/drawing/2014/main" id="{4295783D-5CE5-4E97-A021-77D38849EA5A}"/>
              </a:ext>
            </a:extLst>
          </p:cNvPr>
          <p:cNvPicPr>
            <a:picLocks noChangeAspect="1"/>
          </p:cNvPicPr>
          <p:nvPr/>
        </p:nvPicPr>
        <p:blipFill rotWithShape="1">
          <a:blip r:embed="rId9"/>
          <a:srcRect l="6038"/>
          <a:stretch/>
        </p:blipFill>
        <p:spPr>
          <a:xfrm>
            <a:off x="11176005" y="90012"/>
            <a:ext cx="918342" cy="1097280"/>
          </a:xfrm>
          <a:prstGeom prst="rect">
            <a:avLst/>
          </a:prstGeom>
          <a:ln w="22225">
            <a:solidFill>
              <a:schemeClr val="tx1"/>
            </a:solidFill>
          </a:ln>
        </p:spPr>
      </p:pic>
      <p:sp>
        <p:nvSpPr>
          <p:cNvPr id="14" name="Rectangle 13">
            <a:extLst>
              <a:ext uri="{FF2B5EF4-FFF2-40B4-BE49-F238E27FC236}">
                <a16:creationId xmlns:a16="http://schemas.microsoft.com/office/drawing/2014/main" id="{A6E531F9-85C5-48DF-8036-7AC9CD6F4570}"/>
              </a:ext>
            </a:extLst>
          </p:cNvPr>
          <p:cNvSpPr/>
          <p:nvPr/>
        </p:nvSpPr>
        <p:spPr>
          <a:xfrm>
            <a:off x="11094765" y="1181423"/>
            <a:ext cx="1097235" cy="535531"/>
          </a:xfrm>
          <a:prstGeom prst="rect">
            <a:avLst/>
          </a:prstGeom>
        </p:spPr>
        <p:txBody>
          <a:bodyPr wrap="square">
            <a:spAutoFit/>
          </a:bodyPr>
          <a:lstStyle/>
          <a:p>
            <a:pPr algn="ctr">
              <a:lnSpc>
                <a:spcPct val="90000"/>
              </a:lnSpc>
            </a:pPr>
            <a:r>
              <a:rPr lang="en-US" sz="1600" dirty="0"/>
              <a:t>Matt </a:t>
            </a:r>
            <a:r>
              <a:rPr lang="en-US" sz="1600" dirty="0" err="1"/>
              <a:t>Kaeberlein</a:t>
            </a:r>
            <a:endParaRPr lang="en-US" sz="1600" dirty="0"/>
          </a:p>
        </p:txBody>
      </p:sp>
      <p:sp>
        <p:nvSpPr>
          <p:cNvPr id="15" name="Rectangle 14">
            <a:extLst>
              <a:ext uri="{FF2B5EF4-FFF2-40B4-BE49-F238E27FC236}">
                <a16:creationId xmlns:a16="http://schemas.microsoft.com/office/drawing/2014/main" id="{D4A88915-5B2D-4620-AFE2-E0452701AAD0}"/>
              </a:ext>
            </a:extLst>
          </p:cNvPr>
          <p:cNvSpPr/>
          <p:nvPr/>
        </p:nvSpPr>
        <p:spPr>
          <a:xfrm>
            <a:off x="9910174" y="1172637"/>
            <a:ext cx="1168910" cy="338554"/>
          </a:xfrm>
          <a:prstGeom prst="rect">
            <a:avLst/>
          </a:prstGeom>
        </p:spPr>
        <p:txBody>
          <a:bodyPr wrap="none">
            <a:spAutoFit/>
          </a:bodyPr>
          <a:lstStyle/>
          <a:p>
            <a:pPr algn="ctr"/>
            <a:r>
              <a:rPr lang="en-US" sz="1600" dirty="0"/>
              <a:t>Josh Russell</a:t>
            </a:r>
          </a:p>
        </p:txBody>
      </p:sp>
      <p:sp>
        <p:nvSpPr>
          <p:cNvPr id="16" name="TextBox 15">
            <a:extLst>
              <a:ext uri="{FF2B5EF4-FFF2-40B4-BE49-F238E27FC236}">
                <a16:creationId xmlns:a16="http://schemas.microsoft.com/office/drawing/2014/main" id="{E08712A1-EA7B-44F2-A4C4-7142F005531A}"/>
              </a:ext>
            </a:extLst>
          </p:cNvPr>
          <p:cNvSpPr txBox="1"/>
          <p:nvPr/>
        </p:nvSpPr>
        <p:spPr>
          <a:xfrm>
            <a:off x="9997485" y="6492311"/>
            <a:ext cx="2299347" cy="369332"/>
          </a:xfrm>
          <a:prstGeom prst="rect">
            <a:avLst/>
          </a:prstGeom>
          <a:noFill/>
        </p:spPr>
        <p:txBody>
          <a:bodyPr wrap="none" rtlCol="0">
            <a:spAutoFit/>
          </a:bodyPr>
          <a:lstStyle/>
          <a:p>
            <a:r>
              <a:rPr lang="en-US" dirty="0"/>
              <a:t>Pitt et al., unpublished</a:t>
            </a:r>
          </a:p>
        </p:txBody>
      </p:sp>
      <p:pic>
        <p:nvPicPr>
          <p:cNvPr id="20" name="Picture 19">
            <a:extLst>
              <a:ext uri="{FF2B5EF4-FFF2-40B4-BE49-F238E27FC236}">
                <a16:creationId xmlns:a16="http://schemas.microsoft.com/office/drawing/2014/main" id="{9510ADFC-A6AF-497C-B8AC-66BCE648DFEB}"/>
              </a:ext>
            </a:extLst>
          </p:cNvPr>
          <p:cNvPicPr>
            <a:picLocks noChangeAspect="1"/>
          </p:cNvPicPr>
          <p:nvPr/>
        </p:nvPicPr>
        <p:blipFill>
          <a:blip r:embed="rId10"/>
          <a:stretch>
            <a:fillRect/>
          </a:stretch>
        </p:blipFill>
        <p:spPr>
          <a:xfrm>
            <a:off x="9325754" y="1760094"/>
            <a:ext cx="2715748" cy="1736966"/>
          </a:xfrm>
          <a:prstGeom prst="rect">
            <a:avLst/>
          </a:prstGeom>
        </p:spPr>
      </p:pic>
      <p:pic>
        <p:nvPicPr>
          <p:cNvPr id="22" name="Picture 21" descr="1270-jason-pitt.jpg">
            <a:extLst>
              <a:ext uri="{FF2B5EF4-FFF2-40B4-BE49-F238E27FC236}">
                <a16:creationId xmlns:a16="http://schemas.microsoft.com/office/drawing/2014/main" id="{AAD709CD-AE5F-44C9-913F-CA36FFEABC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97485" y="5094472"/>
            <a:ext cx="1097280" cy="1097280"/>
          </a:xfrm>
          <a:prstGeom prst="rect">
            <a:avLst/>
          </a:prstGeom>
          <a:ln w="19050">
            <a:solidFill>
              <a:sysClr val="windowText" lastClr="000000"/>
            </a:solidFill>
          </a:ln>
        </p:spPr>
      </p:pic>
      <p:pic>
        <p:nvPicPr>
          <p:cNvPr id="23" name="Picture 22">
            <a:extLst>
              <a:ext uri="{FF2B5EF4-FFF2-40B4-BE49-F238E27FC236}">
                <a16:creationId xmlns:a16="http://schemas.microsoft.com/office/drawing/2014/main" id="{433F2373-3EAD-4037-972F-AE209E900A02}"/>
              </a:ext>
            </a:extLst>
          </p:cNvPr>
          <p:cNvPicPr>
            <a:picLocks noChangeAspect="1"/>
          </p:cNvPicPr>
          <p:nvPr/>
        </p:nvPicPr>
        <p:blipFill rotWithShape="1">
          <a:blip r:embed="rId12"/>
          <a:srcRect b="8857"/>
          <a:stretch/>
        </p:blipFill>
        <p:spPr>
          <a:xfrm>
            <a:off x="11230615" y="5100600"/>
            <a:ext cx="859934" cy="1097280"/>
          </a:xfrm>
          <a:prstGeom prst="rect">
            <a:avLst/>
          </a:prstGeom>
          <a:ln w="19050">
            <a:solidFill>
              <a:sysClr val="windowText" lastClr="000000"/>
            </a:solidFill>
          </a:ln>
        </p:spPr>
      </p:pic>
      <p:sp>
        <p:nvSpPr>
          <p:cNvPr id="24" name="Rectangle 23">
            <a:extLst>
              <a:ext uri="{FF2B5EF4-FFF2-40B4-BE49-F238E27FC236}">
                <a16:creationId xmlns:a16="http://schemas.microsoft.com/office/drawing/2014/main" id="{97FA56DA-E718-420E-90B7-2B8ABF182940}"/>
              </a:ext>
            </a:extLst>
          </p:cNvPr>
          <p:cNvSpPr/>
          <p:nvPr/>
        </p:nvSpPr>
        <p:spPr>
          <a:xfrm>
            <a:off x="9910174" y="6220303"/>
            <a:ext cx="2377574" cy="313932"/>
          </a:xfrm>
          <a:prstGeom prst="rect">
            <a:avLst/>
          </a:prstGeom>
        </p:spPr>
        <p:txBody>
          <a:bodyPr wrap="square">
            <a:spAutoFit/>
          </a:bodyPr>
          <a:lstStyle/>
          <a:p>
            <a:pPr algn="ctr">
              <a:lnSpc>
                <a:spcPct val="90000"/>
              </a:lnSpc>
            </a:pPr>
            <a:r>
              <a:rPr lang="en-US" sz="1600" dirty="0"/>
              <a:t>Ben Blue        Jason Pitt</a:t>
            </a:r>
          </a:p>
        </p:txBody>
      </p:sp>
      <p:sp>
        <p:nvSpPr>
          <p:cNvPr id="25" name="Content Placeholder 6">
            <a:extLst>
              <a:ext uri="{FF2B5EF4-FFF2-40B4-BE49-F238E27FC236}">
                <a16:creationId xmlns:a16="http://schemas.microsoft.com/office/drawing/2014/main" id="{1C2B1377-7103-4EC1-9402-DEE385AFC738}"/>
              </a:ext>
            </a:extLst>
          </p:cNvPr>
          <p:cNvSpPr txBox="1">
            <a:spLocks/>
          </p:cNvSpPr>
          <p:nvPr/>
        </p:nvSpPr>
        <p:spPr>
          <a:xfrm>
            <a:off x="8686800" y="3667997"/>
            <a:ext cx="3610031" cy="1473050"/>
          </a:xfrm>
          <a:prstGeom prst="rect">
            <a:avLst/>
          </a:prstGeom>
        </p:spPr>
        <p:txBody>
          <a:bodyPr vert="horz" lIns="91440" tIns="45720" rIns="91440" bIns="45720" rtlCol="0">
            <a:normAutofit fontScale="77500" lnSpcReduction="2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dirty="0"/>
              <a:t>144 experiments per run</a:t>
            </a:r>
          </a:p>
          <a:p>
            <a:pPr lvl="1"/>
            <a:r>
              <a:rPr lang="en-US" dirty="0"/>
              <a:t>Automated software</a:t>
            </a:r>
          </a:p>
          <a:p>
            <a:pPr lvl="1"/>
            <a:r>
              <a:rPr lang="en-US" dirty="0"/>
              <a:t>Time-lapse movies</a:t>
            </a:r>
          </a:p>
          <a:p>
            <a:pPr lvl="1"/>
            <a:r>
              <a:rPr lang="en-US" dirty="0"/>
              <a:t>Efficiency (2 min vs. 3.5 </a:t>
            </a:r>
            <a:r>
              <a:rPr lang="en-US" dirty="0" err="1"/>
              <a:t>hr</a:t>
            </a:r>
            <a:r>
              <a:rPr lang="en-US" dirty="0"/>
              <a:t>)</a:t>
            </a:r>
          </a:p>
        </p:txBody>
      </p:sp>
      <p:sp>
        <p:nvSpPr>
          <p:cNvPr id="31" name="Rectangular Callout 109">
            <a:extLst>
              <a:ext uri="{FF2B5EF4-FFF2-40B4-BE49-F238E27FC236}">
                <a16:creationId xmlns:a16="http://schemas.microsoft.com/office/drawing/2014/main" id="{B3611C83-D678-4963-BF4B-D04AABB9A0B3}"/>
              </a:ext>
            </a:extLst>
          </p:cNvPr>
          <p:cNvSpPr/>
          <p:nvPr/>
        </p:nvSpPr>
        <p:spPr>
          <a:xfrm>
            <a:off x="291024" y="211967"/>
            <a:ext cx="7056074" cy="2268840"/>
          </a:xfrm>
          <a:prstGeom prst="wedgeRectCallout">
            <a:avLst>
              <a:gd name="adj1" fmla="val 4148"/>
              <a:gd name="adj2" fmla="val 70033"/>
            </a:avLst>
          </a:prstGeom>
          <a:solidFill>
            <a:sysClr val="window" lastClr="FFFFFF"/>
          </a:solidFill>
          <a:ln w="25400" cap="flat" cmpd="sng" algn="ctr">
            <a:solidFill>
              <a:sysClr val="windowText" lastClr="000000"/>
            </a:solidFill>
            <a:prstDash val="solid"/>
          </a:ln>
          <a:effectLst>
            <a:outerShdw blurRad="40000" dist="23000" dir="5400000" rotWithShape="0">
              <a:srgbClr val="000000">
                <a:alpha val="35000"/>
              </a:srgbClr>
            </a:outerShdw>
          </a:effectLst>
        </p:spPr>
        <p:txBody>
          <a:bodyPr lIns="182880" rIns="182880" numCol="1" rtlCol="0" anchor="ctr"/>
          <a:lstStyle/>
          <a:p>
            <a:pPr marL="0" lvl="1"/>
            <a:endParaRPr lang="en-US" sz="2000" dirty="0"/>
          </a:p>
        </p:txBody>
      </p:sp>
      <p:pic>
        <p:nvPicPr>
          <p:cNvPr id="26" name="Picture 25">
            <a:extLst>
              <a:ext uri="{FF2B5EF4-FFF2-40B4-BE49-F238E27FC236}">
                <a16:creationId xmlns:a16="http://schemas.microsoft.com/office/drawing/2014/main" id="{3E23639A-52B9-45D1-BA9C-DA383829DDB6}"/>
              </a:ext>
            </a:extLst>
          </p:cNvPr>
          <p:cNvPicPr>
            <a:picLocks noChangeAspect="1"/>
          </p:cNvPicPr>
          <p:nvPr/>
        </p:nvPicPr>
        <p:blipFill rotWithShape="1">
          <a:blip r:embed="rId13"/>
          <a:srcRect l="779" t="2914" r="-779" b="-1980"/>
          <a:stretch/>
        </p:blipFill>
        <p:spPr>
          <a:xfrm>
            <a:off x="609984" y="357013"/>
            <a:ext cx="3057657" cy="1971061"/>
          </a:xfrm>
          <a:prstGeom prst="rect">
            <a:avLst/>
          </a:prstGeom>
        </p:spPr>
      </p:pic>
      <p:grpSp>
        <p:nvGrpSpPr>
          <p:cNvPr id="27" name="Group 26">
            <a:extLst>
              <a:ext uri="{FF2B5EF4-FFF2-40B4-BE49-F238E27FC236}">
                <a16:creationId xmlns:a16="http://schemas.microsoft.com/office/drawing/2014/main" id="{1EC4B5B4-C574-4669-92F1-0B1B2F332153}"/>
              </a:ext>
            </a:extLst>
          </p:cNvPr>
          <p:cNvGrpSpPr/>
          <p:nvPr/>
        </p:nvGrpSpPr>
        <p:grpSpPr>
          <a:xfrm>
            <a:off x="4263887" y="346380"/>
            <a:ext cx="2811037" cy="1981694"/>
            <a:chOff x="3308627" y="3992696"/>
            <a:chExt cx="2811037" cy="1981694"/>
          </a:xfrm>
        </p:grpSpPr>
        <p:pic>
          <p:nvPicPr>
            <p:cNvPr id="28" name="Picture 27">
              <a:extLst>
                <a:ext uri="{FF2B5EF4-FFF2-40B4-BE49-F238E27FC236}">
                  <a16:creationId xmlns:a16="http://schemas.microsoft.com/office/drawing/2014/main" id="{2F58B561-ABBC-447D-A1CC-0653343E29E8}"/>
                </a:ext>
              </a:extLst>
            </p:cNvPr>
            <p:cNvPicPr>
              <a:picLocks noChangeAspect="1"/>
            </p:cNvPicPr>
            <p:nvPr/>
          </p:nvPicPr>
          <p:blipFill>
            <a:blip r:embed="rId14"/>
            <a:stretch>
              <a:fillRect/>
            </a:stretch>
          </p:blipFill>
          <p:spPr>
            <a:xfrm>
              <a:off x="3308627" y="3992696"/>
              <a:ext cx="2811037" cy="1981694"/>
            </a:xfrm>
            <a:prstGeom prst="rect">
              <a:avLst/>
            </a:prstGeom>
          </p:spPr>
        </p:pic>
        <p:sp>
          <p:nvSpPr>
            <p:cNvPr id="29" name="Rectangle 28">
              <a:extLst>
                <a:ext uri="{FF2B5EF4-FFF2-40B4-BE49-F238E27FC236}">
                  <a16:creationId xmlns:a16="http://schemas.microsoft.com/office/drawing/2014/main" id="{5B8F255C-65C0-4A79-AA5C-3CD84FEE5485}"/>
                </a:ext>
              </a:extLst>
            </p:cNvPr>
            <p:cNvSpPr/>
            <p:nvPr/>
          </p:nvSpPr>
          <p:spPr>
            <a:xfrm>
              <a:off x="4625265" y="4010452"/>
              <a:ext cx="390618"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282643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760" fill="hold"/>
                                        <p:tgtEl>
                                          <p:spTgt spid="10"/>
                                        </p:tgtEl>
                                      </p:cBhvr>
                                    </p:cmd>
                                  </p:childTnLst>
                                </p:cTn>
                              </p:par>
                              <p:par>
                                <p:cTn id="7" presetID="1" presetClass="mediacall" presetSubtype="0" fill="hold" nodeType="withEffect">
                                  <p:stCondLst>
                                    <p:cond delay="0"/>
                                  </p:stCondLst>
                                  <p:childTnLst>
                                    <p:cmd type="call" cmd="playFrom(0.0)">
                                      <p:cBhvr>
                                        <p:cTn id="8" dur="18120" fill="hold"/>
                                        <p:tgtEl>
                                          <p:spTgt spid="11"/>
                                        </p:tgtEl>
                                      </p:cBhvr>
                                    </p:cmd>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2" fill="hold" display="0">
                  <p:stCondLst>
                    <p:cond delay="indefinite"/>
                  </p:stCondLst>
                </p:cTn>
                <p:tgtEl>
                  <p:spTgt spid="11"/>
                </p:tgtEl>
              </p:cMediaNode>
            </p:video>
            <p:video>
              <p:cMediaNode vol="0">
                <p:cTn id="23" fill="hold" display="0">
                  <p:stCondLst>
                    <p:cond delay="indefinite"/>
                  </p:stCondLst>
                </p:cTn>
                <p:tgtEl>
                  <p:spTgt spid="10"/>
                </p:tgtEl>
              </p:cMediaNode>
            </p:video>
          </p:childTnLst>
        </p:cTn>
      </p:par>
    </p:tnLst>
    <p:bldLst>
      <p:bldP spid="3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AC18-D460-4CE9-99EA-2E35CF4A7697}"/>
              </a:ext>
            </a:extLst>
          </p:cNvPr>
          <p:cNvSpPr>
            <a:spLocks noGrp="1"/>
          </p:cNvSpPr>
          <p:nvPr>
            <p:ph type="title"/>
          </p:nvPr>
        </p:nvSpPr>
        <p:spPr>
          <a:xfrm>
            <a:off x="379561" y="198154"/>
            <a:ext cx="9790157" cy="1325563"/>
          </a:xfrm>
        </p:spPr>
        <p:txBody>
          <a:bodyPr>
            <a:noAutofit/>
          </a:bodyPr>
          <a:lstStyle/>
          <a:p>
            <a:r>
              <a:rPr lang="en-US" sz="3600" dirty="0"/>
              <a:t>Knockdown of 12 other Complex I genes also robustly protected against Aβ toxicity </a:t>
            </a:r>
          </a:p>
        </p:txBody>
      </p:sp>
      <p:pic>
        <p:nvPicPr>
          <p:cNvPr id="8" name="Picture 7">
            <a:extLst>
              <a:ext uri="{FF2B5EF4-FFF2-40B4-BE49-F238E27FC236}">
                <a16:creationId xmlns:a16="http://schemas.microsoft.com/office/drawing/2014/main" id="{E3D6B865-630C-4A0F-BD78-B673302C648A}"/>
              </a:ext>
            </a:extLst>
          </p:cNvPr>
          <p:cNvPicPr>
            <a:picLocks noChangeAspect="1"/>
          </p:cNvPicPr>
          <p:nvPr/>
        </p:nvPicPr>
        <p:blipFill rotWithShape="1">
          <a:blip r:embed="rId3"/>
          <a:srcRect l="5860" r="9378"/>
          <a:stretch/>
        </p:blipFill>
        <p:spPr>
          <a:xfrm>
            <a:off x="10169718" y="118121"/>
            <a:ext cx="853638" cy="1097280"/>
          </a:xfrm>
          <a:prstGeom prst="rect">
            <a:avLst/>
          </a:prstGeom>
          <a:ln w="22225">
            <a:solidFill>
              <a:schemeClr val="tx1"/>
            </a:solidFill>
          </a:ln>
        </p:spPr>
      </p:pic>
      <p:pic>
        <p:nvPicPr>
          <p:cNvPr id="9" name="Picture 8">
            <a:extLst>
              <a:ext uri="{FF2B5EF4-FFF2-40B4-BE49-F238E27FC236}">
                <a16:creationId xmlns:a16="http://schemas.microsoft.com/office/drawing/2014/main" id="{3E4FE9D4-7D11-4C73-83CC-6C5A4797448C}"/>
              </a:ext>
            </a:extLst>
          </p:cNvPr>
          <p:cNvPicPr>
            <a:picLocks noChangeAspect="1"/>
          </p:cNvPicPr>
          <p:nvPr/>
        </p:nvPicPr>
        <p:blipFill rotWithShape="1">
          <a:blip r:embed="rId4"/>
          <a:srcRect l="6038"/>
          <a:stretch/>
        </p:blipFill>
        <p:spPr>
          <a:xfrm>
            <a:off x="11102791" y="124600"/>
            <a:ext cx="918342" cy="1097280"/>
          </a:xfrm>
          <a:prstGeom prst="rect">
            <a:avLst/>
          </a:prstGeom>
          <a:ln w="22225">
            <a:solidFill>
              <a:schemeClr val="tx1"/>
            </a:solidFill>
          </a:ln>
        </p:spPr>
      </p:pic>
      <p:sp>
        <p:nvSpPr>
          <p:cNvPr id="10" name="Rectangle 9">
            <a:extLst>
              <a:ext uri="{FF2B5EF4-FFF2-40B4-BE49-F238E27FC236}">
                <a16:creationId xmlns:a16="http://schemas.microsoft.com/office/drawing/2014/main" id="{C5FDCF07-6A30-4857-9D1E-2F24F449DE5E}"/>
              </a:ext>
            </a:extLst>
          </p:cNvPr>
          <p:cNvSpPr/>
          <p:nvPr/>
        </p:nvSpPr>
        <p:spPr>
          <a:xfrm>
            <a:off x="10688803" y="1276906"/>
            <a:ext cx="1696683" cy="369332"/>
          </a:xfrm>
          <a:prstGeom prst="rect">
            <a:avLst/>
          </a:prstGeom>
        </p:spPr>
        <p:txBody>
          <a:bodyPr wrap="none">
            <a:spAutoFit/>
          </a:bodyPr>
          <a:lstStyle/>
          <a:p>
            <a:pPr algn="ctr"/>
            <a:r>
              <a:rPr lang="en-US" dirty="0"/>
              <a:t>Matt </a:t>
            </a:r>
            <a:r>
              <a:rPr lang="en-US" dirty="0" err="1"/>
              <a:t>Kaeberlein</a:t>
            </a:r>
            <a:endParaRPr lang="en-US" dirty="0"/>
          </a:p>
        </p:txBody>
      </p:sp>
      <p:sp>
        <p:nvSpPr>
          <p:cNvPr id="11" name="Rectangle 10">
            <a:extLst>
              <a:ext uri="{FF2B5EF4-FFF2-40B4-BE49-F238E27FC236}">
                <a16:creationId xmlns:a16="http://schemas.microsoft.com/office/drawing/2014/main" id="{3F036FF3-618F-4C35-A24A-B22CD677F022}"/>
              </a:ext>
            </a:extLst>
          </p:cNvPr>
          <p:cNvSpPr/>
          <p:nvPr/>
        </p:nvSpPr>
        <p:spPr>
          <a:xfrm>
            <a:off x="9557703" y="1203124"/>
            <a:ext cx="1292341" cy="369332"/>
          </a:xfrm>
          <a:prstGeom prst="rect">
            <a:avLst/>
          </a:prstGeom>
        </p:spPr>
        <p:txBody>
          <a:bodyPr wrap="none">
            <a:spAutoFit/>
          </a:bodyPr>
          <a:lstStyle/>
          <a:p>
            <a:pPr algn="ctr"/>
            <a:r>
              <a:rPr lang="en-US" dirty="0"/>
              <a:t>Josh Russell</a:t>
            </a:r>
          </a:p>
        </p:txBody>
      </p:sp>
      <p:sp>
        <p:nvSpPr>
          <p:cNvPr id="6" name="Content Placeholder 5">
            <a:extLst>
              <a:ext uri="{FF2B5EF4-FFF2-40B4-BE49-F238E27FC236}">
                <a16:creationId xmlns:a16="http://schemas.microsoft.com/office/drawing/2014/main" id="{E75F139F-3BC8-4417-B46F-DDDF310986B6}"/>
              </a:ext>
            </a:extLst>
          </p:cNvPr>
          <p:cNvSpPr>
            <a:spLocks noGrp="1"/>
          </p:cNvSpPr>
          <p:nvPr>
            <p:ph idx="1"/>
          </p:nvPr>
        </p:nvSpPr>
        <p:spPr/>
        <p:txBody>
          <a:bodyPr/>
          <a:lstStyle/>
          <a:p>
            <a:r>
              <a:rPr lang="en-US" altLang="en-US" dirty="0">
                <a:cs typeface="Arial" panose="020B0604020202020204" pitchFamily="34" charset="0"/>
              </a:rPr>
              <a:t>7 of top 10 (12 of top 20) EMBARKER-M genes are Complex I genes</a:t>
            </a:r>
            <a:endParaRPr lang="en-US" dirty="0"/>
          </a:p>
          <a:p>
            <a:endParaRPr lang="en-US" dirty="0"/>
          </a:p>
        </p:txBody>
      </p:sp>
      <p:pic>
        <p:nvPicPr>
          <p:cNvPr id="18" name="Picture 17">
            <a:extLst>
              <a:ext uri="{FF2B5EF4-FFF2-40B4-BE49-F238E27FC236}">
                <a16:creationId xmlns:a16="http://schemas.microsoft.com/office/drawing/2014/main" id="{FB0546A7-3F8F-42EC-B50C-7EC475B2A358}"/>
              </a:ext>
            </a:extLst>
          </p:cNvPr>
          <p:cNvPicPr>
            <a:picLocks noChangeAspect="1"/>
          </p:cNvPicPr>
          <p:nvPr/>
        </p:nvPicPr>
        <p:blipFill>
          <a:blip r:embed="rId5"/>
          <a:stretch>
            <a:fillRect/>
          </a:stretch>
        </p:blipFill>
        <p:spPr>
          <a:xfrm>
            <a:off x="1160611" y="2847591"/>
            <a:ext cx="4341698" cy="2158523"/>
          </a:xfrm>
          <a:prstGeom prst="rect">
            <a:avLst/>
          </a:prstGeom>
        </p:spPr>
      </p:pic>
      <p:grpSp>
        <p:nvGrpSpPr>
          <p:cNvPr id="19" name="Group 18">
            <a:extLst>
              <a:ext uri="{FF2B5EF4-FFF2-40B4-BE49-F238E27FC236}">
                <a16:creationId xmlns:a16="http://schemas.microsoft.com/office/drawing/2014/main" id="{7325199E-B848-4211-8240-86B7A686B64D}"/>
              </a:ext>
            </a:extLst>
          </p:cNvPr>
          <p:cNvGrpSpPr/>
          <p:nvPr/>
        </p:nvGrpSpPr>
        <p:grpSpPr>
          <a:xfrm>
            <a:off x="6019154" y="2435888"/>
            <a:ext cx="4669649" cy="3306748"/>
            <a:chOff x="-5451105" y="-20029687"/>
            <a:chExt cx="9549687" cy="7143494"/>
          </a:xfrm>
        </p:grpSpPr>
        <p:pic>
          <p:nvPicPr>
            <p:cNvPr id="20" name="Picture 19">
              <a:extLst>
                <a:ext uri="{FF2B5EF4-FFF2-40B4-BE49-F238E27FC236}">
                  <a16:creationId xmlns:a16="http://schemas.microsoft.com/office/drawing/2014/main" id="{F9DD734B-5D69-4E00-8471-D73737079B3B}"/>
                </a:ext>
              </a:extLst>
            </p:cNvPr>
            <p:cNvPicPr>
              <a:picLocks noChangeAspect="1"/>
            </p:cNvPicPr>
            <p:nvPr/>
          </p:nvPicPr>
          <p:blipFill rotWithShape="1">
            <a:blip r:embed="rId6"/>
            <a:srcRect l="1331" r="21293" b="1127"/>
            <a:stretch/>
          </p:blipFill>
          <p:spPr>
            <a:xfrm>
              <a:off x="-5451105" y="-20029687"/>
              <a:ext cx="8350636" cy="7143494"/>
            </a:xfrm>
            <a:prstGeom prst="rect">
              <a:avLst/>
            </a:prstGeom>
          </p:spPr>
        </p:pic>
        <p:sp>
          <p:nvSpPr>
            <p:cNvPr id="21" name="TextBox 20">
              <a:extLst>
                <a:ext uri="{FF2B5EF4-FFF2-40B4-BE49-F238E27FC236}">
                  <a16:creationId xmlns:a16="http://schemas.microsoft.com/office/drawing/2014/main" id="{059B1420-226B-4FCF-9E41-8084A109F617}"/>
                </a:ext>
              </a:extLst>
            </p:cNvPr>
            <p:cNvSpPr txBox="1"/>
            <p:nvPr/>
          </p:nvSpPr>
          <p:spPr>
            <a:xfrm>
              <a:off x="2709033" y="-15572239"/>
              <a:ext cx="1389549" cy="1021533"/>
            </a:xfrm>
            <a:prstGeom prst="rect">
              <a:avLst/>
            </a:prstGeom>
            <a:noFill/>
          </p:spPr>
          <p:txBody>
            <a:bodyPr wrap="none" rtlCol="0">
              <a:spAutoFit/>
            </a:bodyPr>
            <a:lstStyle/>
            <a:p>
              <a:r>
                <a:rPr lang="en-US" sz="3200" dirty="0"/>
                <a:t>***</a:t>
              </a:r>
            </a:p>
          </p:txBody>
        </p:sp>
      </p:grpSp>
      <p:sp>
        <p:nvSpPr>
          <p:cNvPr id="13" name="Rectangular Callout 109">
            <a:extLst>
              <a:ext uri="{FF2B5EF4-FFF2-40B4-BE49-F238E27FC236}">
                <a16:creationId xmlns:a16="http://schemas.microsoft.com/office/drawing/2014/main" id="{0B46F924-5B2B-4800-9990-1040EB9A01C6}"/>
              </a:ext>
            </a:extLst>
          </p:cNvPr>
          <p:cNvSpPr/>
          <p:nvPr/>
        </p:nvSpPr>
        <p:spPr>
          <a:xfrm>
            <a:off x="120381" y="5436827"/>
            <a:ext cx="7035331" cy="1325562"/>
          </a:xfrm>
          <a:prstGeom prst="wedgeRectCallout">
            <a:avLst>
              <a:gd name="adj1" fmla="val -9582"/>
              <a:gd name="adj2" fmla="val -74344"/>
            </a:avLst>
          </a:prstGeom>
          <a:solidFill>
            <a:sysClr val="window" lastClr="FFFFFF"/>
          </a:solidFill>
          <a:ln w="25400" cap="flat" cmpd="sng" algn="ctr">
            <a:solidFill>
              <a:sysClr val="windowText" lastClr="000000"/>
            </a:solidFill>
            <a:prstDash val="solid"/>
          </a:ln>
          <a:effectLst>
            <a:outerShdw blurRad="40000" dist="23000" dir="5400000" rotWithShape="0">
              <a:srgbClr val="000000">
                <a:alpha val="35000"/>
              </a:srgbClr>
            </a:outerShdw>
          </a:effectLst>
        </p:spPr>
        <p:txBody>
          <a:bodyPr lIns="182880" rIns="182880" numCol="1" rtlCol="0" anchor="ctr"/>
          <a:lstStyle/>
          <a:p>
            <a:pPr lvl="0">
              <a:defRPr/>
            </a:pPr>
            <a:r>
              <a:rPr lang="en-US" sz="2400" b="1" dirty="0">
                <a:cs typeface="Arial" panose="020B0604020202020204" pitchFamily="34" charset="0"/>
              </a:rPr>
              <a:t>EMBARKER-M</a:t>
            </a:r>
            <a:r>
              <a:rPr lang="en-US" sz="2400" b="1" dirty="0">
                <a:ea typeface="Malgun Gothic" panose="020B0503020000020004" pitchFamily="34" charset="-127"/>
                <a:cs typeface="Arial" panose="020B0604020202020204" pitchFamily="34" charset="0"/>
              </a:rPr>
              <a:t> pinpoints mitochondrial Complex I as a critical mediator of </a:t>
            </a:r>
            <a:r>
              <a:rPr lang="en-US" sz="2400" b="1" dirty="0" err="1">
                <a:ea typeface="Malgun Gothic" panose="020B0503020000020004" pitchFamily="34" charset="-127"/>
                <a:cs typeface="Arial" panose="020B0604020202020204" pitchFamily="34" charset="0"/>
              </a:rPr>
              <a:t>proteostasis</a:t>
            </a:r>
            <a:r>
              <a:rPr lang="en-US" sz="2400" b="1" dirty="0">
                <a:ea typeface="Malgun Gothic" panose="020B0503020000020004" pitchFamily="34" charset="-127"/>
                <a:cs typeface="Arial" panose="020B0604020202020204" pitchFamily="34" charset="0"/>
              </a:rPr>
              <a:t> and a promising pharmacological avenue toward treating AD</a:t>
            </a:r>
            <a:endParaRPr lang="en-US" sz="3600" b="1" dirty="0"/>
          </a:p>
        </p:txBody>
      </p:sp>
      <p:sp>
        <p:nvSpPr>
          <p:cNvPr id="16" name="Rectangular Callout 109">
            <a:extLst>
              <a:ext uri="{FF2B5EF4-FFF2-40B4-BE49-F238E27FC236}">
                <a16:creationId xmlns:a16="http://schemas.microsoft.com/office/drawing/2014/main" id="{6668AC92-5011-496D-96C6-8AAA88D5560A}"/>
              </a:ext>
            </a:extLst>
          </p:cNvPr>
          <p:cNvSpPr/>
          <p:nvPr/>
        </p:nvSpPr>
        <p:spPr>
          <a:xfrm>
            <a:off x="5875290" y="3357165"/>
            <a:ext cx="3004660" cy="1864305"/>
          </a:xfrm>
          <a:prstGeom prst="wedgeRectCallout">
            <a:avLst>
              <a:gd name="adj1" fmla="val -42169"/>
              <a:gd name="adj2" fmla="val 64984"/>
            </a:avLst>
          </a:prstGeom>
          <a:solidFill>
            <a:sysClr val="window" lastClr="FFFFFF"/>
          </a:solidFill>
          <a:ln w="25400" cap="flat" cmpd="sng" algn="ctr">
            <a:solidFill>
              <a:sysClr val="windowText" lastClr="000000"/>
            </a:solidFill>
            <a:prstDash val="solid"/>
          </a:ln>
          <a:effectLst>
            <a:outerShdw blurRad="40000" dist="23000" dir="5400000" rotWithShape="0">
              <a:srgbClr val="000000">
                <a:alpha val="35000"/>
              </a:srgbClr>
            </a:outerShdw>
          </a:effectLst>
        </p:spPr>
        <p:txBody>
          <a:bodyPr lIns="182880" rIns="182880" numCol="1" rtlCol="0" anchor="ctr"/>
          <a:lstStyle/>
          <a:p>
            <a:pPr lvl="0">
              <a:defRPr/>
            </a:pPr>
            <a:r>
              <a:rPr lang="en-US" sz="2400" b="1" dirty="0">
                <a:cs typeface="Arial" panose="020B0604020202020204" pitchFamily="34" charset="0"/>
              </a:rPr>
              <a:t>Complex I inhibitors</a:t>
            </a:r>
          </a:p>
          <a:p>
            <a:pPr lvl="0">
              <a:defRPr/>
            </a:pPr>
            <a:endParaRPr lang="en-US" sz="1000" b="1" dirty="0">
              <a:cs typeface="Arial" panose="020B0604020202020204" pitchFamily="34" charset="0"/>
            </a:endParaRPr>
          </a:p>
          <a:p>
            <a:pPr lvl="0">
              <a:defRPr/>
            </a:pPr>
            <a:endParaRPr lang="en-US" sz="2400" b="1" dirty="0">
              <a:cs typeface="Arial" panose="020B0604020202020204" pitchFamily="34" charset="0"/>
            </a:endParaRPr>
          </a:p>
          <a:p>
            <a:pPr lvl="0">
              <a:defRPr/>
            </a:pPr>
            <a:endParaRPr lang="en-US" sz="2400" b="1" dirty="0">
              <a:cs typeface="Arial" panose="020B0604020202020204" pitchFamily="34" charset="0"/>
            </a:endParaRPr>
          </a:p>
          <a:p>
            <a:pPr lvl="0">
              <a:defRPr/>
            </a:pPr>
            <a:endParaRPr lang="en-US" sz="3600" b="1" dirty="0"/>
          </a:p>
        </p:txBody>
      </p:sp>
      <p:pic>
        <p:nvPicPr>
          <p:cNvPr id="15" name="Picture 2" descr="Image result for red peppers">
            <a:extLst>
              <a:ext uri="{FF2B5EF4-FFF2-40B4-BE49-F238E27FC236}">
                <a16:creationId xmlns:a16="http://schemas.microsoft.com/office/drawing/2014/main" id="{993982EB-DCE6-446A-A9C5-FE85110241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6228" b="16506"/>
          <a:stretch/>
        </p:blipFill>
        <p:spPr bwMode="auto">
          <a:xfrm>
            <a:off x="6494674" y="4234818"/>
            <a:ext cx="1988935" cy="854233"/>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92ED7657-E2EF-4139-8C08-6E69611F14B6}"/>
              </a:ext>
            </a:extLst>
          </p:cNvPr>
          <p:cNvSpPr txBox="1">
            <a:spLocks/>
          </p:cNvSpPr>
          <p:nvPr/>
        </p:nvSpPr>
        <p:spPr>
          <a:xfrm>
            <a:off x="6327066" y="3791960"/>
            <a:ext cx="1897362" cy="487130"/>
          </a:xfrm>
          <a:prstGeom prst="rect">
            <a:avLst/>
          </a:prstGeom>
        </p:spPr>
        <p:txBody>
          <a:bodyPr vert="horz" lIns="91440" tIns="45720" rIns="91440" bIns="45720" rtlCol="0">
            <a:normAutofit fontScale="92500" lnSpcReduction="1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rgbClr val="C00000"/>
                </a:solidFill>
              </a:rPr>
              <a:t>capsaicin</a:t>
            </a:r>
          </a:p>
        </p:txBody>
      </p:sp>
    </p:spTree>
    <p:extLst>
      <p:ext uri="{BB962C8B-B14F-4D97-AF65-F5344CB8AC3E}">
        <p14:creationId xmlns:p14="http://schemas.microsoft.com/office/powerpoint/2010/main" val="105955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A8936-6A54-4D03-8EC3-3B7D6B3512E1}"/>
              </a:ext>
            </a:extLst>
          </p:cNvPr>
          <p:cNvSpPr>
            <a:spLocks noGrp="1"/>
          </p:cNvSpPr>
          <p:nvPr>
            <p:ph idx="1"/>
          </p:nvPr>
        </p:nvSpPr>
        <p:spPr>
          <a:xfrm>
            <a:off x="4156305" y="1709928"/>
            <a:ext cx="3906281" cy="1467327"/>
          </a:xfrm>
        </p:spPr>
        <p:txBody>
          <a:bodyPr>
            <a:normAutofit lnSpcReduction="10000"/>
          </a:bodyPr>
          <a:lstStyle/>
          <a:p>
            <a:pPr marL="0" indent="0">
              <a:buNone/>
            </a:pPr>
            <a:r>
              <a:rPr lang="en-US" sz="2400" b="1" dirty="0">
                <a:solidFill>
                  <a:srgbClr val="C00000"/>
                </a:solidFill>
              </a:rPr>
              <a:t>Cancer precision medicine	</a:t>
            </a:r>
            <a:r>
              <a:rPr lang="en-US" sz="2400" b="1" dirty="0">
                <a:solidFill>
                  <a:schemeClr val="bg1"/>
                </a:solidFill>
              </a:rPr>
              <a:t>a</a:t>
            </a:r>
          </a:p>
          <a:p>
            <a:r>
              <a:rPr lang="en-US" sz="2000" dirty="0"/>
              <a:t>Learn interpretable feature representations.</a:t>
            </a:r>
          </a:p>
          <a:p>
            <a:endParaRPr lang="en-US" sz="2400" dirty="0"/>
          </a:p>
        </p:txBody>
      </p:sp>
      <p:sp>
        <p:nvSpPr>
          <p:cNvPr id="10" name="Rounded Rectangle 9">
            <a:extLst>
              <a:ext uri="{FF2B5EF4-FFF2-40B4-BE49-F238E27FC236}">
                <a16:creationId xmlns:a16="http://schemas.microsoft.com/office/drawing/2014/main" id="{4D9F0EFB-3B53-43A3-9E78-F674190B45B5}"/>
              </a:ext>
            </a:extLst>
          </p:cNvPr>
          <p:cNvSpPr/>
          <p:nvPr/>
        </p:nvSpPr>
        <p:spPr>
          <a:xfrm>
            <a:off x="106908" y="1700784"/>
            <a:ext cx="3906281" cy="5054551"/>
          </a:xfrm>
          <a:prstGeom prst="roundRect">
            <a:avLst>
              <a:gd name="adj" fmla="val 0"/>
            </a:avLst>
          </a:prstGeom>
          <a:noFill/>
          <a:ln w="31750" cap="flat" cmpd="sng" algn="ctr">
            <a:solidFill>
              <a:srgbClr val="008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3" name="Content Placeholder 2">
            <a:extLst>
              <a:ext uri="{FF2B5EF4-FFF2-40B4-BE49-F238E27FC236}">
                <a16:creationId xmlns:a16="http://schemas.microsoft.com/office/drawing/2014/main" id="{A784122F-0A76-4419-83D2-F8DDFEBCDB8B}"/>
              </a:ext>
            </a:extLst>
          </p:cNvPr>
          <p:cNvSpPr txBox="1">
            <a:spLocks/>
          </p:cNvSpPr>
          <p:nvPr/>
        </p:nvSpPr>
        <p:spPr>
          <a:xfrm>
            <a:off x="128302" y="1709928"/>
            <a:ext cx="4023452" cy="1556043"/>
          </a:xfrm>
          <a:prstGeom prst="rect">
            <a:avLst/>
          </a:prstGeom>
        </p:spPr>
        <p:txBody>
          <a:bodyPr vert="horz" lIns="91440" tIns="45720" rIns="91440" bIns="45720" rtlCol="0">
            <a:normAutofit fontScale="77500" lnSpcReduction="2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3100" b="1" dirty="0">
                <a:solidFill>
                  <a:srgbClr val="008000"/>
                </a:solidFill>
              </a:rPr>
              <a:t>Prediction &amp; decision support systems in hospitals</a:t>
            </a:r>
          </a:p>
          <a:p>
            <a:pPr>
              <a:lnSpc>
                <a:spcPct val="110000"/>
              </a:lnSpc>
            </a:pPr>
            <a:r>
              <a:rPr lang="en-US" sz="2600" dirty="0"/>
              <a:t>Make interpretable predictions from complex models.</a:t>
            </a:r>
          </a:p>
        </p:txBody>
      </p:sp>
      <p:sp>
        <p:nvSpPr>
          <p:cNvPr id="14" name="Content Placeholder 2">
            <a:extLst>
              <a:ext uri="{FF2B5EF4-FFF2-40B4-BE49-F238E27FC236}">
                <a16:creationId xmlns:a16="http://schemas.microsoft.com/office/drawing/2014/main" id="{DF4BAB84-AD69-4D95-9488-B09B4568F818}"/>
              </a:ext>
            </a:extLst>
          </p:cNvPr>
          <p:cNvSpPr txBox="1">
            <a:spLocks/>
          </p:cNvSpPr>
          <p:nvPr/>
        </p:nvSpPr>
        <p:spPr>
          <a:xfrm>
            <a:off x="8166448" y="1709928"/>
            <a:ext cx="3950342" cy="1497804"/>
          </a:xfrm>
          <a:prstGeom prst="rect">
            <a:avLst/>
          </a:prstGeom>
        </p:spPr>
        <p:txBody>
          <a:bodyPr vert="horz" lIns="91440" tIns="45720" rIns="91440" bIns="45720" rtlCol="0">
            <a:normAutofit fontScale="92500" lnSpcReduction="1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600" b="1" dirty="0">
                <a:solidFill>
                  <a:srgbClr val="000099"/>
                </a:solidFill>
              </a:rPr>
              <a:t>Alzheimer’s disease therapeutic target discovery</a:t>
            </a:r>
          </a:p>
          <a:p>
            <a:r>
              <a:rPr lang="en-US" sz="2200" dirty="0"/>
              <a:t>Integrate data sets for statistical power and interpretability.</a:t>
            </a:r>
          </a:p>
        </p:txBody>
      </p:sp>
      <p:sp>
        <p:nvSpPr>
          <p:cNvPr id="9" name="Rounded Rectangle 9">
            <a:extLst>
              <a:ext uri="{FF2B5EF4-FFF2-40B4-BE49-F238E27FC236}">
                <a16:creationId xmlns:a16="http://schemas.microsoft.com/office/drawing/2014/main" id="{04D8C86F-9395-41C1-BB9F-CC3884CE4D19}"/>
              </a:ext>
            </a:extLst>
          </p:cNvPr>
          <p:cNvSpPr/>
          <p:nvPr/>
        </p:nvSpPr>
        <p:spPr>
          <a:xfrm>
            <a:off x="4128007" y="1701848"/>
            <a:ext cx="3906281" cy="5054551"/>
          </a:xfrm>
          <a:prstGeom prst="roundRect">
            <a:avLst>
              <a:gd name="adj" fmla="val 0"/>
            </a:avLst>
          </a:prstGeom>
          <a:noFill/>
          <a:ln w="3175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 name="Rounded Rectangle 9">
            <a:extLst>
              <a:ext uri="{FF2B5EF4-FFF2-40B4-BE49-F238E27FC236}">
                <a16:creationId xmlns:a16="http://schemas.microsoft.com/office/drawing/2014/main" id="{53D94F13-9009-47DE-BC62-391368671968}"/>
              </a:ext>
            </a:extLst>
          </p:cNvPr>
          <p:cNvSpPr/>
          <p:nvPr/>
        </p:nvSpPr>
        <p:spPr>
          <a:xfrm>
            <a:off x="8145667" y="1696166"/>
            <a:ext cx="3906281" cy="5054551"/>
          </a:xfrm>
          <a:prstGeom prst="roundRect">
            <a:avLst>
              <a:gd name="adj" fmla="val 0"/>
            </a:avLst>
          </a:prstGeom>
          <a:noFill/>
          <a:ln w="31750" cap="flat" cmpd="sng" algn="ctr">
            <a:solidFill>
              <a:srgbClr val="000099"/>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24E7F01F-0082-493B-B9F7-7DC198FFD46A}"/>
              </a:ext>
            </a:extLst>
          </p:cNvPr>
          <p:cNvPicPr>
            <a:picLocks noChangeAspect="1"/>
          </p:cNvPicPr>
          <p:nvPr/>
        </p:nvPicPr>
        <p:blipFill>
          <a:blip r:embed="rId3"/>
          <a:stretch>
            <a:fillRect/>
          </a:stretch>
        </p:blipFill>
        <p:spPr>
          <a:xfrm>
            <a:off x="4960330" y="3603259"/>
            <a:ext cx="2198129" cy="1417712"/>
          </a:xfrm>
          <a:prstGeom prst="rect">
            <a:avLst/>
          </a:prstGeom>
        </p:spPr>
      </p:pic>
      <p:pic>
        <p:nvPicPr>
          <p:cNvPr id="5" name="Picture 4">
            <a:extLst>
              <a:ext uri="{FF2B5EF4-FFF2-40B4-BE49-F238E27FC236}">
                <a16:creationId xmlns:a16="http://schemas.microsoft.com/office/drawing/2014/main" id="{30AC12EB-4AE9-4776-B32D-D90D13F20206}"/>
              </a:ext>
            </a:extLst>
          </p:cNvPr>
          <p:cNvPicPr>
            <a:picLocks noChangeAspect="1"/>
          </p:cNvPicPr>
          <p:nvPr/>
        </p:nvPicPr>
        <p:blipFill>
          <a:blip r:embed="rId4"/>
          <a:stretch>
            <a:fillRect/>
          </a:stretch>
        </p:blipFill>
        <p:spPr>
          <a:xfrm>
            <a:off x="948902" y="3641220"/>
            <a:ext cx="2122119" cy="1339494"/>
          </a:xfrm>
          <a:prstGeom prst="rect">
            <a:avLst/>
          </a:prstGeom>
        </p:spPr>
      </p:pic>
      <p:sp>
        <p:nvSpPr>
          <p:cNvPr id="25" name="Title 1">
            <a:extLst>
              <a:ext uri="{FF2B5EF4-FFF2-40B4-BE49-F238E27FC236}">
                <a16:creationId xmlns:a16="http://schemas.microsoft.com/office/drawing/2014/main" id="{F1DEC5E7-4D48-4D75-B059-706CB2CCB1EE}"/>
              </a:ext>
            </a:extLst>
          </p:cNvPr>
          <p:cNvSpPr>
            <a:spLocks noGrp="1"/>
          </p:cNvSpPr>
          <p:nvPr>
            <p:ph type="title"/>
          </p:nvPr>
        </p:nvSpPr>
        <p:spPr>
          <a:xfrm>
            <a:off x="130762" y="198154"/>
            <a:ext cx="12009882" cy="1325563"/>
          </a:xfrm>
        </p:spPr>
        <p:txBody>
          <a:bodyPr>
            <a:noAutofit/>
          </a:bodyPr>
          <a:lstStyle/>
          <a:p>
            <a:r>
              <a:rPr lang="en-US" sz="3800" dirty="0"/>
              <a:t>New AI/ML techniques can enable new ways to treat patients and to make biological discoveries from data</a:t>
            </a:r>
          </a:p>
        </p:txBody>
      </p:sp>
      <p:grpSp>
        <p:nvGrpSpPr>
          <p:cNvPr id="12" name="Group 11">
            <a:extLst>
              <a:ext uri="{FF2B5EF4-FFF2-40B4-BE49-F238E27FC236}">
                <a16:creationId xmlns:a16="http://schemas.microsoft.com/office/drawing/2014/main" id="{05AD5E1A-DCA4-4A64-9D4A-1FCF22DA0B71}"/>
              </a:ext>
            </a:extLst>
          </p:cNvPr>
          <p:cNvGrpSpPr/>
          <p:nvPr/>
        </p:nvGrpSpPr>
        <p:grpSpPr>
          <a:xfrm>
            <a:off x="9100420" y="3577859"/>
            <a:ext cx="1737527" cy="1336767"/>
            <a:chOff x="9100420" y="3577688"/>
            <a:chExt cx="1737527" cy="1336767"/>
          </a:xfrm>
        </p:grpSpPr>
        <p:grpSp>
          <p:nvGrpSpPr>
            <p:cNvPr id="6" name="Group 5">
              <a:extLst>
                <a:ext uri="{FF2B5EF4-FFF2-40B4-BE49-F238E27FC236}">
                  <a16:creationId xmlns:a16="http://schemas.microsoft.com/office/drawing/2014/main" id="{B22E5608-FDA4-4A24-BDF7-C30D42BD2615}"/>
                </a:ext>
              </a:extLst>
            </p:cNvPr>
            <p:cNvGrpSpPr/>
            <p:nvPr/>
          </p:nvGrpSpPr>
          <p:grpSpPr>
            <a:xfrm>
              <a:off x="9362829" y="3959097"/>
              <a:ext cx="1192685" cy="955358"/>
              <a:chOff x="8833891" y="3999158"/>
              <a:chExt cx="1192685" cy="955358"/>
            </a:xfrm>
          </p:grpSpPr>
          <p:sp>
            <p:nvSpPr>
              <p:cNvPr id="2" name="Rectangle 1">
                <a:extLst>
                  <a:ext uri="{FF2B5EF4-FFF2-40B4-BE49-F238E27FC236}">
                    <a16:creationId xmlns:a16="http://schemas.microsoft.com/office/drawing/2014/main" id="{16EE6B81-86D2-48A7-888D-E3C4E4311BFC}"/>
                  </a:ext>
                </a:extLst>
              </p:cNvPr>
              <p:cNvSpPr/>
              <p:nvPr/>
            </p:nvSpPr>
            <p:spPr>
              <a:xfrm>
                <a:off x="8833891" y="4193962"/>
                <a:ext cx="676626" cy="588103"/>
              </a:xfrm>
              <a:prstGeom prst="rect">
                <a:avLst/>
              </a:prstGeom>
              <a:solidFill>
                <a:srgbClr val="C0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1B8C872-5414-4CA7-83F7-7C7B0AA0DEFB}"/>
                  </a:ext>
                </a:extLst>
              </p:cNvPr>
              <p:cNvSpPr/>
              <p:nvPr/>
            </p:nvSpPr>
            <p:spPr>
              <a:xfrm>
                <a:off x="9084779" y="4311320"/>
                <a:ext cx="714129" cy="643196"/>
              </a:xfrm>
              <a:prstGeom prst="rect">
                <a:avLst/>
              </a:prstGeom>
              <a:solidFill>
                <a:srgbClr val="008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C98379-3DDF-4BA8-BDA6-72F345EB7FF4}"/>
                  </a:ext>
                </a:extLst>
              </p:cNvPr>
              <p:cNvSpPr/>
              <p:nvPr/>
            </p:nvSpPr>
            <p:spPr>
              <a:xfrm>
                <a:off x="9312447" y="3999158"/>
                <a:ext cx="714129" cy="671854"/>
              </a:xfrm>
              <a:prstGeom prst="rect">
                <a:avLst/>
              </a:prstGeom>
              <a:solidFill>
                <a:srgbClr val="000099">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8EF54C56-C39E-40C8-AF11-2C575CA3E505}"/>
                </a:ext>
              </a:extLst>
            </p:cNvPr>
            <p:cNvSpPr txBox="1"/>
            <p:nvPr/>
          </p:nvSpPr>
          <p:spPr>
            <a:xfrm>
              <a:off x="9100420" y="3577688"/>
              <a:ext cx="1737527" cy="369332"/>
            </a:xfrm>
            <a:prstGeom prst="rect">
              <a:avLst/>
            </a:prstGeom>
            <a:noFill/>
          </p:spPr>
          <p:txBody>
            <a:bodyPr wrap="none" rtlCol="0">
              <a:spAutoFit/>
            </a:bodyPr>
            <a:lstStyle/>
            <a:p>
              <a:r>
                <a:rPr lang="en-US" b="1" dirty="0"/>
                <a:t>Data integration</a:t>
              </a:r>
            </a:p>
          </p:txBody>
        </p:sp>
      </p:grpSp>
      <p:grpSp>
        <p:nvGrpSpPr>
          <p:cNvPr id="23" name="Group 22">
            <a:extLst>
              <a:ext uri="{FF2B5EF4-FFF2-40B4-BE49-F238E27FC236}">
                <a16:creationId xmlns:a16="http://schemas.microsoft.com/office/drawing/2014/main" id="{40AF0E93-8C43-40AC-99C4-AB03A1128AED}"/>
              </a:ext>
            </a:extLst>
          </p:cNvPr>
          <p:cNvGrpSpPr/>
          <p:nvPr/>
        </p:nvGrpSpPr>
        <p:grpSpPr>
          <a:xfrm>
            <a:off x="398565" y="5001249"/>
            <a:ext cx="11342571" cy="643196"/>
            <a:chOff x="438157" y="5330758"/>
            <a:chExt cx="11342571" cy="643196"/>
          </a:xfrm>
        </p:grpSpPr>
        <p:sp>
          <p:nvSpPr>
            <p:cNvPr id="18" name="Arrow: Right 17">
              <a:extLst>
                <a:ext uri="{FF2B5EF4-FFF2-40B4-BE49-F238E27FC236}">
                  <a16:creationId xmlns:a16="http://schemas.microsoft.com/office/drawing/2014/main" id="{E02DCFBE-A4B5-4545-B3AC-F5989D3AF89A}"/>
                </a:ext>
              </a:extLst>
            </p:cNvPr>
            <p:cNvSpPr/>
            <p:nvPr/>
          </p:nvSpPr>
          <p:spPr>
            <a:xfrm flipH="1">
              <a:off x="438157" y="5330758"/>
              <a:ext cx="11342571" cy="643196"/>
            </a:xfrm>
            <a:prstGeom prst="rightArrow">
              <a:avLst>
                <a:gd name="adj1" fmla="val 68994"/>
                <a:gd name="adj2" fmla="val 50000"/>
              </a:avLst>
            </a:prstGeom>
            <a:gradFill>
              <a:gsLst>
                <a:gs pos="0">
                  <a:schemeClr val="accent1">
                    <a:lumMod val="5000"/>
                    <a:lumOff val="95000"/>
                  </a:schemeClr>
                </a:gs>
                <a:gs pos="100000">
                  <a:srgbClr val="FF9933"/>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69662DB-0AE6-40CC-B267-0F4B7CBBF5A8}"/>
                </a:ext>
              </a:extLst>
            </p:cNvPr>
            <p:cNvSpPr txBox="1"/>
            <p:nvPr/>
          </p:nvSpPr>
          <p:spPr>
            <a:xfrm>
              <a:off x="8399436" y="5412521"/>
              <a:ext cx="1837362" cy="461665"/>
            </a:xfrm>
            <a:prstGeom prst="rect">
              <a:avLst/>
            </a:prstGeom>
            <a:noFill/>
          </p:spPr>
          <p:txBody>
            <a:bodyPr wrap="none" rtlCol="0">
              <a:spAutoFit/>
            </a:bodyPr>
            <a:lstStyle/>
            <a:p>
              <a:r>
                <a:rPr lang="en-US" sz="2400" b="1" dirty="0"/>
                <a:t>Basic science</a:t>
              </a:r>
            </a:p>
          </p:txBody>
        </p:sp>
        <p:sp>
          <p:nvSpPr>
            <p:cNvPr id="40" name="TextBox 39">
              <a:extLst>
                <a:ext uri="{FF2B5EF4-FFF2-40B4-BE49-F238E27FC236}">
                  <a16:creationId xmlns:a16="http://schemas.microsoft.com/office/drawing/2014/main" id="{EBD04D36-A598-4C28-8DBD-B5F6940739E4}"/>
                </a:ext>
              </a:extLst>
            </p:cNvPr>
            <p:cNvSpPr txBox="1"/>
            <p:nvPr/>
          </p:nvSpPr>
          <p:spPr>
            <a:xfrm>
              <a:off x="1278407" y="5409776"/>
              <a:ext cx="2812116" cy="461665"/>
            </a:xfrm>
            <a:prstGeom prst="rect">
              <a:avLst/>
            </a:prstGeom>
            <a:noFill/>
          </p:spPr>
          <p:txBody>
            <a:bodyPr wrap="none" rtlCol="0">
              <a:spAutoFit/>
            </a:bodyPr>
            <a:lstStyle/>
            <a:p>
              <a:r>
                <a:rPr lang="en-US" sz="2400" b="1" dirty="0"/>
                <a:t>Bedside applications</a:t>
              </a:r>
            </a:p>
          </p:txBody>
        </p:sp>
      </p:grpSp>
      <p:grpSp>
        <p:nvGrpSpPr>
          <p:cNvPr id="21" name="Group 20">
            <a:extLst>
              <a:ext uri="{FF2B5EF4-FFF2-40B4-BE49-F238E27FC236}">
                <a16:creationId xmlns:a16="http://schemas.microsoft.com/office/drawing/2014/main" id="{EE47CEC7-77BF-460D-A6AB-248C232683E0}"/>
              </a:ext>
            </a:extLst>
          </p:cNvPr>
          <p:cNvGrpSpPr/>
          <p:nvPr/>
        </p:nvGrpSpPr>
        <p:grpSpPr>
          <a:xfrm>
            <a:off x="166008" y="3178170"/>
            <a:ext cx="11830920" cy="1841887"/>
            <a:chOff x="184296" y="3571362"/>
            <a:chExt cx="11830920" cy="1841887"/>
          </a:xfrm>
        </p:grpSpPr>
        <p:sp>
          <p:nvSpPr>
            <p:cNvPr id="29" name="Rounded Rectangle 9">
              <a:extLst>
                <a:ext uri="{FF2B5EF4-FFF2-40B4-BE49-F238E27FC236}">
                  <a16:creationId xmlns:a16="http://schemas.microsoft.com/office/drawing/2014/main" id="{3F497D2A-8B02-4595-A6F4-C8036A4753FD}"/>
                </a:ext>
              </a:extLst>
            </p:cNvPr>
            <p:cNvSpPr/>
            <p:nvPr/>
          </p:nvSpPr>
          <p:spPr>
            <a:xfrm>
              <a:off x="184296" y="3602737"/>
              <a:ext cx="11830920" cy="1810512"/>
            </a:xfrm>
            <a:prstGeom prst="roundRect">
              <a:avLst>
                <a:gd name="adj" fmla="val 0"/>
              </a:avLst>
            </a:prstGeom>
            <a:solidFill>
              <a:srgbClr val="7030A0">
                <a:alpha val="15000"/>
              </a:srgbClr>
            </a:solidFill>
            <a:ln w="44450" cap="flat" cmpd="sng" algn="ctr">
              <a:solidFill>
                <a:srgbClr val="7030A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1CA40F0-FF31-4084-A7AA-4773F912612A}"/>
                </a:ext>
              </a:extLst>
            </p:cNvPr>
            <p:cNvSpPr txBox="1"/>
            <p:nvPr/>
          </p:nvSpPr>
          <p:spPr>
            <a:xfrm>
              <a:off x="4570276" y="3571362"/>
              <a:ext cx="3125279" cy="461665"/>
            </a:xfrm>
            <a:prstGeom prst="rect">
              <a:avLst/>
            </a:prstGeom>
            <a:noFill/>
          </p:spPr>
          <p:txBody>
            <a:bodyPr wrap="none" rtlCol="0">
              <a:spAutoFit/>
            </a:bodyPr>
            <a:lstStyle/>
            <a:p>
              <a:r>
                <a:rPr lang="en-US" sz="2400" b="1" dirty="0">
                  <a:solidFill>
                    <a:srgbClr val="7030A0"/>
                  </a:solidFill>
                </a:rPr>
                <a:t>General ML techniques</a:t>
              </a:r>
            </a:p>
          </p:txBody>
        </p:sp>
      </p:grpSp>
      <p:sp>
        <p:nvSpPr>
          <p:cNvPr id="15" name="TextBox 14">
            <a:extLst>
              <a:ext uri="{FF2B5EF4-FFF2-40B4-BE49-F238E27FC236}">
                <a16:creationId xmlns:a16="http://schemas.microsoft.com/office/drawing/2014/main" id="{46752A46-31C3-44F1-9A4B-65B19582F05A}"/>
              </a:ext>
            </a:extLst>
          </p:cNvPr>
          <p:cNvSpPr txBox="1"/>
          <p:nvPr/>
        </p:nvSpPr>
        <p:spPr>
          <a:xfrm>
            <a:off x="4185797" y="5732334"/>
            <a:ext cx="3895506" cy="523220"/>
          </a:xfrm>
          <a:prstGeom prst="rect">
            <a:avLst/>
          </a:prstGeom>
          <a:noFill/>
        </p:spPr>
        <p:txBody>
          <a:bodyPr wrap="square" rtlCol="0">
            <a:spAutoFit/>
          </a:bodyPr>
          <a:lstStyle/>
          <a:p>
            <a:r>
              <a:rPr lang="en-US" sz="2800" b="1" dirty="0"/>
              <a:t>MERGE</a:t>
            </a:r>
          </a:p>
        </p:txBody>
      </p:sp>
      <p:sp>
        <p:nvSpPr>
          <p:cNvPr id="41" name="TextBox 40">
            <a:extLst>
              <a:ext uri="{FF2B5EF4-FFF2-40B4-BE49-F238E27FC236}">
                <a16:creationId xmlns:a16="http://schemas.microsoft.com/office/drawing/2014/main" id="{3353EE2D-5A35-4C1E-A12C-35320C44E5E8}"/>
              </a:ext>
            </a:extLst>
          </p:cNvPr>
          <p:cNvSpPr txBox="1"/>
          <p:nvPr/>
        </p:nvSpPr>
        <p:spPr>
          <a:xfrm>
            <a:off x="106909" y="5731068"/>
            <a:ext cx="4012012" cy="523220"/>
          </a:xfrm>
          <a:prstGeom prst="rect">
            <a:avLst/>
          </a:prstGeom>
          <a:noFill/>
        </p:spPr>
        <p:txBody>
          <a:bodyPr wrap="square" rtlCol="0">
            <a:spAutoFit/>
          </a:bodyPr>
          <a:lstStyle/>
          <a:p>
            <a:r>
              <a:rPr lang="en-US" sz="2800" b="1" dirty="0"/>
              <a:t>SHAP, &amp; Prescience</a:t>
            </a:r>
          </a:p>
        </p:txBody>
      </p:sp>
      <p:sp>
        <p:nvSpPr>
          <p:cNvPr id="42" name="TextBox 41">
            <a:extLst>
              <a:ext uri="{FF2B5EF4-FFF2-40B4-BE49-F238E27FC236}">
                <a16:creationId xmlns:a16="http://schemas.microsoft.com/office/drawing/2014/main" id="{B2212F5F-9AA9-490D-9B5B-BFC9B6D6C339}"/>
              </a:ext>
            </a:extLst>
          </p:cNvPr>
          <p:cNvSpPr txBox="1"/>
          <p:nvPr/>
        </p:nvSpPr>
        <p:spPr>
          <a:xfrm>
            <a:off x="8136467" y="5733661"/>
            <a:ext cx="4025553" cy="523220"/>
          </a:xfrm>
          <a:prstGeom prst="rect">
            <a:avLst/>
          </a:prstGeom>
          <a:noFill/>
        </p:spPr>
        <p:txBody>
          <a:bodyPr wrap="square" rtlCol="0">
            <a:spAutoFit/>
          </a:bodyPr>
          <a:lstStyle/>
          <a:p>
            <a:r>
              <a:rPr lang="en-US" sz="2800" b="1" dirty="0"/>
              <a:t>EMBARKER</a:t>
            </a:r>
          </a:p>
        </p:txBody>
      </p:sp>
    </p:spTree>
    <p:extLst>
      <p:ext uri="{BB962C8B-B14F-4D97-AF65-F5344CB8AC3E}">
        <p14:creationId xmlns:p14="http://schemas.microsoft.com/office/powerpoint/2010/main" val="426676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1" grpId="0"/>
      <p:bldP spid="4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7AF0377-5C6D-45D0-B6FC-754F6CA69BD8}"/>
              </a:ext>
            </a:extLst>
          </p:cNvPr>
          <p:cNvPicPr>
            <a:picLocks noChangeAspect="1"/>
          </p:cNvPicPr>
          <p:nvPr/>
        </p:nvPicPr>
        <p:blipFill rotWithShape="1">
          <a:blip r:embed="rId3">
            <a:extLst>
              <a:ext uri="{28A0092B-C50C-407E-A947-70E740481C1C}">
                <a14:useLocalDpi xmlns:a14="http://schemas.microsoft.com/office/drawing/2010/main" val="0"/>
              </a:ext>
            </a:extLst>
          </a:blip>
          <a:srcRect l="51205" t="6542" r="30106" b="56126"/>
          <a:stretch/>
        </p:blipFill>
        <p:spPr>
          <a:xfrm>
            <a:off x="4032699" y="1327523"/>
            <a:ext cx="823977" cy="1097281"/>
          </a:xfrm>
          <a:prstGeom prst="rect">
            <a:avLst/>
          </a:prstGeom>
          <a:ln w="22225">
            <a:solidFill>
              <a:schemeClr val="tx1"/>
            </a:solidFill>
          </a:ln>
        </p:spPr>
      </p:pic>
      <p:pic>
        <p:nvPicPr>
          <p:cNvPr id="36" name="Picture 35">
            <a:extLst>
              <a:ext uri="{FF2B5EF4-FFF2-40B4-BE49-F238E27FC236}">
                <a16:creationId xmlns:a16="http://schemas.microsoft.com/office/drawing/2014/main" id="{B5441CE5-1D12-4052-8365-D5E3247D22EF}"/>
              </a:ext>
            </a:extLst>
          </p:cNvPr>
          <p:cNvPicPr>
            <a:picLocks noChangeAspect="1"/>
          </p:cNvPicPr>
          <p:nvPr/>
        </p:nvPicPr>
        <p:blipFill rotWithShape="1">
          <a:blip r:embed="rId4">
            <a:extLst>
              <a:ext uri="{28A0092B-C50C-407E-A947-70E740481C1C}">
                <a14:useLocalDpi xmlns:a14="http://schemas.microsoft.com/office/drawing/2010/main" val="0"/>
              </a:ext>
            </a:extLst>
          </a:blip>
          <a:srcRect l="5591" r="19487"/>
          <a:stretch/>
        </p:blipFill>
        <p:spPr>
          <a:xfrm>
            <a:off x="5170424" y="1327523"/>
            <a:ext cx="822086" cy="1097280"/>
          </a:xfrm>
          <a:prstGeom prst="rect">
            <a:avLst/>
          </a:prstGeom>
          <a:noFill/>
          <a:ln w="22225">
            <a:solidFill>
              <a:schemeClr val="tx1"/>
            </a:solidFill>
          </a:ln>
        </p:spPr>
      </p:pic>
      <p:pic>
        <p:nvPicPr>
          <p:cNvPr id="37" name="Picture 36">
            <a:extLst>
              <a:ext uri="{FF2B5EF4-FFF2-40B4-BE49-F238E27FC236}">
                <a16:creationId xmlns:a16="http://schemas.microsoft.com/office/drawing/2014/main" id="{3C64041B-7B00-47E3-8FB7-7A354B1D4595}"/>
              </a:ext>
            </a:extLst>
          </p:cNvPr>
          <p:cNvPicPr>
            <a:picLocks noChangeAspect="1"/>
          </p:cNvPicPr>
          <p:nvPr/>
        </p:nvPicPr>
        <p:blipFill rotWithShape="1">
          <a:blip r:embed="rId5">
            <a:extLst>
              <a:ext uri="{28A0092B-C50C-407E-A947-70E740481C1C}">
                <a14:useLocalDpi xmlns:a14="http://schemas.microsoft.com/office/drawing/2010/main" val="0"/>
              </a:ext>
            </a:extLst>
          </a:blip>
          <a:srcRect l="11314" r="4615" b="20929"/>
          <a:stretch/>
        </p:blipFill>
        <p:spPr>
          <a:xfrm>
            <a:off x="7335326" y="1324581"/>
            <a:ext cx="822959" cy="1097280"/>
          </a:xfrm>
          <a:prstGeom prst="rect">
            <a:avLst/>
          </a:prstGeom>
          <a:ln w="22225">
            <a:solidFill>
              <a:schemeClr val="tx1"/>
            </a:solidFill>
          </a:ln>
        </p:spPr>
      </p:pic>
      <p:pic>
        <p:nvPicPr>
          <p:cNvPr id="27" name="Picture 26">
            <a:extLst>
              <a:ext uri="{FF2B5EF4-FFF2-40B4-BE49-F238E27FC236}">
                <a16:creationId xmlns:a16="http://schemas.microsoft.com/office/drawing/2014/main" id="{93BDA521-85E9-408A-98BB-E3FB435CA17E}"/>
              </a:ext>
            </a:extLst>
          </p:cNvPr>
          <p:cNvPicPr>
            <a:picLocks noChangeAspect="1"/>
          </p:cNvPicPr>
          <p:nvPr/>
        </p:nvPicPr>
        <p:blipFill rotWithShape="1">
          <a:blip r:embed="rId6">
            <a:extLst>
              <a:ext uri="{28A0092B-C50C-407E-A947-70E740481C1C}">
                <a14:useLocalDpi xmlns:a14="http://schemas.microsoft.com/office/drawing/2010/main" val="0"/>
              </a:ext>
            </a:extLst>
          </a:blip>
          <a:srcRect l="9469" t="7470" r="13437" b="22150"/>
          <a:stretch/>
        </p:blipFill>
        <p:spPr>
          <a:xfrm>
            <a:off x="2894990" y="1328896"/>
            <a:ext cx="823978" cy="1097280"/>
          </a:xfrm>
          <a:prstGeom prst="rect">
            <a:avLst/>
          </a:prstGeom>
          <a:ln w="22225">
            <a:solidFill>
              <a:schemeClr val="tx1"/>
            </a:solidFill>
          </a:ln>
        </p:spPr>
      </p:pic>
      <p:pic>
        <p:nvPicPr>
          <p:cNvPr id="29" name="Picture 28">
            <a:extLst>
              <a:ext uri="{FF2B5EF4-FFF2-40B4-BE49-F238E27FC236}">
                <a16:creationId xmlns:a16="http://schemas.microsoft.com/office/drawing/2014/main" id="{ADCE9FD3-33EE-4745-9B38-62D771093FF4}"/>
              </a:ext>
            </a:extLst>
          </p:cNvPr>
          <p:cNvPicPr>
            <a:picLocks noChangeAspect="1"/>
          </p:cNvPicPr>
          <p:nvPr/>
        </p:nvPicPr>
        <p:blipFill rotWithShape="1">
          <a:blip r:embed="rId7">
            <a:extLst>
              <a:ext uri="{28A0092B-C50C-407E-A947-70E740481C1C}">
                <a14:useLocalDpi xmlns:a14="http://schemas.microsoft.com/office/drawing/2010/main" val="0"/>
              </a:ext>
            </a:extLst>
          </a:blip>
          <a:srcRect l="3686" r="6954"/>
          <a:stretch/>
        </p:blipFill>
        <p:spPr>
          <a:xfrm>
            <a:off x="6294286" y="1327523"/>
            <a:ext cx="822086" cy="1097280"/>
          </a:xfrm>
          <a:prstGeom prst="rect">
            <a:avLst/>
          </a:prstGeom>
          <a:ln w="22225">
            <a:solidFill>
              <a:schemeClr val="tx1"/>
            </a:solidFill>
          </a:ln>
        </p:spPr>
      </p:pic>
      <p:sp>
        <p:nvSpPr>
          <p:cNvPr id="41" name="Rectangle: Rounded Corners 40">
            <a:extLst>
              <a:ext uri="{FF2B5EF4-FFF2-40B4-BE49-F238E27FC236}">
                <a16:creationId xmlns:a16="http://schemas.microsoft.com/office/drawing/2014/main" id="{36261613-E53A-4F16-8103-4E14EC94AE71}"/>
              </a:ext>
            </a:extLst>
          </p:cNvPr>
          <p:cNvSpPr/>
          <p:nvPr/>
        </p:nvSpPr>
        <p:spPr>
          <a:xfrm>
            <a:off x="6103282" y="2887093"/>
            <a:ext cx="3304106" cy="1632160"/>
          </a:xfrm>
          <a:prstGeom prst="roundRect">
            <a:avLst>
              <a:gd name="adj" fmla="val 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BE66CB28-23D1-40EF-A262-3852360C4506}"/>
              </a:ext>
            </a:extLst>
          </p:cNvPr>
          <p:cNvSpPr/>
          <p:nvPr/>
        </p:nvSpPr>
        <p:spPr>
          <a:xfrm>
            <a:off x="2738374" y="1147344"/>
            <a:ext cx="5565892" cy="3462756"/>
          </a:xfrm>
          <a:prstGeom prst="roundRect">
            <a:avLst>
              <a:gd name="adj" fmla="val 0"/>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a:extLst>
              <a:ext uri="{FF2B5EF4-FFF2-40B4-BE49-F238E27FC236}">
                <a16:creationId xmlns:a16="http://schemas.microsoft.com/office/drawing/2014/main" id="{C2060202-48B2-4BC5-9ADE-129C0D7A7D30}"/>
              </a:ext>
            </a:extLst>
          </p:cNvPr>
          <p:cNvPicPr>
            <a:picLocks noChangeAspect="1"/>
          </p:cNvPicPr>
          <p:nvPr/>
        </p:nvPicPr>
        <p:blipFill rotWithShape="1">
          <a:blip r:embed="rId8"/>
          <a:srcRect l="624" t="7594" r="4201" b="3567"/>
          <a:stretch/>
        </p:blipFill>
        <p:spPr>
          <a:xfrm>
            <a:off x="4784729" y="2870676"/>
            <a:ext cx="1326379" cy="441339"/>
          </a:xfrm>
          <a:prstGeom prst="rect">
            <a:avLst/>
          </a:prstGeom>
        </p:spPr>
      </p:pic>
      <p:pic>
        <p:nvPicPr>
          <p:cNvPr id="67" name="Picture 66">
            <a:extLst>
              <a:ext uri="{FF2B5EF4-FFF2-40B4-BE49-F238E27FC236}">
                <a16:creationId xmlns:a16="http://schemas.microsoft.com/office/drawing/2014/main" id="{1418789A-C93B-44DA-9C26-1C9FBDC49B4A}"/>
              </a:ext>
            </a:extLst>
          </p:cNvPr>
          <p:cNvPicPr>
            <a:picLocks noChangeAspect="1"/>
          </p:cNvPicPr>
          <p:nvPr/>
        </p:nvPicPr>
        <p:blipFill>
          <a:blip r:embed="rId9"/>
          <a:stretch>
            <a:fillRect/>
          </a:stretch>
        </p:blipFill>
        <p:spPr>
          <a:xfrm>
            <a:off x="3740935" y="795766"/>
            <a:ext cx="2559092" cy="366818"/>
          </a:xfrm>
          <a:prstGeom prst="rect">
            <a:avLst/>
          </a:prstGeom>
        </p:spPr>
      </p:pic>
      <p:sp>
        <p:nvSpPr>
          <p:cNvPr id="68" name="TextBox 67">
            <a:extLst>
              <a:ext uri="{FF2B5EF4-FFF2-40B4-BE49-F238E27FC236}">
                <a16:creationId xmlns:a16="http://schemas.microsoft.com/office/drawing/2014/main" id="{B572284C-6A8B-4AD6-BCC2-8C3D60AE0EEE}"/>
              </a:ext>
            </a:extLst>
          </p:cNvPr>
          <p:cNvSpPr txBox="1"/>
          <p:nvPr/>
        </p:nvSpPr>
        <p:spPr>
          <a:xfrm>
            <a:off x="2809502" y="2441805"/>
            <a:ext cx="6644124" cy="441339"/>
          </a:xfrm>
          <a:prstGeom prst="rect">
            <a:avLst/>
          </a:prstGeom>
          <a:noFill/>
        </p:spPr>
        <p:txBody>
          <a:bodyPr wrap="square" rtlCol="0">
            <a:spAutoFit/>
          </a:bodyPr>
          <a:lstStyle/>
          <a:p>
            <a:pPr>
              <a:lnSpc>
                <a:spcPct val="80000"/>
              </a:lnSpc>
            </a:pPr>
            <a:r>
              <a:rPr lang="en-US" sz="1400" dirty="0" err="1"/>
              <a:t>Safiye</a:t>
            </a:r>
            <a:r>
              <a:rPr lang="en-US" sz="1400" dirty="0"/>
              <a:t> </a:t>
            </a:r>
            <a:r>
              <a:rPr lang="en-US" sz="1400" dirty="0" err="1"/>
              <a:t>Celik</a:t>
            </a:r>
            <a:r>
              <a:rPr lang="en-US" sz="1400" dirty="0"/>
              <a:t>              Scott                    Nao              </a:t>
            </a:r>
            <a:r>
              <a:rPr lang="en-US" sz="1400" dirty="0" err="1"/>
              <a:t>Ayse</a:t>
            </a:r>
            <a:r>
              <a:rPr lang="en-US" sz="1400" dirty="0"/>
              <a:t> </a:t>
            </a:r>
            <a:r>
              <a:rPr lang="en-US" sz="1400" dirty="0" err="1"/>
              <a:t>Dincer</a:t>
            </a:r>
            <a:r>
              <a:rPr lang="en-US" sz="1400" dirty="0"/>
              <a:t>         </a:t>
            </a:r>
            <a:r>
              <a:rPr lang="en-US" sz="1400" dirty="0" err="1"/>
              <a:t>Nicasia</a:t>
            </a:r>
            <a:r>
              <a:rPr lang="en-US" sz="1400" dirty="0"/>
              <a:t>             Alex Yuan</a:t>
            </a:r>
          </a:p>
          <a:p>
            <a:pPr>
              <a:lnSpc>
                <a:spcPct val="80000"/>
              </a:lnSpc>
            </a:pPr>
            <a:r>
              <a:rPr lang="en-US" sz="1400" dirty="0"/>
              <a:t>                               Lundberg           </a:t>
            </a:r>
            <a:r>
              <a:rPr lang="en-US" sz="1400" dirty="0" err="1"/>
              <a:t>Hiranuma</a:t>
            </a:r>
            <a:r>
              <a:rPr lang="en-US" sz="1400" dirty="0"/>
              <a:t>                                  Beebe-Wang          (MCB)</a:t>
            </a:r>
          </a:p>
        </p:txBody>
      </p:sp>
      <p:sp>
        <p:nvSpPr>
          <p:cNvPr id="85" name="TextBox 84">
            <a:extLst>
              <a:ext uri="{FF2B5EF4-FFF2-40B4-BE49-F238E27FC236}">
                <a16:creationId xmlns:a16="http://schemas.microsoft.com/office/drawing/2014/main" id="{E848374D-C96F-4968-8C66-ED9E0AAB6B7A}"/>
              </a:ext>
            </a:extLst>
          </p:cNvPr>
          <p:cNvSpPr txBox="1"/>
          <p:nvPr/>
        </p:nvSpPr>
        <p:spPr>
          <a:xfrm>
            <a:off x="6895986" y="93056"/>
            <a:ext cx="1496782" cy="584775"/>
          </a:xfrm>
          <a:prstGeom prst="rect">
            <a:avLst/>
          </a:prstGeom>
          <a:noFill/>
        </p:spPr>
        <p:txBody>
          <a:bodyPr wrap="square" rtlCol="0">
            <a:spAutoFit/>
          </a:bodyPr>
          <a:lstStyle/>
          <a:p>
            <a:r>
              <a:rPr lang="en-US" sz="3200" b="1" dirty="0">
                <a:solidFill>
                  <a:srgbClr val="C00000"/>
                </a:solidFill>
              </a:rPr>
              <a:t>Lee Lab</a:t>
            </a:r>
          </a:p>
        </p:txBody>
      </p:sp>
      <p:sp>
        <p:nvSpPr>
          <p:cNvPr id="88" name="TextBox 87">
            <a:extLst>
              <a:ext uri="{FF2B5EF4-FFF2-40B4-BE49-F238E27FC236}">
                <a16:creationId xmlns:a16="http://schemas.microsoft.com/office/drawing/2014/main" id="{A3AA2F00-04A8-418A-A365-D85A4E0D6084}"/>
              </a:ext>
            </a:extLst>
          </p:cNvPr>
          <p:cNvSpPr txBox="1"/>
          <p:nvPr/>
        </p:nvSpPr>
        <p:spPr>
          <a:xfrm>
            <a:off x="2737724" y="4173376"/>
            <a:ext cx="6981187" cy="307777"/>
          </a:xfrm>
          <a:prstGeom prst="rect">
            <a:avLst/>
          </a:prstGeom>
          <a:noFill/>
        </p:spPr>
        <p:txBody>
          <a:bodyPr wrap="square" rtlCol="0">
            <a:spAutoFit/>
          </a:bodyPr>
          <a:lstStyle/>
          <a:p>
            <a:r>
              <a:rPr lang="en-US" sz="1400" dirty="0"/>
              <a:t> Hugh Chen  Pascal </a:t>
            </a:r>
            <a:r>
              <a:rPr lang="en-US" sz="1400" dirty="0" err="1"/>
              <a:t>Sturmfels</a:t>
            </a:r>
            <a:r>
              <a:rPr lang="en-US" sz="1400" dirty="0"/>
              <a:t>                                   Joe </a:t>
            </a:r>
            <a:r>
              <a:rPr lang="en-US" sz="1400" dirty="0" err="1"/>
              <a:t>Janizek</a:t>
            </a:r>
            <a:r>
              <a:rPr lang="en-US" sz="1400" dirty="0"/>
              <a:t>      Gabe </a:t>
            </a:r>
            <a:r>
              <a:rPr lang="en-US" sz="1400" dirty="0" err="1"/>
              <a:t>Erion</a:t>
            </a:r>
            <a:r>
              <a:rPr lang="en-US" sz="1400" dirty="0"/>
              <a:t>       Alex DeGrave</a:t>
            </a:r>
          </a:p>
        </p:txBody>
      </p:sp>
      <p:sp>
        <p:nvSpPr>
          <p:cNvPr id="69" name="AutoShape 12" descr="Image">
            <a:extLst>
              <a:ext uri="{FF2B5EF4-FFF2-40B4-BE49-F238E27FC236}">
                <a16:creationId xmlns:a16="http://schemas.microsoft.com/office/drawing/2014/main" id="{0964314C-742A-43DF-BE19-71C3F6C555B8}"/>
              </a:ext>
            </a:extLst>
          </p:cNvPr>
          <p:cNvSpPr>
            <a:spLocks noChangeAspect="1" noChangeArrowheads="1"/>
          </p:cNvSpPr>
          <p:nvPr/>
        </p:nvSpPr>
        <p:spPr bwMode="auto">
          <a:xfrm>
            <a:off x="6669191" y="340339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Rectangle: Rounded Corners 104">
            <a:extLst>
              <a:ext uri="{FF2B5EF4-FFF2-40B4-BE49-F238E27FC236}">
                <a16:creationId xmlns:a16="http://schemas.microsoft.com/office/drawing/2014/main" id="{5B992880-5EAD-4210-9F3F-F3C2CCC7717B}"/>
              </a:ext>
            </a:extLst>
          </p:cNvPr>
          <p:cNvSpPr/>
          <p:nvPr/>
        </p:nvSpPr>
        <p:spPr>
          <a:xfrm>
            <a:off x="2607874" y="677832"/>
            <a:ext cx="6958584" cy="4028740"/>
          </a:xfrm>
          <a:prstGeom prst="roundRect">
            <a:avLst>
              <a:gd name="adj" fmla="val 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5D71F903-ECEE-4905-9063-F554E2E71F73}"/>
              </a:ext>
            </a:extLst>
          </p:cNvPr>
          <p:cNvPicPr>
            <a:picLocks noChangeAspect="1"/>
          </p:cNvPicPr>
          <p:nvPr/>
        </p:nvPicPr>
        <p:blipFill rotWithShape="1">
          <a:blip r:embed="rId10">
            <a:extLst>
              <a:ext uri="{28A0092B-C50C-407E-A947-70E740481C1C}">
                <a14:useLocalDpi xmlns:a14="http://schemas.microsoft.com/office/drawing/2010/main" val="0"/>
              </a:ext>
            </a:extLst>
          </a:blip>
          <a:srcRect l="20065" t="19120" r="9402" b="15293"/>
          <a:stretch/>
        </p:blipFill>
        <p:spPr>
          <a:xfrm>
            <a:off x="8408292" y="93056"/>
            <a:ext cx="976557" cy="1135093"/>
          </a:xfrm>
          <a:prstGeom prst="rect">
            <a:avLst/>
          </a:prstGeom>
          <a:noFill/>
          <a:ln w="38100">
            <a:solidFill>
              <a:srgbClr val="C00000"/>
            </a:solidFill>
          </a:ln>
        </p:spPr>
      </p:pic>
      <p:grpSp>
        <p:nvGrpSpPr>
          <p:cNvPr id="9" name="Group 8">
            <a:extLst>
              <a:ext uri="{FF2B5EF4-FFF2-40B4-BE49-F238E27FC236}">
                <a16:creationId xmlns:a16="http://schemas.microsoft.com/office/drawing/2014/main" id="{E13147E7-ECFE-42E6-9B0F-215D02EB52FB}"/>
              </a:ext>
            </a:extLst>
          </p:cNvPr>
          <p:cNvGrpSpPr/>
          <p:nvPr/>
        </p:nvGrpSpPr>
        <p:grpSpPr>
          <a:xfrm>
            <a:off x="2868354" y="3060583"/>
            <a:ext cx="6393967" cy="1102686"/>
            <a:chOff x="2868354" y="3106303"/>
            <a:chExt cx="6393967" cy="1102686"/>
          </a:xfrm>
        </p:grpSpPr>
        <p:pic>
          <p:nvPicPr>
            <p:cNvPr id="33" name="Picture 32">
              <a:extLst>
                <a:ext uri="{FF2B5EF4-FFF2-40B4-BE49-F238E27FC236}">
                  <a16:creationId xmlns:a16="http://schemas.microsoft.com/office/drawing/2014/main" id="{D5A7C023-7E8B-403C-BA11-7B13E79739B1}"/>
                </a:ext>
              </a:extLst>
            </p:cNvPr>
            <p:cNvPicPr>
              <a:picLocks noChangeAspect="1"/>
            </p:cNvPicPr>
            <p:nvPr/>
          </p:nvPicPr>
          <p:blipFill rotWithShape="1">
            <a:blip r:embed="rId11">
              <a:extLst>
                <a:ext uri="{28A0092B-C50C-407E-A947-70E740481C1C}">
                  <a14:useLocalDpi xmlns:a14="http://schemas.microsoft.com/office/drawing/2010/main" val="0"/>
                </a:ext>
              </a:extLst>
            </a:blip>
            <a:srcRect l="7616" t="667" r="12102" b="25821"/>
            <a:stretch/>
          </p:blipFill>
          <p:spPr>
            <a:xfrm>
              <a:off x="2868354" y="3111709"/>
              <a:ext cx="822959" cy="1097280"/>
            </a:xfrm>
            <a:prstGeom prst="rect">
              <a:avLst/>
            </a:prstGeom>
            <a:ln w="22225">
              <a:solidFill>
                <a:schemeClr val="tx1"/>
              </a:solidFill>
            </a:ln>
          </p:spPr>
        </p:pic>
        <p:pic>
          <p:nvPicPr>
            <p:cNvPr id="32" name="Picture 31">
              <a:extLst>
                <a:ext uri="{FF2B5EF4-FFF2-40B4-BE49-F238E27FC236}">
                  <a16:creationId xmlns:a16="http://schemas.microsoft.com/office/drawing/2014/main" id="{808F36D7-F01A-4147-B7C9-5088137B82A7}"/>
                </a:ext>
              </a:extLst>
            </p:cNvPr>
            <p:cNvPicPr>
              <a:picLocks noChangeAspect="1"/>
            </p:cNvPicPr>
            <p:nvPr/>
          </p:nvPicPr>
          <p:blipFill rotWithShape="1">
            <a:blip r:embed="rId12">
              <a:extLst>
                <a:ext uri="{28A0092B-C50C-407E-A947-70E740481C1C}">
                  <a14:useLocalDpi xmlns:a14="http://schemas.microsoft.com/office/drawing/2010/main" val="0"/>
                </a:ext>
              </a:extLst>
            </a:blip>
            <a:srcRect l="13466" t="3229" r="11612" b="1"/>
            <a:stretch/>
          </p:blipFill>
          <p:spPr>
            <a:xfrm>
              <a:off x="7331678" y="3106414"/>
              <a:ext cx="822959" cy="1095467"/>
            </a:xfrm>
            <a:prstGeom prst="rect">
              <a:avLst/>
            </a:prstGeom>
            <a:ln w="22225">
              <a:solidFill>
                <a:schemeClr val="tx1"/>
              </a:solidFill>
            </a:ln>
          </p:spPr>
        </p:pic>
        <p:pic>
          <p:nvPicPr>
            <p:cNvPr id="34" name="Picture 33">
              <a:extLst>
                <a:ext uri="{FF2B5EF4-FFF2-40B4-BE49-F238E27FC236}">
                  <a16:creationId xmlns:a16="http://schemas.microsoft.com/office/drawing/2014/main" id="{7D75166F-A6EB-4B7A-85A4-C7CBC2EDB3B6}"/>
                </a:ext>
              </a:extLst>
            </p:cNvPr>
            <p:cNvPicPr>
              <a:picLocks noChangeAspect="1"/>
            </p:cNvPicPr>
            <p:nvPr/>
          </p:nvPicPr>
          <p:blipFill rotWithShape="1">
            <a:blip r:embed="rId13">
              <a:extLst>
                <a:ext uri="{28A0092B-C50C-407E-A947-70E740481C1C}">
                  <a14:useLocalDpi xmlns:a14="http://schemas.microsoft.com/office/drawing/2010/main" val="0"/>
                </a:ext>
              </a:extLst>
            </a:blip>
            <a:srcRect l="11462" t="442" r="11968"/>
            <a:stretch/>
          </p:blipFill>
          <p:spPr>
            <a:xfrm>
              <a:off x="8443435" y="3107007"/>
              <a:ext cx="818886" cy="1097280"/>
            </a:xfrm>
            <a:prstGeom prst="rect">
              <a:avLst/>
            </a:prstGeom>
            <a:ln w="22225">
              <a:solidFill>
                <a:schemeClr val="tx1"/>
              </a:solidFill>
            </a:ln>
          </p:spPr>
        </p:pic>
        <p:pic>
          <p:nvPicPr>
            <p:cNvPr id="62" name="Picture 61">
              <a:extLst>
                <a:ext uri="{FF2B5EF4-FFF2-40B4-BE49-F238E27FC236}">
                  <a16:creationId xmlns:a16="http://schemas.microsoft.com/office/drawing/2014/main" id="{29F0BFDF-2811-40ED-A71A-4A99B106DF45}"/>
                </a:ext>
              </a:extLst>
            </p:cNvPr>
            <p:cNvPicPr>
              <a:picLocks noChangeAspect="1"/>
            </p:cNvPicPr>
            <p:nvPr/>
          </p:nvPicPr>
          <p:blipFill rotWithShape="1">
            <a:blip r:embed="rId14">
              <a:extLst>
                <a:ext uri="{28A0092B-C50C-407E-A947-70E740481C1C}">
                  <a14:useLocalDpi xmlns:a14="http://schemas.microsoft.com/office/drawing/2010/main" val="0"/>
                </a:ext>
              </a:extLst>
            </a:blip>
            <a:srcRect l="6752" t="17557" r="7682" b="7793"/>
            <a:stretch/>
          </p:blipFill>
          <p:spPr>
            <a:xfrm>
              <a:off x="6305490" y="3109492"/>
              <a:ext cx="822960" cy="1095467"/>
            </a:xfrm>
            <a:prstGeom prst="rect">
              <a:avLst/>
            </a:prstGeom>
            <a:ln w="22225">
              <a:solidFill>
                <a:schemeClr val="tx1"/>
              </a:solidFill>
            </a:ln>
          </p:spPr>
        </p:pic>
        <p:pic>
          <p:nvPicPr>
            <p:cNvPr id="4" name="Picture 3">
              <a:extLst>
                <a:ext uri="{FF2B5EF4-FFF2-40B4-BE49-F238E27FC236}">
                  <a16:creationId xmlns:a16="http://schemas.microsoft.com/office/drawing/2014/main" id="{7E51B3FE-E624-472E-889B-899A52A93319}"/>
                </a:ext>
              </a:extLst>
            </p:cNvPr>
            <p:cNvPicPr>
              <a:picLocks noChangeAspect="1"/>
            </p:cNvPicPr>
            <p:nvPr/>
          </p:nvPicPr>
          <p:blipFill rotWithShape="1">
            <a:blip r:embed="rId15">
              <a:extLst>
                <a:ext uri="{28A0092B-C50C-407E-A947-70E740481C1C}">
                  <a14:useLocalDpi xmlns:a14="http://schemas.microsoft.com/office/drawing/2010/main" val="0"/>
                </a:ext>
              </a:extLst>
            </a:blip>
            <a:srcRect l="30984" t="26443" r="30001" b="34151"/>
            <a:stretch/>
          </p:blipFill>
          <p:spPr>
            <a:xfrm>
              <a:off x="3841496" y="3106303"/>
              <a:ext cx="824712" cy="1097280"/>
            </a:xfrm>
            <a:prstGeom prst="rect">
              <a:avLst/>
            </a:prstGeom>
            <a:ln w="19050">
              <a:solidFill>
                <a:schemeClr val="tx1"/>
              </a:solidFill>
            </a:ln>
          </p:spPr>
        </p:pic>
      </p:grpSp>
      <p:pic>
        <p:nvPicPr>
          <p:cNvPr id="8" name="Picture 7">
            <a:extLst>
              <a:ext uri="{FF2B5EF4-FFF2-40B4-BE49-F238E27FC236}">
                <a16:creationId xmlns:a16="http://schemas.microsoft.com/office/drawing/2014/main" id="{1316DF1A-D84E-4423-AD75-A5DC6028B7FA}"/>
              </a:ext>
            </a:extLst>
          </p:cNvPr>
          <p:cNvPicPr>
            <a:picLocks noChangeAspect="1"/>
          </p:cNvPicPr>
          <p:nvPr/>
        </p:nvPicPr>
        <p:blipFill rotWithShape="1">
          <a:blip r:embed="rId16">
            <a:extLst>
              <a:ext uri="{28A0092B-C50C-407E-A947-70E740481C1C}">
                <a14:useLocalDpi xmlns:a14="http://schemas.microsoft.com/office/drawing/2010/main" val="0"/>
              </a:ext>
            </a:extLst>
          </a:blip>
          <a:srcRect b="4176"/>
          <a:stretch/>
        </p:blipFill>
        <p:spPr>
          <a:xfrm>
            <a:off x="8475598" y="1317324"/>
            <a:ext cx="822960" cy="1104100"/>
          </a:xfrm>
          <a:prstGeom prst="rect">
            <a:avLst/>
          </a:prstGeom>
          <a:ln w="19050">
            <a:solidFill>
              <a:schemeClr val="tx1"/>
            </a:solidFill>
          </a:ln>
        </p:spPr>
      </p:pic>
    </p:spTree>
    <p:extLst>
      <p:ext uri="{BB962C8B-B14F-4D97-AF65-F5344CB8AC3E}">
        <p14:creationId xmlns:p14="http://schemas.microsoft.com/office/powerpoint/2010/main" val="3194511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E7AF0377-5C6D-45D0-B6FC-754F6CA69BD8}"/>
              </a:ext>
            </a:extLst>
          </p:cNvPr>
          <p:cNvPicPr>
            <a:picLocks noChangeAspect="1"/>
          </p:cNvPicPr>
          <p:nvPr/>
        </p:nvPicPr>
        <p:blipFill rotWithShape="1">
          <a:blip r:embed="rId3">
            <a:extLst>
              <a:ext uri="{28A0092B-C50C-407E-A947-70E740481C1C}">
                <a14:useLocalDpi xmlns:a14="http://schemas.microsoft.com/office/drawing/2010/main" val="0"/>
              </a:ext>
            </a:extLst>
          </a:blip>
          <a:srcRect l="51205" t="6542" r="30106" b="56126"/>
          <a:stretch/>
        </p:blipFill>
        <p:spPr>
          <a:xfrm>
            <a:off x="4032699" y="1327523"/>
            <a:ext cx="823977" cy="1097281"/>
          </a:xfrm>
          <a:prstGeom prst="rect">
            <a:avLst/>
          </a:prstGeom>
          <a:ln w="22225">
            <a:solidFill>
              <a:schemeClr val="tx1"/>
            </a:solidFill>
          </a:ln>
        </p:spPr>
      </p:pic>
      <p:pic>
        <p:nvPicPr>
          <p:cNvPr id="36" name="Picture 35">
            <a:extLst>
              <a:ext uri="{FF2B5EF4-FFF2-40B4-BE49-F238E27FC236}">
                <a16:creationId xmlns:a16="http://schemas.microsoft.com/office/drawing/2014/main" id="{B5441CE5-1D12-4052-8365-D5E3247D22EF}"/>
              </a:ext>
            </a:extLst>
          </p:cNvPr>
          <p:cNvPicPr>
            <a:picLocks noChangeAspect="1"/>
          </p:cNvPicPr>
          <p:nvPr/>
        </p:nvPicPr>
        <p:blipFill rotWithShape="1">
          <a:blip r:embed="rId4">
            <a:extLst>
              <a:ext uri="{28A0092B-C50C-407E-A947-70E740481C1C}">
                <a14:useLocalDpi xmlns:a14="http://schemas.microsoft.com/office/drawing/2010/main" val="0"/>
              </a:ext>
            </a:extLst>
          </a:blip>
          <a:srcRect l="5591" r="19487"/>
          <a:stretch/>
        </p:blipFill>
        <p:spPr>
          <a:xfrm>
            <a:off x="5170424" y="1327523"/>
            <a:ext cx="822086" cy="1097280"/>
          </a:xfrm>
          <a:prstGeom prst="rect">
            <a:avLst/>
          </a:prstGeom>
          <a:noFill/>
          <a:ln w="22225">
            <a:solidFill>
              <a:schemeClr val="tx1"/>
            </a:solidFill>
          </a:ln>
        </p:spPr>
      </p:pic>
      <p:pic>
        <p:nvPicPr>
          <p:cNvPr id="37" name="Picture 36">
            <a:extLst>
              <a:ext uri="{FF2B5EF4-FFF2-40B4-BE49-F238E27FC236}">
                <a16:creationId xmlns:a16="http://schemas.microsoft.com/office/drawing/2014/main" id="{3C64041B-7B00-47E3-8FB7-7A354B1D4595}"/>
              </a:ext>
            </a:extLst>
          </p:cNvPr>
          <p:cNvPicPr>
            <a:picLocks noChangeAspect="1"/>
          </p:cNvPicPr>
          <p:nvPr/>
        </p:nvPicPr>
        <p:blipFill rotWithShape="1">
          <a:blip r:embed="rId5">
            <a:extLst>
              <a:ext uri="{28A0092B-C50C-407E-A947-70E740481C1C}">
                <a14:useLocalDpi xmlns:a14="http://schemas.microsoft.com/office/drawing/2010/main" val="0"/>
              </a:ext>
            </a:extLst>
          </a:blip>
          <a:srcRect l="11314" r="4615" b="20929"/>
          <a:stretch/>
        </p:blipFill>
        <p:spPr>
          <a:xfrm>
            <a:off x="7335326" y="1324581"/>
            <a:ext cx="822959" cy="1097280"/>
          </a:xfrm>
          <a:prstGeom prst="rect">
            <a:avLst/>
          </a:prstGeom>
          <a:ln w="22225">
            <a:solidFill>
              <a:schemeClr val="tx1"/>
            </a:solidFill>
          </a:ln>
        </p:spPr>
      </p:pic>
      <p:pic>
        <p:nvPicPr>
          <p:cNvPr id="27" name="Picture 26">
            <a:extLst>
              <a:ext uri="{FF2B5EF4-FFF2-40B4-BE49-F238E27FC236}">
                <a16:creationId xmlns:a16="http://schemas.microsoft.com/office/drawing/2014/main" id="{93BDA521-85E9-408A-98BB-E3FB435CA17E}"/>
              </a:ext>
            </a:extLst>
          </p:cNvPr>
          <p:cNvPicPr>
            <a:picLocks noChangeAspect="1"/>
          </p:cNvPicPr>
          <p:nvPr/>
        </p:nvPicPr>
        <p:blipFill rotWithShape="1">
          <a:blip r:embed="rId6">
            <a:extLst>
              <a:ext uri="{28A0092B-C50C-407E-A947-70E740481C1C}">
                <a14:useLocalDpi xmlns:a14="http://schemas.microsoft.com/office/drawing/2010/main" val="0"/>
              </a:ext>
            </a:extLst>
          </a:blip>
          <a:srcRect l="9469" t="7470" r="13437" b="22150"/>
          <a:stretch/>
        </p:blipFill>
        <p:spPr>
          <a:xfrm>
            <a:off x="2894990" y="1328896"/>
            <a:ext cx="823978" cy="1097280"/>
          </a:xfrm>
          <a:prstGeom prst="rect">
            <a:avLst/>
          </a:prstGeom>
          <a:ln w="22225">
            <a:solidFill>
              <a:schemeClr val="tx1"/>
            </a:solidFill>
          </a:ln>
        </p:spPr>
      </p:pic>
      <p:pic>
        <p:nvPicPr>
          <p:cNvPr id="29" name="Picture 28">
            <a:extLst>
              <a:ext uri="{FF2B5EF4-FFF2-40B4-BE49-F238E27FC236}">
                <a16:creationId xmlns:a16="http://schemas.microsoft.com/office/drawing/2014/main" id="{ADCE9FD3-33EE-4745-9B38-62D771093FF4}"/>
              </a:ext>
            </a:extLst>
          </p:cNvPr>
          <p:cNvPicPr>
            <a:picLocks noChangeAspect="1"/>
          </p:cNvPicPr>
          <p:nvPr/>
        </p:nvPicPr>
        <p:blipFill rotWithShape="1">
          <a:blip r:embed="rId7">
            <a:extLst>
              <a:ext uri="{28A0092B-C50C-407E-A947-70E740481C1C}">
                <a14:useLocalDpi xmlns:a14="http://schemas.microsoft.com/office/drawing/2010/main" val="0"/>
              </a:ext>
            </a:extLst>
          </a:blip>
          <a:srcRect l="3686" r="6954"/>
          <a:stretch/>
        </p:blipFill>
        <p:spPr>
          <a:xfrm>
            <a:off x="6294286" y="1327523"/>
            <a:ext cx="822086" cy="1097280"/>
          </a:xfrm>
          <a:prstGeom prst="rect">
            <a:avLst/>
          </a:prstGeom>
          <a:ln w="22225">
            <a:solidFill>
              <a:schemeClr val="tx1"/>
            </a:solidFill>
          </a:ln>
        </p:spPr>
      </p:pic>
      <p:sp>
        <p:nvSpPr>
          <p:cNvPr id="41" name="Rectangle: Rounded Corners 40">
            <a:extLst>
              <a:ext uri="{FF2B5EF4-FFF2-40B4-BE49-F238E27FC236}">
                <a16:creationId xmlns:a16="http://schemas.microsoft.com/office/drawing/2014/main" id="{36261613-E53A-4F16-8103-4E14EC94AE71}"/>
              </a:ext>
            </a:extLst>
          </p:cNvPr>
          <p:cNvSpPr/>
          <p:nvPr/>
        </p:nvSpPr>
        <p:spPr>
          <a:xfrm>
            <a:off x="6103282" y="2887093"/>
            <a:ext cx="3304106" cy="1632160"/>
          </a:xfrm>
          <a:prstGeom prst="roundRect">
            <a:avLst>
              <a:gd name="adj" fmla="val 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BE66CB28-23D1-40EF-A262-3852360C4506}"/>
              </a:ext>
            </a:extLst>
          </p:cNvPr>
          <p:cNvSpPr/>
          <p:nvPr/>
        </p:nvSpPr>
        <p:spPr>
          <a:xfrm>
            <a:off x="2738374" y="1147344"/>
            <a:ext cx="5565892" cy="3462756"/>
          </a:xfrm>
          <a:prstGeom prst="roundRect">
            <a:avLst>
              <a:gd name="adj" fmla="val 0"/>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E539DD0-9626-432B-9781-8995541D5C18}"/>
              </a:ext>
            </a:extLst>
          </p:cNvPr>
          <p:cNvSpPr txBox="1"/>
          <p:nvPr/>
        </p:nvSpPr>
        <p:spPr>
          <a:xfrm>
            <a:off x="152130" y="691803"/>
            <a:ext cx="1546951" cy="400110"/>
          </a:xfrm>
          <a:prstGeom prst="rect">
            <a:avLst/>
          </a:prstGeom>
          <a:noFill/>
        </p:spPr>
        <p:txBody>
          <a:bodyPr wrap="square" rtlCol="0">
            <a:spAutoFit/>
          </a:bodyPr>
          <a:lstStyle/>
          <a:p>
            <a:r>
              <a:rPr lang="en-US" sz="2000" b="1" dirty="0">
                <a:solidFill>
                  <a:srgbClr val="000099"/>
                </a:solidFill>
              </a:rPr>
              <a:t>Hematology</a:t>
            </a:r>
          </a:p>
        </p:txBody>
      </p:sp>
      <p:sp>
        <p:nvSpPr>
          <p:cNvPr id="47" name="Rectangle: Rounded Corners 46">
            <a:extLst>
              <a:ext uri="{FF2B5EF4-FFF2-40B4-BE49-F238E27FC236}">
                <a16:creationId xmlns:a16="http://schemas.microsoft.com/office/drawing/2014/main" id="{04933680-3629-4E8E-9FB4-BA6B6D2E7CA7}"/>
              </a:ext>
            </a:extLst>
          </p:cNvPr>
          <p:cNvSpPr/>
          <p:nvPr/>
        </p:nvSpPr>
        <p:spPr>
          <a:xfrm>
            <a:off x="5742864" y="4821744"/>
            <a:ext cx="3165660" cy="1976679"/>
          </a:xfrm>
          <a:prstGeom prst="roundRect">
            <a:avLst>
              <a:gd name="adj" fmla="val 0"/>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B2D01FD-AD21-4C86-9D09-30B1D0227145}"/>
              </a:ext>
            </a:extLst>
          </p:cNvPr>
          <p:cNvSpPr txBox="1"/>
          <p:nvPr/>
        </p:nvSpPr>
        <p:spPr>
          <a:xfrm>
            <a:off x="9735798" y="2446608"/>
            <a:ext cx="2462571" cy="812530"/>
          </a:xfrm>
          <a:prstGeom prst="rect">
            <a:avLst/>
          </a:prstGeom>
          <a:noFill/>
        </p:spPr>
        <p:txBody>
          <a:bodyPr wrap="square" rtlCol="0">
            <a:spAutoFit/>
          </a:bodyPr>
          <a:lstStyle/>
          <a:p>
            <a:pPr>
              <a:lnSpc>
                <a:spcPct val="90000"/>
              </a:lnSpc>
            </a:pPr>
            <a:r>
              <a:rPr lang="en-US" sz="2000" b="1" dirty="0">
                <a:solidFill>
                  <a:srgbClr val="000099"/>
                </a:solidFill>
              </a:rPr>
              <a:t>Internal Medicine</a:t>
            </a:r>
          </a:p>
          <a:p>
            <a:pPr>
              <a:lnSpc>
                <a:spcPct val="90000"/>
              </a:lnSpc>
            </a:pPr>
            <a:r>
              <a:rPr lang="en-US" sz="1600" dirty="0">
                <a:solidFill>
                  <a:srgbClr val="000099"/>
                </a:solidFill>
              </a:rPr>
              <a:t>Alzheimer’s disease research center</a:t>
            </a:r>
          </a:p>
        </p:txBody>
      </p:sp>
      <p:sp>
        <p:nvSpPr>
          <p:cNvPr id="53" name="Rectangle: Rounded Corners 52">
            <a:extLst>
              <a:ext uri="{FF2B5EF4-FFF2-40B4-BE49-F238E27FC236}">
                <a16:creationId xmlns:a16="http://schemas.microsoft.com/office/drawing/2014/main" id="{F8C2B62E-8139-4780-8096-CA595B817C0D}"/>
              </a:ext>
            </a:extLst>
          </p:cNvPr>
          <p:cNvSpPr/>
          <p:nvPr/>
        </p:nvSpPr>
        <p:spPr>
          <a:xfrm>
            <a:off x="132234" y="4825003"/>
            <a:ext cx="3222349" cy="1975050"/>
          </a:xfrm>
          <a:prstGeom prst="roundRect">
            <a:avLst>
              <a:gd name="adj" fmla="val 0"/>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404E5710-9CAB-4CCB-A942-D66F676496B0}"/>
              </a:ext>
            </a:extLst>
          </p:cNvPr>
          <p:cNvSpPr txBox="1"/>
          <p:nvPr/>
        </p:nvSpPr>
        <p:spPr>
          <a:xfrm>
            <a:off x="136273" y="4821744"/>
            <a:ext cx="3739966" cy="369332"/>
          </a:xfrm>
          <a:prstGeom prst="rect">
            <a:avLst/>
          </a:prstGeom>
          <a:noFill/>
        </p:spPr>
        <p:txBody>
          <a:bodyPr wrap="square" rtlCol="0">
            <a:spAutoFit/>
          </a:bodyPr>
          <a:lstStyle/>
          <a:p>
            <a:r>
              <a:rPr lang="en-US" b="1" dirty="0">
                <a:solidFill>
                  <a:srgbClr val="000099"/>
                </a:solidFill>
              </a:rPr>
              <a:t>Anesthesiology &amp; Pain Medicine</a:t>
            </a:r>
          </a:p>
        </p:txBody>
      </p:sp>
      <p:sp>
        <p:nvSpPr>
          <p:cNvPr id="56" name="TextBox 55">
            <a:extLst>
              <a:ext uri="{FF2B5EF4-FFF2-40B4-BE49-F238E27FC236}">
                <a16:creationId xmlns:a16="http://schemas.microsoft.com/office/drawing/2014/main" id="{CC2D25EA-7094-492C-9E19-B6432B380E8E}"/>
              </a:ext>
            </a:extLst>
          </p:cNvPr>
          <p:cNvSpPr txBox="1"/>
          <p:nvPr/>
        </p:nvSpPr>
        <p:spPr>
          <a:xfrm>
            <a:off x="9724052" y="218474"/>
            <a:ext cx="1934548" cy="646331"/>
          </a:xfrm>
          <a:prstGeom prst="rect">
            <a:avLst/>
          </a:prstGeom>
          <a:noFill/>
        </p:spPr>
        <p:txBody>
          <a:bodyPr wrap="square" rtlCol="0">
            <a:spAutoFit/>
          </a:bodyPr>
          <a:lstStyle/>
          <a:p>
            <a:pPr>
              <a:lnSpc>
                <a:spcPct val="90000"/>
              </a:lnSpc>
            </a:pPr>
            <a:r>
              <a:rPr lang="en-US" sz="2000" b="1" dirty="0">
                <a:solidFill>
                  <a:srgbClr val="000099"/>
                </a:solidFill>
              </a:rPr>
              <a:t>Pathology &amp; neuropathology</a:t>
            </a:r>
          </a:p>
        </p:txBody>
      </p:sp>
      <p:pic>
        <p:nvPicPr>
          <p:cNvPr id="60" name="Picture 59">
            <a:extLst>
              <a:ext uri="{FF2B5EF4-FFF2-40B4-BE49-F238E27FC236}">
                <a16:creationId xmlns:a16="http://schemas.microsoft.com/office/drawing/2014/main" id="{C2060202-48B2-4BC5-9ADE-129C0D7A7D30}"/>
              </a:ext>
            </a:extLst>
          </p:cNvPr>
          <p:cNvPicPr>
            <a:picLocks noChangeAspect="1"/>
          </p:cNvPicPr>
          <p:nvPr/>
        </p:nvPicPr>
        <p:blipFill rotWithShape="1">
          <a:blip r:embed="rId8"/>
          <a:srcRect l="624" t="7594" r="4201" b="3567"/>
          <a:stretch/>
        </p:blipFill>
        <p:spPr>
          <a:xfrm>
            <a:off x="4784729" y="2870676"/>
            <a:ext cx="1326379" cy="441339"/>
          </a:xfrm>
          <a:prstGeom prst="rect">
            <a:avLst/>
          </a:prstGeom>
        </p:spPr>
      </p:pic>
      <p:sp>
        <p:nvSpPr>
          <p:cNvPr id="63" name="Rectangle: Rounded Corners 62">
            <a:extLst>
              <a:ext uri="{FF2B5EF4-FFF2-40B4-BE49-F238E27FC236}">
                <a16:creationId xmlns:a16="http://schemas.microsoft.com/office/drawing/2014/main" id="{547AC6C2-C3D2-4E48-A786-0E438FD6210D}"/>
              </a:ext>
            </a:extLst>
          </p:cNvPr>
          <p:cNvSpPr/>
          <p:nvPr/>
        </p:nvSpPr>
        <p:spPr>
          <a:xfrm>
            <a:off x="3489314" y="4823374"/>
            <a:ext cx="2114799" cy="1975050"/>
          </a:xfrm>
          <a:prstGeom prst="roundRect">
            <a:avLst>
              <a:gd name="adj" fmla="val 0"/>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C36B3AB7-A41C-4193-B77A-8E39F8291B3C}"/>
              </a:ext>
            </a:extLst>
          </p:cNvPr>
          <p:cNvSpPr txBox="1"/>
          <p:nvPr/>
        </p:nvSpPr>
        <p:spPr>
          <a:xfrm>
            <a:off x="3452567" y="4827786"/>
            <a:ext cx="2334421" cy="400110"/>
          </a:xfrm>
          <a:prstGeom prst="rect">
            <a:avLst/>
          </a:prstGeom>
          <a:noFill/>
        </p:spPr>
        <p:txBody>
          <a:bodyPr wrap="square" rtlCol="0">
            <a:spAutoFit/>
          </a:bodyPr>
          <a:lstStyle/>
          <a:p>
            <a:r>
              <a:rPr lang="en-US" sz="2000" b="1" dirty="0">
                <a:solidFill>
                  <a:srgbClr val="000099"/>
                </a:solidFill>
              </a:rPr>
              <a:t>School of Dentistry</a:t>
            </a:r>
          </a:p>
        </p:txBody>
      </p:sp>
      <p:sp>
        <p:nvSpPr>
          <p:cNvPr id="65" name="Rectangle: Rounded Corners 64">
            <a:extLst>
              <a:ext uri="{FF2B5EF4-FFF2-40B4-BE49-F238E27FC236}">
                <a16:creationId xmlns:a16="http://schemas.microsoft.com/office/drawing/2014/main" id="{A310B8E0-161E-4BE1-BC9F-F429F893FF31}"/>
              </a:ext>
            </a:extLst>
          </p:cNvPr>
          <p:cNvSpPr/>
          <p:nvPr/>
        </p:nvSpPr>
        <p:spPr>
          <a:xfrm>
            <a:off x="9029161" y="4821744"/>
            <a:ext cx="3008745" cy="1976679"/>
          </a:xfrm>
          <a:prstGeom prst="roundRect">
            <a:avLst>
              <a:gd name="adj" fmla="val 0"/>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14BC222F-7AB8-47A4-AF7B-07E137FD77E9}"/>
              </a:ext>
            </a:extLst>
          </p:cNvPr>
          <p:cNvSpPr txBox="1"/>
          <p:nvPr/>
        </p:nvSpPr>
        <p:spPr>
          <a:xfrm>
            <a:off x="9031165" y="4830638"/>
            <a:ext cx="3110444" cy="400110"/>
          </a:xfrm>
          <a:prstGeom prst="rect">
            <a:avLst/>
          </a:prstGeom>
          <a:noFill/>
        </p:spPr>
        <p:txBody>
          <a:bodyPr wrap="square" rtlCol="0">
            <a:spAutoFit/>
          </a:bodyPr>
          <a:lstStyle/>
          <a:p>
            <a:r>
              <a:rPr lang="en-US" sz="2000" b="1" dirty="0">
                <a:solidFill>
                  <a:srgbClr val="000099"/>
                </a:solidFill>
              </a:rPr>
              <a:t>Institute for Protein Design</a:t>
            </a:r>
          </a:p>
        </p:txBody>
      </p:sp>
      <p:pic>
        <p:nvPicPr>
          <p:cNvPr id="67" name="Picture 66">
            <a:extLst>
              <a:ext uri="{FF2B5EF4-FFF2-40B4-BE49-F238E27FC236}">
                <a16:creationId xmlns:a16="http://schemas.microsoft.com/office/drawing/2014/main" id="{1418789A-C93B-44DA-9C26-1C9FBDC49B4A}"/>
              </a:ext>
            </a:extLst>
          </p:cNvPr>
          <p:cNvPicPr>
            <a:picLocks noChangeAspect="1"/>
          </p:cNvPicPr>
          <p:nvPr/>
        </p:nvPicPr>
        <p:blipFill>
          <a:blip r:embed="rId9"/>
          <a:stretch>
            <a:fillRect/>
          </a:stretch>
        </p:blipFill>
        <p:spPr>
          <a:xfrm>
            <a:off x="3740935" y="795766"/>
            <a:ext cx="2559092" cy="366818"/>
          </a:xfrm>
          <a:prstGeom prst="rect">
            <a:avLst/>
          </a:prstGeom>
        </p:spPr>
      </p:pic>
      <p:sp>
        <p:nvSpPr>
          <p:cNvPr id="68" name="TextBox 67">
            <a:extLst>
              <a:ext uri="{FF2B5EF4-FFF2-40B4-BE49-F238E27FC236}">
                <a16:creationId xmlns:a16="http://schemas.microsoft.com/office/drawing/2014/main" id="{B572284C-6A8B-4AD6-BCC2-8C3D60AE0EEE}"/>
              </a:ext>
            </a:extLst>
          </p:cNvPr>
          <p:cNvSpPr txBox="1"/>
          <p:nvPr/>
        </p:nvSpPr>
        <p:spPr>
          <a:xfrm>
            <a:off x="2809502" y="2441805"/>
            <a:ext cx="6644124" cy="441339"/>
          </a:xfrm>
          <a:prstGeom prst="rect">
            <a:avLst/>
          </a:prstGeom>
          <a:noFill/>
        </p:spPr>
        <p:txBody>
          <a:bodyPr wrap="square" rtlCol="0">
            <a:spAutoFit/>
          </a:bodyPr>
          <a:lstStyle/>
          <a:p>
            <a:pPr>
              <a:lnSpc>
                <a:spcPct val="80000"/>
              </a:lnSpc>
            </a:pPr>
            <a:r>
              <a:rPr lang="en-US" sz="1400" dirty="0" err="1"/>
              <a:t>Safiye</a:t>
            </a:r>
            <a:r>
              <a:rPr lang="en-US" sz="1400" dirty="0"/>
              <a:t> </a:t>
            </a:r>
            <a:r>
              <a:rPr lang="en-US" sz="1400" dirty="0" err="1"/>
              <a:t>Celik</a:t>
            </a:r>
            <a:r>
              <a:rPr lang="en-US" sz="1400" dirty="0"/>
              <a:t>              Scott                    Nao              </a:t>
            </a:r>
            <a:r>
              <a:rPr lang="en-US" sz="1400" dirty="0" err="1"/>
              <a:t>Ayse</a:t>
            </a:r>
            <a:r>
              <a:rPr lang="en-US" sz="1400" dirty="0"/>
              <a:t> </a:t>
            </a:r>
            <a:r>
              <a:rPr lang="en-US" sz="1400" dirty="0" err="1"/>
              <a:t>Dincer</a:t>
            </a:r>
            <a:r>
              <a:rPr lang="en-US" sz="1400" dirty="0"/>
              <a:t>         </a:t>
            </a:r>
            <a:r>
              <a:rPr lang="en-US" sz="1400" dirty="0" err="1"/>
              <a:t>Nicasia</a:t>
            </a:r>
            <a:r>
              <a:rPr lang="en-US" sz="1400" dirty="0"/>
              <a:t>             Alex Yuan</a:t>
            </a:r>
          </a:p>
          <a:p>
            <a:pPr>
              <a:lnSpc>
                <a:spcPct val="80000"/>
              </a:lnSpc>
            </a:pPr>
            <a:r>
              <a:rPr lang="en-US" sz="1400" dirty="0"/>
              <a:t>                               Lundberg           </a:t>
            </a:r>
            <a:r>
              <a:rPr lang="en-US" sz="1400" dirty="0" err="1"/>
              <a:t>Hiranuma</a:t>
            </a:r>
            <a:r>
              <a:rPr lang="en-US" sz="1400" dirty="0"/>
              <a:t>                                  Beebe-Wang          (MCB)</a:t>
            </a:r>
          </a:p>
        </p:txBody>
      </p:sp>
      <p:sp>
        <p:nvSpPr>
          <p:cNvPr id="50" name="TextBox 49">
            <a:extLst>
              <a:ext uri="{FF2B5EF4-FFF2-40B4-BE49-F238E27FC236}">
                <a16:creationId xmlns:a16="http://schemas.microsoft.com/office/drawing/2014/main" id="{645E1AB1-3035-43D8-AD4E-F1280E2C5817}"/>
              </a:ext>
            </a:extLst>
          </p:cNvPr>
          <p:cNvSpPr txBox="1"/>
          <p:nvPr/>
        </p:nvSpPr>
        <p:spPr>
          <a:xfrm>
            <a:off x="110614" y="2786091"/>
            <a:ext cx="2516516" cy="400110"/>
          </a:xfrm>
          <a:prstGeom prst="rect">
            <a:avLst/>
          </a:prstGeom>
          <a:noFill/>
        </p:spPr>
        <p:txBody>
          <a:bodyPr wrap="square" rtlCol="0">
            <a:spAutoFit/>
          </a:bodyPr>
          <a:lstStyle/>
          <a:p>
            <a:r>
              <a:rPr lang="en-US" sz="2000" b="1" dirty="0">
                <a:solidFill>
                  <a:srgbClr val="000099"/>
                </a:solidFill>
              </a:rPr>
              <a:t>Emergency Medicine</a:t>
            </a:r>
          </a:p>
        </p:txBody>
      </p:sp>
      <p:pic>
        <p:nvPicPr>
          <p:cNvPr id="1028" name="Picture 4" descr="https://webservices.uwmedicine.org/api/bioimage/nathan-white.jpg">
            <a:extLst>
              <a:ext uri="{FF2B5EF4-FFF2-40B4-BE49-F238E27FC236}">
                <a16:creationId xmlns:a16="http://schemas.microsoft.com/office/drawing/2014/main" id="{2FF5F71B-9CBF-4266-9C62-A5B8304F3E3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538" r="1573"/>
          <a:stretch/>
        </p:blipFill>
        <p:spPr bwMode="auto">
          <a:xfrm>
            <a:off x="857241" y="3213194"/>
            <a:ext cx="830818" cy="109728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88AF3C94-3D17-4ED9-9FFC-3D55A7FE18AA}"/>
              </a:ext>
            </a:extLst>
          </p:cNvPr>
          <p:cNvSpPr txBox="1"/>
          <p:nvPr/>
        </p:nvSpPr>
        <p:spPr>
          <a:xfrm>
            <a:off x="653059" y="4384470"/>
            <a:ext cx="1297661" cy="307777"/>
          </a:xfrm>
          <a:prstGeom prst="rect">
            <a:avLst/>
          </a:prstGeom>
          <a:noFill/>
        </p:spPr>
        <p:txBody>
          <a:bodyPr wrap="square" rtlCol="0">
            <a:spAutoFit/>
          </a:bodyPr>
          <a:lstStyle/>
          <a:p>
            <a:r>
              <a:rPr lang="en-US" sz="1400" dirty="0"/>
              <a:t>Nathan White</a:t>
            </a:r>
          </a:p>
        </p:txBody>
      </p:sp>
      <p:sp>
        <p:nvSpPr>
          <p:cNvPr id="61" name="Rectangle 60">
            <a:extLst>
              <a:ext uri="{FF2B5EF4-FFF2-40B4-BE49-F238E27FC236}">
                <a16:creationId xmlns:a16="http://schemas.microsoft.com/office/drawing/2014/main" id="{70A7281C-8514-4248-95CA-506493EC9A4B}"/>
              </a:ext>
            </a:extLst>
          </p:cNvPr>
          <p:cNvSpPr/>
          <p:nvPr/>
        </p:nvSpPr>
        <p:spPr>
          <a:xfrm>
            <a:off x="3852392" y="6384970"/>
            <a:ext cx="1589381" cy="307777"/>
          </a:xfrm>
          <a:prstGeom prst="rect">
            <a:avLst/>
          </a:prstGeom>
        </p:spPr>
        <p:txBody>
          <a:bodyPr wrap="square">
            <a:spAutoFit/>
          </a:bodyPr>
          <a:lstStyle/>
          <a:p>
            <a:r>
              <a:rPr lang="en-US" sz="1400" dirty="0"/>
              <a:t>Georgios </a:t>
            </a:r>
            <a:r>
              <a:rPr lang="en-US" sz="1400" dirty="0" err="1"/>
              <a:t>Kotsakis</a:t>
            </a:r>
            <a:endParaRPr lang="en-US" sz="1400" dirty="0"/>
          </a:p>
        </p:txBody>
      </p:sp>
      <p:pic>
        <p:nvPicPr>
          <p:cNvPr id="1030" name="Picture 6" descr="Georgios">
            <a:extLst>
              <a:ext uri="{FF2B5EF4-FFF2-40B4-BE49-F238E27FC236}">
                <a16:creationId xmlns:a16="http://schemas.microsoft.com/office/drawing/2014/main" id="{79FFD9B5-71DB-4464-B7CE-CCF6FE41867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573" r="1"/>
          <a:stretch/>
        </p:blipFill>
        <p:spPr bwMode="auto">
          <a:xfrm>
            <a:off x="4133785" y="5267474"/>
            <a:ext cx="810378" cy="109728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B7194249-2144-4AC6-B0BD-34BB8D737A02}"/>
              </a:ext>
            </a:extLst>
          </p:cNvPr>
          <p:cNvSpPr txBox="1"/>
          <p:nvPr/>
        </p:nvSpPr>
        <p:spPr>
          <a:xfrm>
            <a:off x="5767095" y="4831119"/>
            <a:ext cx="3010889" cy="400110"/>
          </a:xfrm>
          <a:prstGeom prst="rect">
            <a:avLst/>
          </a:prstGeom>
          <a:noFill/>
        </p:spPr>
        <p:txBody>
          <a:bodyPr wrap="square" rtlCol="0">
            <a:spAutoFit/>
          </a:bodyPr>
          <a:lstStyle/>
          <a:p>
            <a:r>
              <a:rPr lang="en-US" sz="2000" b="1" dirty="0">
                <a:solidFill>
                  <a:srgbClr val="000099"/>
                </a:solidFill>
              </a:rPr>
              <a:t>Kidney Research Institute</a:t>
            </a:r>
          </a:p>
        </p:txBody>
      </p:sp>
      <p:sp>
        <p:nvSpPr>
          <p:cNvPr id="85" name="TextBox 84">
            <a:extLst>
              <a:ext uri="{FF2B5EF4-FFF2-40B4-BE49-F238E27FC236}">
                <a16:creationId xmlns:a16="http://schemas.microsoft.com/office/drawing/2014/main" id="{E848374D-C96F-4968-8C66-ED9E0AAB6B7A}"/>
              </a:ext>
            </a:extLst>
          </p:cNvPr>
          <p:cNvSpPr txBox="1"/>
          <p:nvPr/>
        </p:nvSpPr>
        <p:spPr>
          <a:xfrm>
            <a:off x="6895986" y="93056"/>
            <a:ext cx="1496782" cy="584775"/>
          </a:xfrm>
          <a:prstGeom prst="rect">
            <a:avLst/>
          </a:prstGeom>
          <a:noFill/>
        </p:spPr>
        <p:txBody>
          <a:bodyPr wrap="square" rtlCol="0">
            <a:spAutoFit/>
          </a:bodyPr>
          <a:lstStyle/>
          <a:p>
            <a:r>
              <a:rPr lang="en-US" sz="3200" b="1" dirty="0">
                <a:solidFill>
                  <a:srgbClr val="C00000"/>
                </a:solidFill>
              </a:rPr>
              <a:t>Lee Lab</a:t>
            </a:r>
          </a:p>
        </p:txBody>
      </p:sp>
      <p:sp>
        <p:nvSpPr>
          <p:cNvPr id="88" name="TextBox 87">
            <a:extLst>
              <a:ext uri="{FF2B5EF4-FFF2-40B4-BE49-F238E27FC236}">
                <a16:creationId xmlns:a16="http://schemas.microsoft.com/office/drawing/2014/main" id="{A3AA2F00-04A8-418A-A365-D85A4E0D6084}"/>
              </a:ext>
            </a:extLst>
          </p:cNvPr>
          <p:cNvSpPr txBox="1"/>
          <p:nvPr/>
        </p:nvSpPr>
        <p:spPr>
          <a:xfrm>
            <a:off x="2737724" y="4173376"/>
            <a:ext cx="6981187" cy="307777"/>
          </a:xfrm>
          <a:prstGeom prst="rect">
            <a:avLst/>
          </a:prstGeom>
          <a:noFill/>
        </p:spPr>
        <p:txBody>
          <a:bodyPr wrap="square" rtlCol="0">
            <a:spAutoFit/>
          </a:bodyPr>
          <a:lstStyle/>
          <a:p>
            <a:r>
              <a:rPr lang="en-US" sz="1400" dirty="0"/>
              <a:t> Hugh Chen  Pascal </a:t>
            </a:r>
            <a:r>
              <a:rPr lang="en-US" sz="1400" dirty="0" err="1"/>
              <a:t>Sturmfels</a:t>
            </a:r>
            <a:r>
              <a:rPr lang="en-US" sz="1400" dirty="0"/>
              <a:t>                                   Joe </a:t>
            </a:r>
            <a:r>
              <a:rPr lang="en-US" sz="1400" dirty="0" err="1"/>
              <a:t>Janizek</a:t>
            </a:r>
            <a:r>
              <a:rPr lang="en-US" sz="1400" dirty="0"/>
              <a:t>      Gabe </a:t>
            </a:r>
            <a:r>
              <a:rPr lang="en-US" sz="1400" dirty="0" err="1"/>
              <a:t>Erion</a:t>
            </a:r>
            <a:r>
              <a:rPr lang="en-US" sz="1400" dirty="0"/>
              <a:t>       Alex DeGrave</a:t>
            </a:r>
          </a:p>
        </p:txBody>
      </p:sp>
      <p:pic>
        <p:nvPicPr>
          <p:cNvPr id="1034" name="Picture 10" descr="Image result for paul crane uw">
            <a:extLst>
              <a:ext uri="{FF2B5EF4-FFF2-40B4-BE49-F238E27FC236}">
                <a16:creationId xmlns:a16="http://schemas.microsoft.com/office/drawing/2014/main" id="{58CC0EEA-F90B-4E88-83F2-4EA750A0139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929" r="2525"/>
          <a:stretch/>
        </p:blipFill>
        <p:spPr bwMode="auto">
          <a:xfrm>
            <a:off x="9934779" y="3286880"/>
            <a:ext cx="818955" cy="109728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69" name="AutoShape 12" descr="Image">
            <a:extLst>
              <a:ext uri="{FF2B5EF4-FFF2-40B4-BE49-F238E27FC236}">
                <a16:creationId xmlns:a16="http://schemas.microsoft.com/office/drawing/2014/main" id="{0964314C-742A-43DF-BE19-71C3F6C555B8}"/>
              </a:ext>
            </a:extLst>
          </p:cNvPr>
          <p:cNvSpPr>
            <a:spLocks noChangeAspect="1" noChangeArrowheads="1"/>
          </p:cNvSpPr>
          <p:nvPr/>
        </p:nvSpPr>
        <p:spPr bwMode="auto">
          <a:xfrm>
            <a:off x="6669191" y="340339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7" name="Picture 86">
            <a:extLst>
              <a:ext uri="{FF2B5EF4-FFF2-40B4-BE49-F238E27FC236}">
                <a16:creationId xmlns:a16="http://schemas.microsoft.com/office/drawing/2014/main" id="{553AF506-7875-4E41-B50D-66F0729A0461}"/>
              </a:ext>
            </a:extLst>
          </p:cNvPr>
          <p:cNvPicPr>
            <a:picLocks noChangeAspect="1"/>
          </p:cNvPicPr>
          <p:nvPr/>
        </p:nvPicPr>
        <p:blipFill rotWithShape="1">
          <a:blip r:embed="rId13">
            <a:extLst>
              <a:ext uri="{28A0092B-C50C-407E-A947-70E740481C1C}">
                <a14:useLocalDpi xmlns:a14="http://schemas.microsoft.com/office/drawing/2010/main" val="0"/>
              </a:ext>
            </a:extLst>
          </a:blip>
          <a:srcRect t="9669" r="6147"/>
          <a:stretch/>
        </p:blipFill>
        <p:spPr>
          <a:xfrm>
            <a:off x="11005464" y="3291260"/>
            <a:ext cx="818954" cy="1097280"/>
          </a:xfrm>
          <a:prstGeom prst="rect">
            <a:avLst/>
          </a:prstGeom>
          <a:ln w="19050">
            <a:solidFill>
              <a:schemeClr val="tx1"/>
            </a:solidFill>
          </a:ln>
        </p:spPr>
      </p:pic>
      <p:grpSp>
        <p:nvGrpSpPr>
          <p:cNvPr id="10" name="Group 9">
            <a:extLst>
              <a:ext uri="{FF2B5EF4-FFF2-40B4-BE49-F238E27FC236}">
                <a16:creationId xmlns:a16="http://schemas.microsoft.com/office/drawing/2014/main" id="{85040524-7FCD-404A-AFDE-4085E59442E8}"/>
              </a:ext>
            </a:extLst>
          </p:cNvPr>
          <p:cNvGrpSpPr/>
          <p:nvPr/>
        </p:nvGrpSpPr>
        <p:grpSpPr>
          <a:xfrm>
            <a:off x="9449222" y="5270746"/>
            <a:ext cx="2048540" cy="1097280"/>
            <a:chOff x="9442295" y="5244578"/>
            <a:chExt cx="2048540" cy="1097280"/>
          </a:xfrm>
        </p:grpSpPr>
        <p:pic>
          <p:nvPicPr>
            <p:cNvPr id="1032" name="Picture 8" descr="Image result for david baker">
              <a:extLst>
                <a:ext uri="{FF2B5EF4-FFF2-40B4-BE49-F238E27FC236}">
                  <a16:creationId xmlns:a16="http://schemas.microsoft.com/office/drawing/2014/main" id="{788C7B22-7B63-4660-AED1-8AAFDF5190C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8186" r="-1" b="16530"/>
            <a:stretch/>
          </p:blipFill>
          <p:spPr bwMode="auto">
            <a:xfrm>
              <a:off x="9442295" y="5244578"/>
              <a:ext cx="834144" cy="109728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Image result for frank dimaio">
              <a:extLst>
                <a:ext uri="{FF2B5EF4-FFF2-40B4-BE49-F238E27FC236}">
                  <a16:creationId xmlns:a16="http://schemas.microsoft.com/office/drawing/2014/main" id="{8029153D-6B6E-4E16-A832-739C78B43A7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09" r="8716"/>
            <a:stretch/>
          </p:blipFill>
          <p:spPr bwMode="auto">
            <a:xfrm>
              <a:off x="10656691" y="5244578"/>
              <a:ext cx="834144" cy="109728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96" name="TextBox 95">
            <a:extLst>
              <a:ext uri="{FF2B5EF4-FFF2-40B4-BE49-F238E27FC236}">
                <a16:creationId xmlns:a16="http://schemas.microsoft.com/office/drawing/2014/main" id="{F24EB9C0-5272-4FA3-B185-B39F06B7A94E}"/>
              </a:ext>
            </a:extLst>
          </p:cNvPr>
          <p:cNvSpPr txBox="1"/>
          <p:nvPr/>
        </p:nvSpPr>
        <p:spPr>
          <a:xfrm>
            <a:off x="275387" y="2218084"/>
            <a:ext cx="2205668" cy="307777"/>
          </a:xfrm>
          <a:prstGeom prst="rect">
            <a:avLst/>
          </a:prstGeom>
          <a:noFill/>
        </p:spPr>
        <p:txBody>
          <a:bodyPr wrap="square" rtlCol="0">
            <a:spAutoFit/>
          </a:bodyPr>
          <a:lstStyle/>
          <a:p>
            <a:r>
              <a:rPr lang="en-US" sz="1400" dirty="0"/>
              <a:t>Tony </a:t>
            </a:r>
            <a:r>
              <a:rPr lang="en-US" sz="1400" dirty="0" err="1"/>
              <a:t>Blau</a:t>
            </a:r>
            <a:r>
              <a:rPr lang="en-US" sz="1400" dirty="0"/>
              <a:t>    Pamela Becker</a:t>
            </a:r>
          </a:p>
        </p:txBody>
      </p:sp>
      <p:sp>
        <p:nvSpPr>
          <p:cNvPr id="100" name="TextBox 99">
            <a:extLst>
              <a:ext uri="{FF2B5EF4-FFF2-40B4-BE49-F238E27FC236}">
                <a16:creationId xmlns:a16="http://schemas.microsoft.com/office/drawing/2014/main" id="{7C65B901-C623-46B9-94AE-EC4F1DE02111}"/>
              </a:ext>
            </a:extLst>
          </p:cNvPr>
          <p:cNvSpPr txBox="1"/>
          <p:nvPr/>
        </p:nvSpPr>
        <p:spPr>
          <a:xfrm>
            <a:off x="5768007" y="6385285"/>
            <a:ext cx="3210919" cy="441339"/>
          </a:xfrm>
          <a:prstGeom prst="rect">
            <a:avLst/>
          </a:prstGeom>
          <a:noFill/>
        </p:spPr>
        <p:txBody>
          <a:bodyPr wrap="square" rtlCol="0">
            <a:spAutoFit/>
          </a:bodyPr>
          <a:lstStyle/>
          <a:p>
            <a:pPr>
              <a:lnSpc>
                <a:spcPct val="80000"/>
              </a:lnSpc>
            </a:pPr>
            <a:r>
              <a:rPr lang="en-US" sz="1400" dirty="0"/>
              <a:t>  Jonathan      Nisha Bansal     Ronit Katz</a:t>
            </a:r>
          </a:p>
          <a:p>
            <a:pPr>
              <a:lnSpc>
                <a:spcPct val="80000"/>
              </a:lnSpc>
            </a:pPr>
            <a:r>
              <a:rPr lang="en-US" sz="1400" dirty="0"/>
              <a:t>Himmelfarb </a:t>
            </a:r>
          </a:p>
        </p:txBody>
      </p:sp>
      <p:sp>
        <p:nvSpPr>
          <p:cNvPr id="101" name="TextBox 100">
            <a:extLst>
              <a:ext uri="{FF2B5EF4-FFF2-40B4-BE49-F238E27FC236}">
                <a16:creationId xmlns:a16="http://schemas.microsoft.com/office/drawing/2014/main" id="{91BC1D92-35C5-4BA6-BA95-556B9087CA82}"/>
              </a:ext>
            </a:extLst>
          </p:cNvPr>
          <p:cNvSpPr txBox="1"/>
          <p:nvPr/>
        </p:nvSpPr>
        <p:spPr>
          <a:xfrm>
            <a:off x="421363" y="6380695"/>
            <a:ext cx="2920695" cy="441339"/>
          </a:xfrm>
          <a:prstGeom prst="rect">
            <a:avLst/>
          </a:prstGeom>
          <a:noFill/>
        </p:spPr>
        <p:txBody>
          <a:bodyPr wrap="square" rtlCol="0">
            <a:spAutoFit/>
          </a:bodyPr>
          <a:lstStyle/>
          <a:p>
            <a:pPr>
              <a:lnSpc>
                <a:spcPct val="80000"/>
              </a:lnSpc>
            </a:pPr>
            <a:r>
              <a:rPr lang="en-US" sz="1400" dirty="0"/>
              <a:t>Monica         </a:t>
            </a:r>
            <a:r>
              <a:rPr lang="en-US" sz="1400" dirty="0" err="1"/>
              <a:t>Bala</a:t>
            </a:r>
            <a:r>
              <a:rPr lang="en-US" sz="1400" dirty="0"/>
              <a:t> Nair        Jerry Kim</a:t>
            </a:r>
          </a:p>
          <a:p>
            <a:pPr>
              <a:lnSpc>
                <a:spcPct val="80000"/>
              </a:lnSpc>
            </a:pPr>
            <a:r>
              <a:rPr lang="en-US" sz="1400" dirty="0" err="1"/>
              <a:t>Vavilala</a:t>
            </a:r>
            <a:endParaRPr lang="en-US" sz="1400" dirty="0"/>
          </a:p>
        </p:txBody>
      </p:sp>
      <p:sp>
        <p:nvSpPr>
          <p:cNvPr id="102" name="TextBox 101">
            <a:extLst>
              <a:ext uri="{FF2B5EF4-FFF2-40B4-BE49-F238E27FC236}">
                <a16:creationId xmlns:a16="http://schemas.microsoft.com/office/drawing/2014/main" id="{C77783D2-0F56-4EE4-874C-57FA9E85FEDA}"/>
              </a:ext>
            </a:extLst>
          </p:cNvPr>
          <p:cNvSpPr txBox="1"/>
          <p:nvPr/>
        </p:nvSpPr>
        <p:spPr>
          <a:xfrm>
            <a:off x="9735798" y="2009356"/>
            <a:ext cx="2302225" cy="268984"/>
          </a:xfrm>
          <a:prstGeom prst="rect">
            <a:avLst/>
          </a:prstGeom>
          <a:noFill/>
        </p:spPr>
        <p:txBody>
          <a:bodyPr wrap="square" rtlCol="0">
            <a:spAutoFit/>
          </a:bodyPr>
          <a:lstStyle/>
          <a:p>
            <a:pPr>
              <a:lnSpc>
                <a:spcPct val="80000"/>
              </a:lnSpc>
            </a:pPr>
            <a:r>
              <a:rPr lang="en-US" sz="1400" dirty="0"/>
              <a:t>Matt </a:t>
            </a:r>
            <a:r>
              <a:rPr lang="en-US" sz="1400" dirty="0" err="1"/>
              <a:t>Kaeberlein</a:t>
            </a:r>
            <a:r>
              <a:rPr lang="en-US" sz="1400" dirty="0"/>
              <a:t>  Dirk Keene</a:t>
            </a:r>
          </a:p>
        </p:txBody>
      </p:sp>
      <p:sp>
        <p:nvSpPr>
          <p:cNvPr id="105" name="Rectangle: Rounded Corners 104">
            <a:extLst>
              <a:ext uri="{FF2B5EF4-FFF2-40B4-BE49-F238E27FC236}">
                <a16:creationId xmlns:a16="http://schemas.microsoft.com/office/drawing/2014/main" id="{5B992880-5EAD-4210-9F3F-F3C2CCC7717B}"/>
              </a:ext>
            </a:extLst>
          </p:cNvPr>
          <p:cNvSpPr/>
          <p:nvPr/>
        </p:nvSpPr>
        <p:spPr>
          <a:xfrm>
            <a:off x="2607874" y="677832"/>
            <a:ext cx="6958584" cy="4028740"/>
          </a:xfrm>
          <a:prstGeom prst="roundRect">
            <a:avLst>
              <a:gd name="adj" fmla="val 0"/>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a:extLst>
              <a:ext uri="{FF2B5EF4-FFF2-40B4-BE49-F238E27FC236}">
                <a16:creationId xmlns:a16="http://schemas.microsoft.com/office/drawing/2014/main" id="{5D71F903-ECEE-4905-9063-F554E2E71F73}"/>
              </a:ext>
            </a:extLst>
          </p:cNvPr>
          <p:cNvPicPr>
            <a:picLocks noChangeAspect="1"/>
          </p:cNvPicPr>
          <p:nvPr/>
        </p:nvPicPr>
        <p:blipFill rotWithShape="1">
          <a:blip r:embed="rId16">
            <a:extLst>
              <a:ext uri="{28A0092B-C50C-407E-A947-70E740481C1C}">
                <a14:useLocalDpi xmlns:a14="http://schemas.microsoft.com/office/drawing/2010/main" val="0"/>
              </a:ext>
            </a:extLst>
          </a:blip>
          <a:srcRect l="20065" t="19120" r="9402" b="15293"/>
          <a:stretch/>
        </p:blipFill>
        <p:spPr>
          <a:xfrm>
            <a:off x="8408292" y="93056"/>
            <a:ext cx="976557" cy="1135093"/>
          </a:xfrm>
          <a:prstGeom prst="rect">
            <a:avLst/>
          </a:prstGeom>
          <a:noFill/>
          <a:ln w="38100">
            <a:solidFill>
              <a:srgbClr val="C00000"/>
            </a:solidFill>
          </a:ln>
        </p:spPr>
      </p:pic>
      <p:sp>
        <p:nvSpPr>
          <p:cNvPr id="107" name="TextBox 106">
            <a:extLst>
              <a:ext uri="{FF2B5EF4-FFF2-40B4-BE49-F238E27FC236}">
                <a16:creationId xmlns:a16="http://schemas.microsoft.com/office/drawing/2014/main" id="{073D8B1B-F525-4FB1-9F74-16C1F8F2B578}"/>
              </a:ext>
            </a:extLst>
          </p:cNvPr>
          <p:cNvSpPr txBox="1"/>
          <p:nvPr/>
        </p:nvSpPr>
        <p:spPr>
          <a:xfrm>
            <a:off x="9341541" y="6379904"/>
            <a:ext cx="2383984" cy="277016"/>
          </a:xfrm>
          <a:prstGeom prst="rect">
            <a:avLst/>
          </a:prstGeom>
          <a:noFill/>
        </p:spPr>
        <p:txBody>
          <a:bodyPr wrap="square" rtlCol="0">
            <a:spAutoFit/>
          </a:bodyPr>
          <a:lstStyle/>
          <a:p>
            <a:pPr>
              <a:lnSpc>
                <a:spcPct val="80000"/>
              </a:lnSpc>
            </a:pPr>
            <a:r>
              <a:rPr lang="en-US" sz="1400" dirty="0"/>
              <a:t>David Baker        Frank </a:t>
            </a:r>
            <a:r>
              <a:rPr lang="en-US" sz="1400" dirty="0" err="1"/>
              <a:t>Dimaio</a:t>
            </a:r>
            <a:endParaRPr lang="en-US" sz="1400" dirty="0"/>
          </a:p>
        </p:txBody>
      </p:sp>
      <p:sp>
        <p:nvSpPr>
          <p:cNvPr id="108" name="TextBox 107">
            <a:extLst>
              <a:ext uri="{FF2B5EF4-FFF2-40B4-BE49-F238E27FC236}">
                <a16:creationId xmlns:a16="http://schemas.microsoft.com/office/drawing/2014/main" id="{E15813B1-A11B-4ECA-8144-2068DB1BEEAE}"/>
              </a:ext>
            </a:extLst>
          </p:cNvPr>
          <p:cNvSpPr txBox="1"/>
          <p:nvPr/>
        </p:nvSpPr>
        <p:spPr>
          <a:xfrm>
            <a:off x="9792197" y="4426915"/>
            <a:ext cx="2395869" cy="268984"/>
          </a:xfrm>
          <a:prstGeom prst="rect">
            <a:avLst/>
          </a:prstGeom>
          <a:noFill/>
        </p:spPr>
        <p:txBody>
          <a:bodyPr wrap="square" rtlCol="0">
            <a:spAutoFit/>
          </a:bodyPr>
          <a:lstStyle/>
          <a:p>
            <a:pPr>
              <a:lnSpc>
                <a:spcPct val="80000"/>
              </a:lnSpc>
            </a:pPr>
            <a:r>
              <a:rPr lang="en-US" sz="1400" dirty="0"/>
              <a:t>Paul Crane    Joey Mukherjee</a:t>
            </a:r>
          </a:p>
        </p:txBody>
      </p:sp>
      <p:grpSp>
        <p:nvGrpSpPr>
          <p:cNvPr id="9" name="Group 8">
            <a:extLst>
              <a:ext uri="{FF2B5EF4-FFF2-40B4-BE49-F238E27FC236}">
                <a16:creationId xmlns:a16="http://schemas.microsoft.com/office/drawing/2014/main" id="{E13147E7-ECFE-42E6-9B0F-215D02EB52FB}"/>
              </a:ext>
            </a:extLst>
          </p:cNvPr>
          <p:cNvGrpSpPr/>
          <p:nvPr/>
        </p:nvGrpSpPr>
        <p:grpSpPr>
          <a:xfrm>
            <a:off x="2868354" y="3060583"/>
            <a:ext cx="6393967" cy="1102686"/>
            <a:chOff x="2868354" y="3106303"/>
            <a:chExt cx="6393967" cy="1102686"/>
          </a:xfrm>
        </p:grpSpPr>
        <p:pic>
          <p:nvPicPr>
            <p:cNvPr id="33" name="Picture 32">
              <a:extLst>
                <a:ext uri="{FF2B5EF4-FFF2-40B4-BE49-F238E27FC236}">
                  <a16:creationId xmlns:a16="http://schemas.microsoft.com/office/drawing/2014/main" id="{D5A7C023-7E8B-403C-BA11-7B13E79739B1}"/>
                </a:ext>
              </a:extLst>
            </p:cNvPr>
            <p:cNvPicPr>
              <a:picLocks noChangeAspect="1"/>
            </p:cNvPicPr>
            <p:nvPr/>
          </p:nvPicPr>
          <p:blipFill rotWithShape="1">
            <a:blip r:embed="rId17">
              <a:extLst>
                <a:ext uri="{28A0092B-C50C-407E-A947-70E740481C1C}">
                  <a14:useLocalDpi xmlns:a14="http://schemas.microsoft.com/office/drawing/2010/main" val="0"/>
                </a:ext>
              </a:extLst>
            </a:blip>
            <a:srcRect l="7616" t="667" r="12102" b="25821"/>
            <a:stretch/>
          </p:blipFill>
          <p:spPr>
            <a:xfrm>
              <a:off x="2868354" y="3111709"/>
              <a:ext cx="822959" cy="1097280"/>
            </a:xfrm>
            <a:prstGeom prst="rect">
              <a:avLst/>
            </a:prstGeom>
            <a:ln w="22225">
              <a:solidFill>
                <a:schemeClr val="tx1"/>
              </a:solidFill>
            </a:ln>
          </p:spPr>
        </p:pic>
        <p:pic>
          <p:nvPicPr>
            <p:cNvPr id="32" name="Picture 31">
              <a:extLst>
                <a:ext uri="{FF2B5EF4-FFF2-40B4-BE49-F238E27FC236}">
                  <a16:creationId xmlns:a16="http://schemas.microsoft.com/office/drawing/2014/main" id="{808F36D7-F01A-4147-B7C9-5088137B82A7}"/>
                </a:ext>
              </a:extLst>
            </p:cNvPr>
            <p:cNvPicPr>
              <a:picLocks noChangeAspect="1"/>
            </p:cNvPicPr>
            <p:nvPr/>
          </p:nvPicPr>
          <p:blipFill rotWithShape="1">
            <a:blip r:embed="rId18">
              <a:extLst>
                <a:ext uri="{28A0092B-C50C-407E-A947-70E740481C1C}">
                  <a14:useLocalDpi xmlns:a14="http://schemas.microsoft.com/office/drawing/2010/main" val="0"/>
                </a:ext>
              </a:extLst>
            </a:blip>
            <a:srcRect l="13466" t="3229" r="11612" b="1"/>
            <a:stretch/>
          </p:blipFill>
          <p:spPr>
            <a:xfrm>
              <a:off x="7331678" y="3106414"/>
              <a:ext cx="822959" cy="1095467"/>
            </a:xfrm>
            <a:prstGeom prst="rect">
              <a:avLst/>
            </a:prstGeom>
            <a:ln w="22225">
              <a:solidFill>
                <a:schemeClr val="tx1"/>
              </a:solidFill>
            </a:ln>
          </p:spPr>
        </p:pic>
        <p:pic>
          <p:nvPicPr>
            <p:cNvPr id="34" name="Picture 33">
              <a:extLst>
                <a:ext uri="{FF2B5EF4-FFF2-40B4-BE49-F238E27FC236}">
                  <a16:creationId xmlns:a16="http://schemas.microsoft.com/office/drawing/2014/main" id="{7D75166F-A6EB-4B7A-85A4-C7CBC2EDB3B6}"/>
                </a:ext>
              </a:extLst>
            </p:cNvPr>
            <p:cNvPicPr>
              <a:picLocks noChangeAspect="1"/>
            </p:cNvPicPr>
            <p:nvPr/>
          </p:nvPicPr>
          <p:blipFill rotWithShape="1">
            <a:blip r:embed="rId19">
              <a:extLst>
                <a:ext uri="{28A0092B-C50C-407E-A947-70E740481C1C}">
                  <a14:useLocalDpi xmlns:a14="http://schemas.microsoft.com/office/drawing/2010/main" val="0"/>
                </a:ext>
              </a:extLst>
            </a:blip>
            <a:srcRect l="11462" t="442" r="11968"/>
            <a:stretch/>
          </p:blipFill>
          <p:spPr>
            <a:xfrm>
              <a:off x="8443435" y="3107007"/>
              <a:ext cx="818886" cy="1097280"/>
            </a:xfrm>
            <a:prstGeom prst="rect">
              <a:avLst/>
            </a:prstGeom>
            <a:ln w="22225">
              <a:solidFill>
                <a:schemeClr val="tx1"/>
              </a:solidFill>
            </a:ln>
          </p:spPr>
        </p:pic>
        <p:pic>
          <p:nvPicPr>
            <p:cNvPr id="62" name="Picture 61">
              <a:extLst>
                <a:ext uri="{FF2B5EF4-FFF2-40B4-BE49-F238E27FC236}">
                  <a16:creationId xmlns:a16="http://schemas.microsoft.com/office/drawing/2014/main" id="{29F0BFDF-2811-40ED-A71A-4A99B106DF45}"/>
                </a:ext>
              </a:extLst>
            </p:cNvPr>
            <p:cNvPicPr>
              <a:picLocks noChangeAspect="1"/>
            </p:cNvPicPr>
            <p:nvPr/>
          </p:nvPicPr>
          <p:blipFill rotWithShape="1">
            <a:blip r:embed="rId20">
              <a:extLst>
                <a:ext uri="{28A0092B-C50C-407E-A947-70E740481C1C}">
                  <a14:useLocalDpi xmlns:a14="http://schemas.microsoft.com/office/drawing/2010/main" val="0"/>
                </a:ext>
              </a:extLst>
            </a:blip>
            <a:srcRect l="6752" t="17557" r="7682" b="7793"/>
            <a:stretch/>
          </p:blipFill>
          <p:spPr>
            <a:xfrm>
              <a:off x="6305490" y="3109492"/>
              <a:ext cx="822960" cy="1095467"/>
            </a:xfrm>
            <a:prstGeom prst="rect">
              <a:avLst/>
            </a:prstGeom>
            <a:ln w="22225">
              <a:solidFill>
                <a:schemeClr val="tx1"/>
              </a:solidFill>
            </a:ln>
          </p:spPr>
        </p:pic>
        <p:pic>
          <p:nvPicPr>
            <p:cNvPr id="4" name="Picture 3">
              <a:extLst>
                <a:ext uri="{FF2B5EF4-FFF2-40B4-BE49-F238E27FC236}">
                  <a16:creationId xmlns:a16="http://schemas.microsoft.com/office/drawing/2014/main" id="{7E51B3FE-E624-472E-889B-899A52A93319}"/>
                </a:ext>
              </a:extLst>
            </p:cNvPr>
            <p:cNvPicPr>
              <a:picLocks noChangeAspect="1"/>
            </p:cNvPicPr>
            <p:nvPr/>
          </p:nvPicPr>
          <p:blipFill rotWithShape="1">
            <a:blip r:embed="rId21">
              <a:extLst>
                <a:ext uri="{28A0092B-C50C-407E-A947-70E740481C1C}">
                  <a14:useLocalDpi xmlns:a14="http://schemas.microsoft.com/office/drawing/2010/main" val="0"/>
                </a:ext>
              </a:extLst>
            </a:blip>
            <a:srcRect l="30984" t="26443" r="30001" b="34151"/>
            <a:stretch/>
          </p:blipFill>
          <p:spPr>
            <a:xfrm>
              <a:off x="3841496" y="3106303"/>
              <a:ext cx="824712" cy="1097280"/>
            </a:xfrm>
            <a:prstGeom prst="rect">
              <a:avLst/>
            </a:prstGeom>
            <a:ln w="19050">
              <a:solidFill>
                <a:schemeClr val="tx1"/>
              </a:solidFill>
            </a:ln>
          </p:spPr>
        </p:pic>
      </p:grpSp>
      <p:sp>
        <p:nvSpPr>
          <p:cNvPr id="86" name="Rectangle: Rounded Corners 85">
            <a:extLst>
              <a:ext uri="{FF2B5EF4-FFF2-40B4-BE49-F238E27FC236}">
                <a16:creationId xmlns:a16="http://schemas.microsoft.com/office/drawing/2014/main" id="{14308E0A-6607-45CF-BB81-08E896955AB9}"/>
              </a:ext>
            </a:extLst>
          </p:cNvPr>
          <p:cNvSpPr/>
          <p:nvPr/>
        </p:nvSpPr>
        <p:spPr>
          <a:xfrm>
            <a:off x="133474" y="675379"/>
            <a:ext cx="2315743" cy="1948506"/>
          </a:xfrm>
          <a:prstGeom prst="roundRect">
            <a:avLst>
              <a:gd name="adj" fmla="val 0"/>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E44BE9C7-C57F-4F06-B78D-C162B8D56FEA}"/>
              </a:ext>
            </a:extLst>
          </p:cNvPr>
          <p:cNvSpPr/>
          <p:nvPr/>
        </p:nvSpPr>
        <p:spPr>
          <a:xfrm>
            <a:off x="9724052" y="201453"/>
            <a:ext cx="2315743" cy="2111218"/>
          </a:xfrm>
          <a:prstGeom prst="roundRect">
            <a:avLst>
              <a:gd name="adj" fmla="val 0"/>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90">
            <a:extLst>
              <a:ext uri="{FF2B5EF4-FFF2-40B4-BE49-F238E27FC236}">
                <a16:creationId xmlns:a16="http://schemas.microsoft.com/office/drawing/2014/main" id="{4FC22A74-E5C1-4B7E-B5E3-C077AA07173F}"/>
              </a:ext>
            </a:extLst>
          </p:cNvPr>
          <p:cNvSpPr/>
          <p:nvPr/>
        </p:nvSpPr>
        <p:spPr>
          <a:xfrm>
            <a:off x="133474" y="2763259"/>
            <a:ext cx="2315743" cy="1948506"/>
          </a:xfrm>
          <a:prstGeom prst="roundRect">
            <a:avLst>
              <a:gd name="adj" fmla="val 0"/>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94">
            <a:extLst>
              <a:ext uri="{FF2B5EF4-FFF2-40B4-BE49-F238E27FC236}">
                <a16:creationId xmlns:a16="http://schemas.microsoft.com/office/drawing/2014/main" id="{C8687050-8204-4860-9479-1433C9CC96FE}"/>
              </a:ext>
            </a:extLst>
          </p:cNvPr>
          <p:cNvSpPr/>
          <p:nvPr/>
        </p:nvSpPr>
        <p:spPr>
          <a:xfrm>
            <a:off x="9724542" y="2424803"/>
            <a:ext cx="2315743" cy="2286812"/>
          </a:xfrm>
          <a:prstGeom prst="roundRect">
            <a:avLst>
              <a:gd name="adj" fmla="val 0"/>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316DF1A-D84E-4423-AD75-A5DC6028B7FA}"/>
              </a:ext>
            </a:extLst>
          </p:cNvPr>
          <p:cNvPicPr>
            <a:picLocks noChangeAspect="1"/>
          </p:cNvPicPr>
          <p:nvPr/>
        </p:nvPicPr>
        <p:blipFill rotWithShape="1">
          <a:blip r:embed="rId22">
            <a:extLst>
              <a:ext uri="{28A0092B-C50C-407E-A947-70E740481C1C}">
                <a14:useLocalDpi xmlns:a14="http://schemas.microsoft.com/office/drawing/2010/main" val="0"/>
              </a:ext>
            </a:extLst>
          </a:blip>
          <a:srcRect b="4176"/>
          <a:stretch/>
        </p:blipFill>
        <p:spPr>
          <a:xfrm>
            <a:off x="8475598" y="1317324"/>
            <a:ext cx="822960" cy="1104100"/>
          </a:xfrm>
          <a:prstGeom prst="rect">
            <a:avLst/>
          </a:prstGeom>
          <a:ln w="19050">
            <a:solidFill>
              <a:schemeClr val="tx1"/>
            </a:solidFill>
          </a:ln>
        </p:spPr>
      </p:pic>
      <p:grpSp>
        <p:nvGrpSpPr>
          <p:cNvPr id="3" name="Group 2">
            <a:extLst>
              <a:ext uri="{FF2B5EF4-FFF2-40B4-BE49-F238E27FC236}">
                <a16:creationId xmlns:a16="http://schemas.microsoft.com/office/drawing/2014/main" id="{FDF7B146-CFEA-409C-960C-7DC633F2456F}"/>
              </a:ext>
            </a:extLst>
          </p:cNvPr>
          <p:cNvGrpSpPr/>
          <p:nvPr/>
        </p:nvGrpSpPr>
        <p:grpSpPr>
          <a:xfrm>
            <a:off x="5895839" y="5270759"/>
            <a:ext cx="2873678" cy="1098029"/>
            <a:chOff x="5811170" y="5270759"/>
            <a:chExt cx="2873678" cy="1098029"/>
          </a:xfrm>
        </p:grpSpPr>
        <p:pic>
          <p:nvPicPr>
            <p:cNvPr id="84" name="Picture 2" descr="Jonathan Himmelfarb M.D.">
              <a:extLst>
                <a:ext uri="{FF2B5EF4-FFF2-40B4-BE49-F238E27FC236}">
                  <a16:creationId xmlns:a16="http://schemas.microsoft.com/office/drawing/2014/main" id="{170ACF6D-0941-4408-840A-64A8B7A324E3}"/>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662" r="4230"/>
            <a:stretch/>
          </p:blipFill>
          <p:spPr bwMode="auto">
            <a:xfrm>
              <a:off x="5811170" y="5270759"/>
              <a:ext cx="815340" cy="1097280"/>
            </a:xfrm>
            <a:prstGeom prst="rect">
              <a:avLst/>
            </a:prstGeom>
            <a:noFill/>
            <a:ln w="19050">
              <a:solidFill>
                <a:schemeClr val="tx1"/>
              </a:solidFill>
            </a:ln>
            <a:extLst>
              <a:ext uri="{909E8E84-426E-40dd-AFC4-6F175D3DCCD1}">
                <a14:hiddenFill xmlns:a14="http://schemas.microsoft.com/office/drawing/2010/main" xmlns="">
                  <a:solidFill>
                    <a:srgbClr val="FFFFFF"/>
                  </a:solidFill>
                </a14:hiddenFill>
              </a:ext>
            </a:extLst>
          </p:spPr>
        </p:pic>
        <p:pic>
          <p:nvPicPr>
            <p:cNvPr id="90" name="Picture 2" descr="Nisha Bansal M.D., M.S.">
              <a:extLst>
                <a:ext uri="{FF2B5EF4-FFF2-40B4-BE49-F238E27FC236}">
                  <a16:creationId xmlns:a16="http://schemas.microsoft.com/office/drawing/2014/main" id="{51DF6A80-B905-42EE-AF32-4337E7321A1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3497" r="142"/>
            <a:stretch/>
          </p:blipFill>
          <p:spPr bwMode="auto">
            <a:xfrm>
              <a:off x="6836831" y="5270909"/>
              <a:ext cx="814417" cy="1097280"/>
            </a:xfrm>
            <a:prstGeom prst="rect">
              <a:avLst/>
            </a:prstGeom>
            <a:noFill/>
            <a:ln w="19050">
              <a:solidFill>
                <a:schemeClr val="tx1"/>
              </a:solidFill>
            </a:ln>
            <a:extLst>
              <a:ext uri="{909E8E84-426E-40dd-AFC4-6F175D3DCCD1}">
                <a14:hiddenFill xmlns:a14="http://schemas.microsoft.com/office/drawing/2010/main" xmlns="">
                  <a:solidFill>
                    <a:srgbClr val="FFFFFF"/>
                  </a:solidFill>
                </a14:hiddenFill>
              </a:ext>
            </a:extLst>
          </p:spPr>
        </p:pic>
        <p:pic>
          <p:nvPicPr>
            <p:cNvPr id="92" name="Picture 2" descr="http://kri.washington.edu/wp-content/uploads/2013/09/RKatz.jpg">
              <a:extLst>
                <a:ext uri="{FF2B5EF4-FFF2-40B4-BE49-F238E27FC236}">
                  <a16:creationId xmlns:a16="http://schemas.microsoft.com/office/drawing/2014/main" id="{641DAD6C-44E7-45D3-9E31-21B74CD887E2}"/>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6164" r="4851"/>
            <a:stretch/>
          </p:blipFill>
          <p:spPr bwMode="auto">
            <a:xfrm>
              <a:off x="7845397" y="5271508"/>
              <a:ext cx="839451" cy="1097280"/>
            </a:xfrm>
            <a:prstGeom prst="rect">
              <a:avLst/>
            </a:prstGeom>
            <a:noFill/>
            <a:ln w="19050">
              <a:solidFill>
                <a:schemeClr val="tx1"/>
              </a:solidFill>
            </a:ln>
            <a:extLst>
              <a:ext uri="{909E8E84-426E-40dd-AFC4-6F175D3DCCD1}">
                <a14:hiddenFill xmlns:a14="http://schemas.microsoft.com/office/drawing/2010/main" xmlns="">
                  <a:solidFill>
                    <a:srgbClr val="FFFFFF"/>
                  </a:solidFill>
                </a14:hiddenFill>
              </a:ext>
            </a:extLst>
          </p:spPr>
        </p:pic>
      </p:grpSp>
      <p:grpSp>
        <p:nvGrpSpPr>
          <p:cNvPr id="2" name="Group 1">
            <a:extLst>
              <a:ext uri="{FF2B5EF4-FFF2-40B4-BE49-F238E27FC236}">
                <a16:creationId xmlns:a16="http://schemas.microsoft.com/office/drawing/2014/main" id="{AC20FF68-DDB2-4BEC-AE40-115227384222}"/>
              </a:ext>
            </a:extLst>
          </p:cNvPr>
          <p:cNvGrpSpPr/>
          <p:nvPr/>
        </p:nvGrpSpPr>
        <p:grpSpPr>
          <a:xfrm>
            <a:off x="325988" y="5267765"/>
            <a:ext cx="2794263" cy="1097281"/>
            <a:chOff x="283653" y="5242364"/>
            <a:chExt cx="2794263" cy="1097281"/>
          </a:xfrm>
        </p:grpSpPr>
        <p:pic>
          <p:nvPicPr>
            <p:cNvPr id="81" name="Picture 80">
              <a:extLst>
                <a:ext uri="{FF2B5EF4-FFF2-40B4-BE49-F238E27FC236}">
                  <a16:creationId xmlns:a16="http://schemas.microsoft.com/office/drawing/2014/main" id="{59C12C22-295B-4E6A-8D83-CCA253ADB588}"/>
                </a:ext>
              </a:extLst>
            </p:cNvPr>
            <p:cNvPicPr>
              <a:picLocks noChangeAspect="1"/>
            </p:cNvPicPr>
            <p:nvPr/>
          </p:nvPicPr>
          <p:blipFill rotWithShape="1">
            <a:blip r:embed="rId26">
              <a:extLst>
                <a:ext uri="{28A0092B-C50C-407E-A947-70E740481C1C}">
                  <a14:useLocalDpi xmlns:a14="http://schemas.microsoft.com/office/drawing/2010/main" val="0"/>
                </a:ext>
              </a:extLst>
            </a:blip>
            <a:srcRect l="13800" t="16622" r="69028" b="49390"/>
            <a:stretch/>
          </p:blipFill>
          <p:spPr>
            <a:xfrm>
              <a:off x="1280520" y="5242365"/>
              <a:ext cx="822960" cy="1097280"/>
            </a:xfrm>
            <a:prstGeom prst="rect">
              <a:avLst/>
            </a:prstGeom>
            <a:ln w="19050">
              <a:solidFill>
                <a:schemeClr val="tx1"/>
              </a:solidFill>
            </a:ln>
          </p:spPr>
        </p:pic>
        <p:pic>
          <p:nvPicPr>
            <p:cNvPr id="93" name="Picture 2" descr="Monica S. Vavilala M.D.">
              <a:extLst>
                <a:ext uri="{FF2B5EF4-FFF2-40B4-BE49-F238E27FC236}">
                  <a16:creationId xmlns:a16="http://schemas.microsoft.com/office/drawing/2014/main" id="{69C7431A-F816-4740-9350-692AECD4C010}"/>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1" r="5065"/>
            <a:stretch/>
          </p:blipFill>
          <p:spPr bwMode="auto">
            <a:xfrm>
              <a:off x="283653" y="5242365"/>
              <a:ext cx="840363" cy="1097280"/>
            </a:xfrm>
            <a:prstGeom prst="rect">
              <a:avLst/>
            </a:prstGeom>
            <a:noFill/>
            <a:ln w="19050">
              <a:solidFill>
                <a:schemeClr val="tx1"/>
              </a:solidFill>
            </a:ln>
            <a:extLst>
              <a:ext uri="{909E8E84-426E-40dd-AFC4-6F175D3DCCD1}">
                <a14:hiddenFill xmlns:a14="http://schemas.microsoft.com/office/drawing/2010/main" xmlns="">
                  <a:solidFill>
                    <a:srgbClr val="FFFFFF"/>
                  </a:solidFill>
                </a14:hiddenFill>
              </a:ext>
            </a:extLst>
          </p:spPr>
        </p:pic>
        <p:pic>
          <p:nvPicPr>
            <p:cNvPr id="94" name="Picture 10" descr="http://www.seattlechildrens.org/doctor-research-profile-photos/100_pixels_wide_jpeg/21439.jpg">
              <a:extLst>
                <a:ext uri="{FF2B5EF4-FFF2-40B4-BE49-F238E27FC236}">
                  <a16:creationId xmlns:a16="http://schemas.microsoft.com/office/drawing/2014/main" id="{50C20BF6-1BB5-4AB0-9BA5-422E45CFE00E}"/>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r="4898" b="16515"/>
            <a:stretch/>
          </p:blipFill>
          <p:spPr bwMode="auto">
            <a:xfrm>
              <a:off x="2254956" y="5242364"/>
              <a:ext cx="822960" cy="1097280"/>
            </a:xfrm>
            <a:prstGeom prst="rect">
              <a:avLst/>
            </a:prstGeom>
            <a:noFill/>
            <a:ln w="19050">
              <a:solidFill>
                <a:schemeClr val="tx1"/>
              </a:solidFill>
            </a:ln>
            <a:extLst>
              <a:ext uri="{909E8E84-426E-40dd-AFC4-6F175D3DCCD1}">
                <a14:hiddenFill xmlns:a14="http://schemas.microsoft.com/office/drawing/2010/main" xmlns="">
                  <a:solidFill>
                    <a:srgbClr val="FFFFFF"/>
                  </a:solidFill>
                </a14:hiddenFill>
              </a:ext>
            </a:extLst>
          </p:spPr>
        </p:pic>
      </p:grpSp>
      <p:pic>
        <p:nvPicPr>
          <p:cNvPr id="97" name="Picture 2" descr="https://www.seattlecca.org/sites/default/files/physician/2016-07/Blau.jpg">
            <a:extLst>
              <a:ext uri="{FF2B5EF4-FFF2-40B4-BE49-F238E27FC236}">
                <a16:creationId xmlns:a16="http://schemas.microsoft.com/office/drawing/2014/main" id="{68476408-9349-4E7D-86FB-5B1159D178AD}"/>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l="16694" r="8306"/>
          <a:stretch/>
        </p:blipFill>
        <p:spPr bwMode="auto">
          <a:xfrm>
            <a:off x="293345" y="1107562"/>
            <a:ext cx="822961" cy="1097280"/>
          </a:xfrm>
          <a:prstGeom prst="rect">
            <a:avLst/>
          </a:prstGeom>
          <a:noFill/>
          <a:ln w="19050">
            <a:solidFill>
              <a:schemeClr val="tx1"/>
            </a:solidFill>
          </a:ln>
          <a:extLst>
            <a:ext uri="{909E8E84-426E-40dd-AFC4-6F175D3DCCD1}">
              <a14:hiddenFill xmlns:a14="http://schemas.microsoft.com/office/drawing/2010/main" xmlns="">
                <a:solidFill>
                  <a:srgbClr val="FFFFFF"/>
                </a:solidFill>
              </a14:hiddenFill>
            </a:ext>
          </a:extLst>
        </p:spPr>
      </p:pic>
      <p:pic>
        <p:nvPicPr>
          <p:cNvPr id="98" name="Picture 97">
            <a:extLst>
              <a:ext uri="{FF2B5EF4-FFF2-40B4-BE49-F238E27FC236}">
                <a16:creationId xmlns:a16="http://schemas.microsoft.com/office/drawing/2014/main" id="{3664DCF6-E80B-4F12-A515-8742DEC91C70}"/>
              </a:ext>
            </a:extLst>
          </p:cNvPr>
          <p:cNvPicPr>
            <a:picLocks noChangeAspect="1"/>
          </p:cNvPicPr>
          <p:nvPr/>
        </p:nvPicPr>
        <p:blipFill rotWithShape="1">
          <a:blip r:embed="rId30">
            <a:extLst>
              <a:ext uri="{28A0092B-C50C-407E-A947-70E740481C1C}">
                <a14:useLocalDpi xmlns:a14="http://schemas.microsoft.com/office/drawing/2010/main" val="0"/>
              </a:ext>
            </a:extLst>
          </a:blip>
          <a:srcRect r="3661"/>
          <a:stretch/>
        </p:blipFill>
        <p:spPr>
          <a:xfrm>
            <a:off x="1335260" y="1103343"/>
            <a:ext cx="822961" cy="1097280"/>
          </a:xfrm>
          <a:prstGeom prst="rect">
            <a:avLst/>
          </a:prstGeom>
          <a:ln w="19050">
            <a:solidFill>
              <a:schemeClr val="tx1"/>
            </a:solidFill>
          </a:ln>
        </p:spPr>
      </p:pic>
      <p:pic>
        <p:nvPicPr>
          <p:cNvPr id="99" name="Picture 98">
            <a:extLst>
              <a:ext uri="{FF2B5EF4-FFF2-40B4-BE49-F238E27FC236}">
                <a16:creationId xmlns:a16="http://schemas.microsoft.com/office/drawing/2014/main" id="{3705E080-4EF4-4E0C-B4CE-A4FEE722C1F0}"/>
              </a:ext>
            </a:extLst>
          </p:cNvPr>
          <p:cNvPicPr>
            <a:picLocks noChangeAspect="1"/>
          </p:cNvPicPr>
          <p:nvPr/>
        </p:nvPicPr>
        <p:blipFill rotWithShape="1">
          <a:blip r:embed="rId31"/>
          <a:srcRect l="5334" t="9498" r="11089" b="18397"/>
          <a:stretch/>
        </p:blipFill>
        <p:spPr>
          <a:xfrm>
            <a:off x="11041827" y="882043"/>
            <a:ext cx="822960" cy="1097280"/>
          </a:xfrm>
          <a:prstGeom prst="rect">
            <a:avLst/>
          </a:prstGeom>
          <a:ln w="19050">
            <a:solidFill>
              <a:schemeClr val="tx1"/>
            </a:solidFill>
          </a:ln>
        </p:spPr>
      </p:pic>
      <p:pic>
        <p:nvPicPr>
          <p:cNvPr id="4098" name="Picture 2" descr="Image result for matt kaeberlein">
            <a:extLst>
              <a:ext uri="{FF2B5EF4-FFF2-40B4-BE49-F238E27FC236}">
                <a16:creationId xmlns:a16="http://schemas.microsoft.com/office/drawing/2014/main" id="{2380B2A3-FAA8-4EC2-8FFD-0E48C0955819}"/>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980506" y="884334"/>
            <a:ext cx="822960" cy="109728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71" name="Rectangular Callout 109">
            <a:extLst>
              <a:ext uri="{FF2B5EF4-FFF2-40B4-BE49-F238E27FC236}">
                <a16:creationId xmlns:a16="http://schemas.microsoft.com/office/drawing/2014/main" id="{88A5ED26-9479-401A-AA2E-274F2DA29F3B}"/>
              </a:ext>
            </a:extLst>
          </p:cNvPr>
          <p:cNvSpPr/>
          <p:nvPr/>
        </p:nvSpPr>
        <p:spPr>
          <a:xfrm>
            <a:off x="3937297" y="1302818"/>
            <a:ext cx="5478183" cy="3356776"/>
          </a:xfrm>
          <a:prstGeom prst="wedgeRectCallout">
            <a:avLst>
              <a:gd name="adj1" fmla="val 12941"/>
              <a:gd name="adj2" fmla="val -71435"/>
            </a:avLst>
          </a:prstGeom>
          <a:solidFill>
            <a:sysClr val="window" lastClr="FFFFFF"/>
          </a:solidFill>
          <a:ln w="25400" cap="flat" cmpd="sng" algn="ctr">
            <a:solidFill>
              <a:sysClr val="windowText" lastClr="000000"/>
            </a:solidFill>
            <a:prstDash val="solid"/>
          </a:ln>
          <a:effectLst>
            <a:outerShdw blurRad="40000" dist="23000" dir="5400000" rotWithShape="0">
              <a:srgbClr val="000000">
                <a:alpha val="35000"/>
              </a:srgbClr>
            </a:outerShdw>
          </a:effectLst>
        </p:spPr>
        <p:txBody>
          <a:bodyPr lIns="182880" rIns="182880" numCol="1" rtlCol="0" anchor="ctr"/>
          <a:lstStyle/>
          <a:p>
            <a:r>
              <a:rPr lang="en-US" sz="2400" b="1" dirty="0"/>
              <a:t>Funding supports</a:t>
            </a:r>
          </a:p>
          <a:p>
            <a:r>
              <a:rPr lang="en-US" sz="2400" dirty="0"/>
              <a:t>NIH NIA R01 (pending) (PI: Lee)</a:t>
            </a:r>
          </a:p>
          <a:p>
            <a:r>
              <a:rPr lang="en-US" sz="2400" dirty="0"/>
              <a:t>NIH NIGMS R35 (PI: Lee)</a:t>
            </a:r>
          </a:p>
          <a:p>
            <a:r>
              <a:rPr lang="en-US" sz="2400" dirty="0"/>
              <a:t>NIH NLM R21 (MPI)</a:t>
            </a:r>
          </a:p>
          <a:p>
            <a:r>
              <a:rPr lang="en-US" sz="2400" dirty="0"/>
              <a:t>NSF ABI Innovation (PI: Lee)</a:t>
            </a:r>
          </a:p>
          <a:p>
            <a:r>
              <a:rPr lang="en-US" sz="2400" dirty="0"/>
              <a:t>NSF CAREER (PI: Lee)</a:t>
            </a:r>
          </a:p>
          <a:p>
            <a:r>
              <a:rPr lang="en-US" sz="2400" dirty="0"/>
              <a:t>American Cancer Society (PI: Lee)</a:t>
            </a:r>
          </a:p>
          <a:p>
            <a:r>
              <a:rPr lang="en-US" sz="2400" dirty="0"/>
              <a:t>NSF ABI Innovation (PI: Lee) – completed</a:t>
            </a:r>
          </a:p>
          <a:p>
            <a:r>
              <a:rPr lang="en-US" sz="2400" dirty="0"/>
              <a:t>NIH NIA R21 (PI: Lee) – completed</a:t>
            </a:r>
          </a:p>
        </p:txBody>
      </p:sp>
    </p:spTree>
    <p:extLst>
      <p:ext uri="{BB962C8B-B14F-4D97-AF65-F5344CB8AC3E}">
        <p14:creationId xmlns:p14="http://schemas.microsoft.com/office/powerpoint/2010/main" val="342332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up)">
                                      <p:cBhvr>
                                        <p:cTn id="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C2777D-9788-4ABF-9E5C-15DCC7276AB4}"/>
              </a:ext>
            </a:extLst>
          </p:cNvPr>
          <p:cNvSpPr txBox="1"/>
          <p:nvPr/>
        </p:nvSpPr>
        <p:spPr>
          <a:xfrm>
            <a:off x="9048496" y="2058363"/>
            <a:ext cx="1737137" cy="424732"/>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Outcomes Y</a:t>
            </a:r>
          </a:p>
        </p:txBody>
      </p:sp>
      <p:cxnSp>
        <p:nvCxnSpPr>
          <p:cNvPr id="21" name="Straight Arrow Connector 20">
            <a:extLst>
              <a:ext uri="{FF2B5EF4-FFF2-40B4-BE49-F238E27FC236}">
                <a16:creationId xmlns:a16="http://schemas.microsoft.com/office/drawing/2014/main" id="{029F7C86-B207-4721-A31E-71CAA1CFDE41}"/>
              </a:ext>
            </a:extLst>
          </p:cNvPr>
          <p:cNvCxnSpPr/>
          <p:nvPr/>
        </p:nvCxnSpPr>
        <p:spPr>
          <a:xfrm>
            <a:off x="7562370" y="3199826"/>
            <a:ext cx="347472" cy="0"/>
          </a:xfrm>
          <a:prstGeom prst="straightConnector1">
            <a:avLst/>
          </a:prstGeom>
          <a:noFill/>
          <a:ln w="25400" cap="flat" cmpd="sng" algn="ctr">
            <a:solidFill>
              <a:sysClr val="windowText" lastClr="000000"/>
            </a:solidFill>
            <a:prstDash val="solid"/>
            <a:tailEnd type="triangle" w="lg" len="lg"/>
          </a:ln>
          <a:effectLst/>
        </p:spPr>
      </p:cxnSp>
      <p:sp>
        <p:nvSpPr>
          <p:cNvPr id="22" name="TextBox 21">
            <a:extLst>
              <a:ext uri="{FF2B5EF4-FFF2-40B4-BE49-F238E27FC236}">
                <a16:creationId xmlns:a16="http://schemas.microsoft.com/office/drawing/2014/main" id="{DF25334C-8182-41A4-9DDE-938FA16AE1F4}"/>
              </a:ext>
            </a:extLst>
          </p:cNvPr>
          <p:cNvSpPr txBox="1"/>
          <p:nvPr/>
        </p:nvSpPr>
        <p:spPr>
          <a:xfrm>
            <a:off x="5609228" y="1817067"/>
            <a:ext cx="1678666" cy="523220"/>
          </a:xfrm>
          <a:prstGeom prst="rect">
            <a:avLst/>
          </a:prstGeom>
          <a:noFill/>
        </p:spPr>
        <p:txBody>
          <a:bodyPr wrap="non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rPr>
              <a:t>ML model</a:t>
            </a:r>
          </a:p>
        </p:txBody>
      </p:sp>
      <p:sp>
        <p:nvSpPr>
          <p:cNvPr id="23" name="TextBox 22">
            <a:extLst>
              <a:ext uri="{FF2B5EF4-FFF2-40B4-BE49-F238E27FC236}">
                <a16:creationId xmlns:a16="http://schemas.microsoft.com/office/drawing/2014/main" id="{B9BB9C26-485B-40AD-B2EE-D71023999E17}"/>
              </a:ext>
            </a:extLst>
          </p:cNvPr>
          <p:cNvSpPr txBox="1"/>
          <p:nvPr/>
        </p:nvSpPr>
        <p:spPr>
          <a:xfrm>
            <a:off x="7873610" y="2963553"/>
            <a:ext cx="370614" cy="523220"/>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black"/>
                </a:solidFill>
                <a:effectLst/>
                <a:uLnTx/>
                <a:uFillTx/>
              </a:rPr>
              <a:t>Y</a:t>
            </a:r>
            <a:endParaRPr kumimoji="0" lang="en-US" sz="2800" b="1" i="0" u="none" strike="noStrike" kern="0" cap="none" spc="0" normalizeH="0" baseline="0" noProof="0" dirty="0">
              <a:ln>
                <a:noFill/>
              </a:ln>
              <a:solidFill>
                <a:prstClr val="black"/>
              </a:solidFill>
              <a:effectLst/>
              <a:uLnTx/>
              <a:uFillTx/>
            </a:endParaRPr>
          </a:p>
        </p:txBody>
      </p:sp>
      <p:sp>
        <p:nvSpPr>
          <p:cNvPr id="24" name="TextBox 23">
            <a:extLst>
              <a:ext uri="{FF2B5EF4-FFF2-40B4-BE49-F238E27FC236}">
                <a16:creationId xmlns:a16="http://schemas.microsoft.com/office/drawing/2014/main" id="{10332534-5695-4239-BC43-F6C20380227D}"/>
              </a:ext>
            </a:extLst>
          </p:cNvPr>
          <p:cNvSpPr txBox="1"/>
          <p:nvPr/>
        </p:nvSpPr>
        <p:spPr>
          <a:xfrm>
            <a:off x="5142071" y="2235279"/>
            <a:ext cx="309700" cy="1846659"/>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endParaRPr kumimoji="0" lang="en-US" b="1" i="0" u="none" strike="noStrike" kern="0" cap="none" spc="0" normalizeH="0" baseline="0" noProof="0" dirty="0">
              <a:ln>
                <a:noFill/>
              </a:ln>
              <a:solidFill>
                <a:prstClr val="black"/>
              </a:solidFill>
              <a:effectLst/>
              <a:uLnTx/>
              <a:uFillTx/>
            </a:endParaRPr>
          </a:p>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p:txBody>
      </p:sp>
      <p:sp>
        <p:nvSpPr>
          <p:cNvPr id="26" name="TextBox 25">
            <a:extLst>
              <a:ext uri="{FF2B5EF4-FFF2-40B4-BE49-F238E27FC236}">
                <a16:creationId xmlns:a16="http://schemas.microsoft.com/office/drawing/2014/main" id="{782EDEDD-4320-4C2A-871D-6C30B64A9634}"/>
              </a:ext>
            </a:extLst>
          </p:cNvPr>
          <p:cNvSpPr txBox="1"/>
          <p:nvPr/>
        </p:nvSpPr>
        <p:spPr>
          <a:xfrm>
            <a:off x="4759496" y="2256369"/>
            <a:ext cx="495649" cy="1815882"/>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X</a:t>
            </a:r>
            <a:r>
              <a:rPr kumimoji="0" lang="en-US" sz="2800" b="0" i="0" u="none" strike="noStrike" kern="0" cap="none" spc="0" normalizeH="0" baseline="-25000" noProof="0" dirty="0">
                <a:ln>
                  <a:noFill/>
                </a:ln>
                <a:solidFill>
                  <a:prstClr val="black"/>
                </a:solidFill>
                <a:effectLst/>
                <a:uLnTx/>
                <a:uFillTx/>
              </a:rPr>
              <a:t>1</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X</a:t>
            </a:r>
            <a:r>
              <a:rPr kumimoji="0" lang="en-US" sz="2800" b="0" i="0" u="none" strike="noStrike" kern="0" cap="none" spc="0" normalizeH="0" baseline="-25000" noProof="0" dirty="0">
                <a:ln>
                  <a:noFill/>
                </a:ln>
                <a:solidFill>
                  <a:prstClr val="black"/>
                </a:solidFill>
                <a:effectLst/>
                <a:uLnTx/>
                <a:uFillTx/>
              </a:rPr>
              <a:t>2</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prstClr val="black"/>
                </a:solidFill>
                <a:effectLst/>
                <a:uLnTx/>
                <a:uFillTx/>
              </a:rPr>
              <a:t>X</a:t>
            </a:r>
            <a:r>
              <a:rPr kumimoji="0" lang="en-US" sz="2800" b="0" i="0" u="none" strike="noStrike" kern="0" cap="none" spc="0" normalizeH="0" baseline="-25000" noProof="0" dirty="0" err="1">
                <a:ln>
                  <a:noFill/>
                </a:ln>
                <a:solidFill>
                  <a:prstClr val="black"/>
                </a:solidFill>
                <a:effectLst/>
                <a:uLnTx/>
                <a:uFillTx/>
              </a:rPr>
              <a:t>p</a:t>
            </a:r>
            <a:endParaRPr kumimoji="0" lang="en-US" sz="2800" b="0" i="0" u="none" strike="noStrike" kern="0" cap="none" spc="0" normalizeH="0" baseline="0" noProof="0" dirty="0">
              <a:ln>
                <a:noFill/>
              </a:ln>
              <a:solidFill>
                <a:prstClr val="black"/>
              </a:solidFill>
              <a:effectLst/>
              <a:uLnTx/>
              <a:uFillTx/>
            </a:endParaRPr>
          </a:p>
        </p:txBody>
      </p:sp>
      <p:sp>
        <p:nvSpPr>
          <p:cNvPr id="28" name="TextBox 27">
            <a:extLst>
              <a:ext uri="{FF2B5EF4-FFF2-40B4-BE49-F238E27FC236}">
                <a16:creationId xmlns:a16="http://schemas.microsoft.com/office/drawing/2014/main" id="{A71D1975-F3C7-40F1-964B-F72D08A52BB9}"/>
              </a:ext>
            </a:extLst>
          </p:cNvPr>
          <p:cNvSpPr txBox="1"/>
          <p:nvPr/>
        </p:nvSpPr>
        <p:spPr>
          <a:xfrm>
            <a:off x="369119" y="1991171"/>
            <a:ext cx="1279148" cy="461665"/>
          </a:xfrm>
          <a:prstGeom prst="rect">
            <a:avLst/>
          </a:prstGeom>
          <a:noFill/>
        </p:spPr>
        <p:txBody>
          <a:bodyPr wrap="squar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Patient</a:t>
            </a:r>
          </a:p>
        </p:txBody>
      </p:sp>
      <p:sp>
        <p:nvSpPr>
          <p:cNvPr id="29" name="AutoShape 2" descr="Image result for person cartoon">
            <a:extLst>
              <a:ext uri="{FF2B5EF4-FFF2-40B4-BE49-F238E27FC236}">
                <a16:creationId xmlns:a16="http://schemas.microsoft.com/office/drawing/2014/main" id="{8F89926C-CF69-4843-B7DD-01EE84B861F2}"/>
              </a:ext>
            </a:extLst>
          </p:cNvPr>
          <p:cNvSpPr>
            <a:spLocks noChangeAspect="1" noChangeArrowheads="1"/>
          </p:cNvSpPr>
          <p:nvPr/>
        </p:nvSpPr>
        <p:spPr bwMode="auto">
          <a:xfrm>
            <a:off x="795443" y="2353883"/>
            <a:ext cx="359290" cy="35929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endParaRPr>
          </a:p>
        </p:txBody>
      </p:sp>
      <p:pic>
        <p:nvPicPr>
          <p:cNvPr id="30" name="Picture 9" descr="Image result for person cartoon">
            <a:extLst>
              <a:ext uri="{FF2B5EF4-FFF2-40B4-BE49-F238E27FC236}">
                <a16:creationId xmlns:a16="http://schemas.microsoft.com/office/drawing/2014/main" id="{78D21130-C1BE-45FC-A294-F0919EA07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75" y="2410075"/>
            <a:ext cx="1139257" cy="147360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8C8B730C-CC57-470A-8CE6-A61E1ACCA186}"/>
              </a:ext>
            </a:extLst>
          </p:cNvPr>
          <p:cNvGrpSpPr/>
          <p:nvPr/>
        </p:nvGrpSpPr>
        <p:grpSpPr>
          <a:xfrm>
            <a:off x="1234701" y="2210060"/>
            <a:ext cx="2534178" cy="2607032"/>
            <a:chOff x="1234701" y="2210060"/>
            <a:chExt cx="2534178" cy="2607032"/>
          </a:xfrm>
        </p:grpSpPr>
        <p:sp>
          <p:nvSpPr>
            <p:cNvPr id="33" name="Rectangle 32">
              <a:extLst>
                <a:ext uri="{FF2B5EF4-FFF2-40B4-BE49-F238E27FC236}">
                  <a16:creationId xmlns:a16="http://schemas.microsoft.com/office/drawing/2014/main" id="{49FBE043-532D-4D21-99D5-35BD0F19C52F}"/>
                </a:ext>
              </a:extLst>
            </p:cNvPr>
            <p:cNvSpPr>
              <a:spLocks noChangeAspect="1"/>
            </p:cNvSpPr>
            <p:nvPr/>
          </p:nvSpPr>
          <p:spPr>
            <a:xfrm>
              <a:off x="2986603" y="4209324"/>
              <a:ext cx="779989" cy="52435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14EE9311-7463-4584-B064-9E1ECC893C15}"/>
                </a:ext>
              </a:extLst>
            </p:cNvPr>
            <p:cNvSpPr txBox="1"/>
            <p:nvPr/>
          </p:nvSpPr>
          <p:spPr>
            <a:xfrm>
              <a:off x="1834279" y="2210060"/>
              <a:ext cx="1700448" cy="424732"/>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Features X</a:t>
              </a:r>
            </a:p>
          </p:txBody>
        </p:sp>
        <p:sp>
          <p:nvSpPr>
            <p:cNvPr id="35" name="Rectangle 34">
              <a:extLst>
                <a:ext uri="{FF2B5EF4-FFF2-40B4-BE49-F238E27FC236}">
                  <a16:creationId xmlns:a16="http://schemas.microsoft.com/office/drawing/2014/main" id="{7E15D792-B40F-4875-A106-3871828D4523}"/>
                </a:ext>
              </a:extLst>
            </p:cNvPr>
            <p:cNvSpPr>
              <a:spLocks noChangeAspect="1"/>
            </p:cNvSpPr>
            <p:nvPr/>
          </p:nvSpPr>
          <p:spPr>
            <a:xfrm>
              <a:off x="2988890" y="2734318"/>
              <a:ext cx="779989" cy="524359"/>
            </a:xfrm>
            <a:prstGeom prst="rect">
              <a:avLst/>
            </a:prstGeom>
            <a:solidFill>
              <a:srgbClr val="9BBB59"/>
            </a:solidFill>
            <a:ln w="25400" cap="flat" cmpd="sng" algn="ctr">
              <a:solidFill>
                <a:srgbClr val="9BBB59">
                  <a:lumMod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CFE42ABD-49A6-475A-B682-729A94E1914B}"/>
                </a:ext>
              </a:extLst>
            </p:cNvPr>
            <p:cNvSpPr txBox="1"/>
            <p:nvPr/>
          </p:nvSpPr>
          <p:spPr>
            <a:xfrm>
              <a:off x="1234701" y="2631878"/>
              <a:ext cx="1859547" cy="2185214"/>
            </a:xfrm>
            <a:prstGeom prst="rect">
              <a:avLst/>
            </a:prstGeom>
            <a:noFill/>
          </p:spPr>
          <p:txBody>
            <a:bodyPr wrap="squar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Demographic</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Clinical</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Laboratory</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p:txBody>
        </p:sp>
        <p:sp>
          <p:nvSpPr>
            <p:cNvPr id="37" name="Rectangle 36">
              <a:extLst>
                <a:ext uri="{FF2B5EF4-FFF2-40B4-BE49-F238E27FC236}">
                  <a16:creationId xmlns:a16="http://schemas.microsoft.com/office/drawing/2014/main" id="{70A4E63A-A2F9-4B33-BD79-32CB813CE2FF}"/>
                </a:ext>
              </a:extLst>
            </p:cNvPr>
            <p:cNvSpPr>
              <a:spLocks noChangeAspect="1"/>
            </p:cNvSpPr>
            <p:nvPr/>
          </p:nvSpPr>
          <p:spPr>
            <a:xfrm>
              <a:off x="2981605" y="3450542"/>
              <a:ext cx="779989" cy="524360"/>
            </a:xfrm>
            <a:prstGeom prst="rect">
              <a:avLst/>
            </a:prstGeom>
            <a:solidFill>
              <a:schemeClr val="accent2">
                <a:lumMod val="20000"/>
                <a:lumOff val="80000"/>
              </a:schemeClr>
            </a:solidFill>
            <a:ln w="25400" cap="flat" cmpd="sng" algn="ctr">
              <a:solidFill>
                <a:schemeClr val="accent2">
                  <a:lumMod val="75000"/>
                </a:scheme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grpSp>
      <p:sp>
        <p:nvSpPr>
          <p:cNvPr id="38" name="TextBox 37">
            <a:extLst>
              <a:ext uri="{FF2B5EF4-FFF2-40B4-BE49-F238E27FC236}">
                <a16:creationId xmlns:a16="http://schemas.microsoft.com/office/drawing/2014/main" id="{E6B906FD-2E8C-43ED-A1EC-D978C960BBE0}"/>
              </a:ext>
            </a:extLst>
          </p:cNvPr>
          <p:cNvSpPr txBox="1"/>
          <p:nvPr/>
        </p:nvSpPr>
        <p:spPr>
          <a:xfrm>
            <a:off x="1382674" y="4988004"/>
            <a:ext cx="1555138" cy="707886"/>
          </a:xfrm>
          <a:prstGeom prst="rect">
            <a:avLst/>
          </a:prstGeom>
          <a:noFill/>
        </p:spPr>
        <p:txBody>
          <a:bodyPr wrap="squar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prstClr val="black"/>
                </a:solidFill>
                <a:effectLst/>
                <a:uLnTx/>
                <a:uFillTx/>
              </a:rPr>
              <a:t>Molecular</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p:txBody>
      </p:sp>
      <p:sp>
        <p:nvSpPr>
          <p:cNvPr id="40" name="Content Placeholder 2">
            <a:extLst>
              <a:ext uri="{FF2B5EF4-FFF2-40B4-BE49-F238E27FC236}">
                <a16:creationId xmlns:a16="http://schemas.microsoft.com/office/drawing/2014/main" id="{D93A58AC-810B-458B-9D26-E78B99E421B4}"/>
              </a:ext>
            </a:extLst>
          </p:cNvPr>
          <p:cNvSpPr txBox="1">
            <a:spLocks/>
          </p:cNvSpPr>
          <p:nvPr/>
        </p:nvSpPr>
        <p:spPr>
          <a:xfrm>
            <a:off x="4328355" y="4421672"/>
            <a:ext cx="7571829" cy="1849511"/>
          </a:xfrm>
          <a:prstGeom prst="rect">
            <a:avLst/>
          </a:prstGeom>
        </p:spPr>
        <p:txBody>
          <a:bodyPr vert="horz" lIns="91440" tIns="45720" rIns="91440" bIns="45720" rtlCol="0">
            <a:normAutofit/>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FF0000"/>
                </a:solidFill>
              </a:rPr>
              <a:t>1. Make prediction with explanations.</a:t>
            </a:r>
          </a:p>
          <a:p>
            <a:pPr lvl="1"/>
            <a:r>
              <a:rPr lang="en-US" dirty="0"/>
              <a:t>Individualized explanations can engender trust on the prediction result and reveal novel risk factors.</a:t>
            </a:r>
          </a:p>
          <a:p>
            <a:pPr lvl="1"/>
            <a:endParaRPr lang="en-US" dirty="0"/>
          </a:p>
          <a:p>
            <a:pPr lvl="1"/>
            <a:endParaRPr lang="en-US" dirty="0"/>
          </a:p>
        </p:txBody>
      </p:sp>
      <p:sp>
        <p:nvSpPr>
          <p:cNvPr id="56" name="TextBox 55">
            <a:extLst>
              <a:ext uri="{FF2B5EF4-FFF2-40B4-BE49-F238E27FC236}">
                <a16:creationId xmlns:a16="http://schemas.microsoft.com/office/drawing/2014/main" id="{B5511A63-FA7D-4F5F-BD1C-DD3162E74851}"/>
              </a:ext>
            </a:extLst>
          </p:cNvPr>
          <p:cNvSpPr txBox="1"/>
          <p:nvPr/>
        </p:nvSpPr>
        <p:spPr>
          <a:xfrm>
            <a:off x="5631302" y="1811422"/>
            <a:ext cx="1641733" cy="477054"/>
          </a:xfrm>
          <a:prstGeom prst="rect">
            <a:avLst/>
          </a:prstGeom>
          <a:solidFill>
            <a:schemeClr val="bg1"/>
          </a:solidFill>
        </p:spPr>
        <p:txBody>
          <a:bodyPr wrap="square" bIns="0" rtlCol="0">
            <a:spAutoFit/>
          </a:bodyPr>
          <a:lstStyle/>
          <a:p>
            <a:pPr algn="ctr"/>
            <a:r>
              <a:rPr lang="en-US" sz="2800" b="1" dirty="0"/>
              <a:t>Black Box</a:t>
            </a:r>
          </a:p>
        </p:txBody>
      </p:sp>
      <p:sp>
        <p:nvSpPr>
          <p:cNvPr id="58" name="TextBox 57">
            <a:extLst>
              <a:ext uri="{FF2B5EF4-FFF2-40B4-BE49-F238E27FC236}">
                <a16:creationId xmlns:a16="http://schemas.microsoft.com/office/drawing/2014/main" id="{EF05FAD8-1F24-4915-A167-5224C71D83AF}"/>
              </a:ext>
            </a:extLst>
          </p:cNvPr>
          <p:cNvSpPr txBox="1"/>
          <p:nvPr/>
        </p:nvSpPr>
        <p:spPr>
          <a:xfrm>
            <a:off x="20454" y="6253860"/>
            <a:ext cx="5428347" cy="584775"/>
          </a:xfrm>
          <a:prstGeom prst="rect">
            <a:avLst/>
          </a:prstGeom>
          <a:noFill/>
          <a:ln w="22225">
            <a:solidFill>
              <a:schemeClr val="tx1"/>
            </a:solidFill>
          </a:ln>
        </p:spPr>
        <p:txBody>
          <a:bodyPr wrap="square" rtlCol="0">
            <a:spAutoFit/>
          </a:bodyPr>
          <a:lstStyle/>
          <a:p>
            <a:r>
              <a:rPr lang="en-US" sz="1600" dirty="0"/>
              <a:t>Lundberg and Lee. </a:t>
            </a:r>
            <a:r>
              <a:rPr lang="en-US" sz="1600" i="1" dirty="0"/>
              <a:t>NIPS (2017)</a:t>
            </a:r>
            <a:r>
              <a:rPr lang="en-US" sz="1600" dirty="0"/>
              <a:t> – </a:t>
            </a:r>
            <a:r>
              <a:rPr lang="en-US" sz="1600" b="1" dirty="0"/>
              <a:t>Oral presentation (top 1%)</a:t>
            </a:r>
          </a:p>
          <a:p>
            <a:r>
              <a:rPr lang="en-US" sz="1600" i="1" dirty="0"/>
              <a:t>NIPS workshop on Interpretable ML (2016) –</a:t>
            </a:r>
            <a:r>
              <a:rPr lang="en-US" sz="1600" dirty="0"/>
              <a:t> </a:t>
            </a:r>
            <a:r>
              <a:rPr lang="en-US" sz="1600" b="1" dirty="0"/>
              <a:t>Best paper award</a:t>
            </a:r>
            <a:endParaRPr lang="en-US" sz="1600" b="1" i="1" dirty="0"/>
          </a:p>
        </p:txBody>
      </p:sp>
      <p:sp>
        <p:nvSpPr>
          <p:cNvPr id="59" name="Rectangle 58">
            <a:extLst>
              <a:ext uri="{FF2B5EF4-FFF2-40B4-BE49-F238E27FC236}">
                <a16:creationId xmlns:a16="http://schemas.microsoft.com/office/drawing/2014/main" id="{04B553C0-88BD-432A-83B3-BADFE6109F7D}"/>
              </a:ext>
            </a:extLst>
          </p:cNvPr>
          <p:cNvSpPr>
            <a:spLocks noChangeAspect="1"/>
          </p:cNvSpPr>
          <p:nvPr/>
        </p:nvSpPr>
        <p:spPr>
          <a:xfrm>
            <a:off x="2976704" y="4968105"/>
            <a:ext cx="779989" cy="887129"/>
          </a:xfrm>
          <a:prstGeom prst="rect">
            <a:avLst/>
          </a:prstGeom>
          <a:solidFill>
            <a:srgbClr val="C0504D">
              <a:lumMod val="60000"/>
              <a:lumOff val="40000"/>
            </a:srgbClr>
          </a:solidFill>
          <a:ln w="2540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60" name="Rounded Rectangle 9">
            <a:extLst>
              <a:ext uri="{FF2B5EF4-FFF2-40B4-BE49-F238E27FC236}">
                <a16:creationId xmlns:a16="http://schemas.microsoft.com/office/drawing/2014/main" id="{C7415C68-19B4-4A44-9B8B-0A6819E79B9F}"/>
              </a:ext>
            </a:extLst>
          </p:cNvPr>
          <p:cNvSpPr/>
          <p:nvPr/>
        </p:nvSpPr>
        <p:spPr>
          <a:xfrm>
            <a:off x="291815" y="1961008"/>
            <a:ext cx="3753802" cy="4147800"/>
          </a:xfrm>
          <a:prstGeom prst="roundRect">
            <a:avLst>
              <a:gd name="adj" fmla="val 0"/>
            </a:avLst>
          </a:prstGeom>
          <a:noFill/>
          <a:ln w="31750" cap="flat" cmpd="sng" algn="ctr">
            <a:solidFill>
              <a:srgbClr val="0066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62" name="Rectangle 61">
            <a:extLst>
              <a:ext uri="{FF2B5EF4-FFF2-40B4-BE49-F238E27FC236}">
                <a16:creationId xmlns:a16="http://schemas.microsoft.com/office/drawing/2014/main" id="{17F3CE57-2207-4006-838D-B7C24A9A24BE}"/>
              </a:ext>
            </a:extLst>
          </p:cNvPr>
          <p:cNvSpPr>
            <a:spLocks noChangeAspect="1"/>
          </p:cNvSpPr>
          <p:nvPr/>
        </p:nvSpPr>
        <p:spPr>
          <a:xfrm>
            <a:off x="5345702" y="2339101"/>
            <a:ext cx="2230210" cy="1659347"/>
          </a:xfrm>
          <a:prstGeom prst="rect">
            <a:avLst/>
          </a:prstGeom>
          <a:solidFill>
            <a:sysClr val="windowText" lastClr="000000">
              <a:lumMod val="50000"/>
              <a:lumOff val="50000"/>
            </a:sysClr>
          </a:solidFill>
          <a:ln w="25400"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6000" b="1" i="0" u="none" strike="noStrike" kern="0" cap="none" spc="0" normalizeH="0" baseline="0" noProof="0" dirty="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012FC363-CAE1-4C93-BC8F-6A87FD9B1075}"/>
              </a:ext>
            </a:extLst>
          </p:cNvPr>
          <p:cNvSpPr>
            <a:spLocks noChangeAspect="1"/>
          </p:cNvSpPr>
          <p:nvPr/>
        </p:nvSpPr>
        <p:spPr>
          <a:xfrm>
            <a:off x="5341252" y="2340287"/>
            <a:ext cx="2230210" cy="1659347"/>
          </a:xfrm>
          <a:prstGeom prst="rect">
            <a:avLst/>
          </a:prstGeom>
          <a:solidFill>
            <a:sysClr val="windowText" lastClr="000000">
              <a:lumMod val="50000"/>
              <a:lumOff val="50000"/>
            </a:sysClr>
          </a:solidFill>
          <a:ln w="25400"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8000" b="1" i="0" u="none" strike="noStrike" kern="0" cap="none" spc="0" normalizeH="0" baseline="0" noProof="0" dirty="0">
                <a:ln>
                  <a:noFill/>
                </a:ln>
                <a:solidFill>
                  <a:prstClr val="white"/>
                </a:solidFill>
                <a:effectLst/>
                <a:uLnTx/>
                <a:uFillTx/>
                <a:latin typeface="Calibri"/>
                <a:ea typeface="+mn-ea"/>
                <a:cs typeface="+mn-cs"/>
              </a:rPr>
              <a:t>?</a:t>
            </a:r>
            <a:endParaRPr kumimoji="0" lang="en-US" sz="6000" b="1" i="0" u="none" strike="noStrike" kern="0" cap="none" spc="0" normalizeH="0" baseline="0" noProof="0" dirty="0">
              <a:ln>
                <a:noFill/>
              </a:ln>
              <a:solidFill>
                <a:prstClr val="white"/>
              </a:solidFill>
              <a:effectLst/>
              <a:uLnTx/>
              <a:uFillTx/>
              <a:latin typeface="Calibri"/>
              <a:ea typeface="+mn-ea"/>
              <a:cs typeface="+mn-cs"/>
            </a:endParaRPr>
          </a:p>
        </p:txBody>
      </p:sp>
      <p:grpSp>
        <p:nvGrpSpPr>
          <p:cNvPr id="41" name="Group 40">
            <a:extLst>
              <a:ext uri="{FF2B5EF4-FFF2-40B4-BE49-F238E27FC236}">
                <a16:creationId xmlns:a16="http://schemas.microsoft.com/office/drawing/2014/main" id="{C1D2159E-C184-4AB4-ACE7-64D230A6520B}"/>
              </a:ext>
            </a:extLst>
          </p:cNvPr>
          <p:cNvGrpSpPr>
            <a:grpSpLocks noChangeAspect="1"/>
          </p:cNvGrpSpPr>
          <p:nvPr/>
        </p:nvGrpSpPr>
        <p:grpSpPr>
          <a:xfrm>
            <a:off x="5268877" y="2331526"/>
            <a:ext cx="2324482" cy="1664208"/>
            <a:chOff x="4046661" y="2760143"/>
            <a:chExt cx="2119038" cy="1517121"/>
          </a:xfrm>
        </p:grpSpPr>
        <p:sp>
          <p:nvSpPr>
            <p:cNvPr id="42" name="Rectangle 41">
              <a:extLst>
                <a:ext uri="{FF2B5EF4-FFF2-40B4-BE49-F238E27FC236}">
                  <a16:creationId xmlns:a16="http://schemas.microsoft.com/office/drawing/2014/main" id="{FB396E99-D4FB-4455-A2D0-4BC64A992FF6}"/>
                </a:ext>
              </a:extLst>
            </p:cNvPr>
            <p:cNvSpPr/>
            <p:nvPr/>
          </p:nvSpPr>
          <p:spPr>
            <a:xfrm>
              <a:off x="4114799" y="2760143"/>
              <a:ext cx="2033942" cy="1517121"/>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grpSp>
          <p:nvGrpSpPr>
            <p:cNvPr id="43" name="Group 42">
              <a:extLst>
                <a:ext uri="{FF2B5EF4-FFF2-40B4-BE49-F238E27FC236}">
                  <a16:creationId xmlns:a16="http://schemas.microsoft.com/office/drawing/2014/main" id="{F48395CD-D73C-425D-8C09-5A086F96E488}"/>
                </a:ext>
              </a:extLst>
            </p:cNvPr>
            <p:cNvGrpSpPr/>
            <p:nvPr/>
          </p:nvGrpSpPr>
          <p:grpSpPr>
            <a:xfrm>
              <a:off x="4077154" y="2972131"/>
              <a:ext cx="2088545" cy="1142670"/>
              <a:chOff x="880221" y="925140"/>
              <a:chExt cx="1556731" cy="851709"/>
            </a:xfrm>
          </p:grpSpPr>
          <p:cxnSp>
            <p:nvCxnSpPr>
              <p:cNvPr id="47" name="Straight Arrow Connector 46">
                <a:extLst>
                  <a:ext uri="{FF2B5EF4-FFF2-40B4-BE49-F238E27FC236}">
                    <a16:creationId xmlns:a16="http://schemas.microsoft.com/office/drawing/2014/main" id="{B9ADFAAD-87B9-4008-8019-6175D38AC20D}"/>
                  </a:ext>
                </a:extLst>
              </p:cNvPr>
              <p:cNvCxnSpPr>
                <a:cxnSpLocks/>
                <a:endCxn id="53" idx="1"/>
              </p:cNvCxnSpPr>
              <p:nvPr/>
            </p:nvCxnSpPr>
            <p:spPr>
              <a:xfrm>
                <a:off x="901965" y="925140"/>
                <a:ext cx="642198" cy="181763"/>
              </a:xfrm>
              <a:prstGeom prst="straightConnector1">
                <a:avLst/>
              </a:prstGeom>
              <a:ln w="28575">
                <a:solidFill>
                  <a:schemeClr val="bg1"/>
                </a:solidFill>
                <a:prstDash val="solid"/>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FDF569E1-7AF8-43A4-BD33-FDA8FCC812CE}"/>
                  </a:ext>
                </a:extLst>
              </p:cNvPr>
              <p:cNvCxnSpPr>
                <a:cxnSpLocks/>
                <a:endCxn id="53" idx="2"/>
              </p:cNvCxnSpPr>
              <p:nvPr/>
            </p:nvCxnSpPr>
            <p:spPr>
              <a:xfrm>
                <a:off x="928169" y="1237106"/>
                <a:ext cx="504207" cy="97063"/>
              </a:xfrm>
              <a:prstGeom prst="straightConnector1">
                <a:avLst/>
              </a:prstGeom>
              <a:ln w="12700">
                <a:solidFill>
                  <a:schemeClr val="bg1"/>
                </a:solidFill>
                <a:prstDash val="sysDash"/>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6175D4E-DDEE-4A62-8853-B069C96E6823}"/>
                  </a:ext>
                </a:extLst>
              </p:cNvPr>
              <p:cNvCxnSpPr>
                <a:cxnSpLocks/>
                <a:endCxn id="53" idx="3"/>
              </p:cNvCxnSpPr>
              <p:nvPr/>
            </p:nvCxnSpPr>
            <p:spPr>
              <a:xfrm flipV="1">
                <a:off x="880221" y="1561436"/>
                <a:ext cx="663941" cy="215413"/>
              </a:xfrm>
              <a:prstGeom prst="straightConnector1">
                <a:avLst/>
              </a:prstGeom>
              <a:ln w="12700">
                <a:solidFill>
                  <a:schemeClr val="bg1"/>
                </a:solidFill>
                <a:tailEnd type="triangle" w="lg" len="lg"/>
              </a:ln>
              <a:effectLst/>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E288DE59-8CF9-4C1E-8B1B-01ABFDAE5DC1}"/>
                  </a:ext>
                </a:extLst>
              </p:cNvPr>
              <p:cNvGrpSpPr/>
              <p:nvPr/>
            </p:nvGrpSpPr>
            <p:grpSpPr>
              <a:xfrm>
                <a:off x="1432376" y="1012766"/>
                <a:ext cx="763325" cy="642807"/>
                <a:chOff x="1385849" y="1223143"/>
                <a:chExt cx="763325" cy="642807"/>
              </a:xfrm>
            </p:grpSpPr>
            <p:pic>
              <p:nvPicPr>
                <p:cNvPr id="52" name="Picture 2" descr="File:Greek uc sigma.svg">
                  <a:extLst>
                    <a:ext uri="{FF2B5EF4-FFF2-40B4-BE49-F238E27FC236}">
                      <a16:creationId xmlns:a16="http://schemas.microsoft.com/office/drawing/2014/main" id="{1D48257B-C791-4374-AC8C-464CF1BF74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1508" y="1334480"/>
                  <a:ext cx="336107" cy="420134"/>
                </a:xfrm>
                <a:prstGeom prst="rect">
                  <a:avLst/>
                </a:prstGeom>
                <a:noFill/>
                <a:extLst>
                  <a:ext uri="{909E8E84-426E-40dd-AFC4-6F175D3DCCD1}">
                    <a14:hiddenFill xmlns="" xmlns:a14="http://schemas.microsoft.com/office/drawing/2010/main">
                      <a:solidFill>
                        <a:srgbClr val="FFFFFF"/>
                      </a:solidFill>
                    </a14:hiddenFill>
                  </a:ext>
                </a:extLst>
              </p:spPr>
            </p:pic>
            <p:sp>
              <p:nvSpPr>
                <p:cNvPr id="53" name="Oval 52">
                  <a:extLst>
                    <a:ext uri="{FF2B5EF4-FFF2-40B4-BE49-F238E27FC236}">
                      <a16:creationId xmlns:a16="http://schemas.microsoft.com/office/drawing/2014/main" id="{6EF6BC2F-7F4B-4718-BADA-8B42E9512581}"/>
                    </a:ext>
                  </a:extLst>
                </p:cNvPr>
                <p:cNvSpPr/>
                <p:nvPr/>
              </p:nvSpPr>
              <p:spPr>
                <a:xfrm>
                  <a:off x="1385849" y="1223143"/>
                  <a:ext cx="763325" cy="642807"/>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cxnSp>
            <p:nvCxnSpPr>
              <p:cNvPr id="51" name="Straight Arrow Connector 50">
                <a:extLst>
                  <a:ext uri="{FF2B5EF4-FFF2-40B4-BE49-F238E27FC236}">
                    <a16:creationId xmlns:a16="http://schemas.microsoft.com/office/drawing/2014/main" id="{DBD45B3B-C42C-4D3C-B610-1A562966D7F5}"/>
                  </a:ext>
                </a:extLst>
              </p:cNvPr>
              <p:cNvCxnSpPr>
                <a:cxnSpLocks/>
              </p:cNvCxnSpPr>
              <p:nvPr/>
            </p:nvCxnSpPr>
            <p:spPr>
              <a:xfrm flipV="1">
                <a:off x="2207062" y="1359648"/>
                <a:ext cx="229890" cy="1"/>
              </a:xfrm>
              <a:prstGeom prst="straightConnector1">
                <a:avLst/>
              </a:prstGeom>
              <a:ln w="25400">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263D6AB3-DB37-4C08-9AEF-C82B7918D5AF}"/>
                    </a:ext>
                  </a:extLst>
                </p:cNvPr>
                <p:cNvSpPr/>
                <p:nvPr/>
              </p:nvSpPr>
              <p:spPr>
                <a:xfrm>
                  <a:off x="4305286" y="2760143"/>
                  <a:ext cx="1055837" cy="364747"/>
                </a:xfrm>
                <a:prstGeom prst="rect">
                  <a:avLst/>
                </a:prstGeom>
              </p:spPr>
              <p:txBody>
                <a:bodyPr wrap="none">
                  <a:spAutoFit/>
                </a:bodyPr>
                <a:lstStyle/>
                <a:p>
                  <a14:m>
                    <m:oMath xmlns:m="http://schemas.openxmlformats.org/officeDocument/2006/math">
                      <m:sSub>
                        <m:sSubPr>
                          <m:ctrlPr>
                            <a:rPr lang="en-US" sz="2000" b="1" i="1">
                              <a:solidFill>
                                <a:schemeClr val="bg1"/>
                              </a:solidFill>
                              <a:latin typeface="Cambria Math" panose="02040503050406030204" pitchFamily="18" charset="0"/>
                            </a:rPr>
                          </m:ctrlPr>
                        </m:sSubPr>
                        <m:e>
                          <m:r>
                            <a:rPr lang="en-US" sz="2000" b="1" i="1">
                              <a:solidFill>
                                <a:schemeClr val="bg1"/>
                              </a:solidFill>
                              <a:latin typeface="Cambria Math" panose="02040503050406030204" pitchFamily="18" charset="0"/>
                            </a:rPr>
                            <m:t>𝝋</m:t>
                          </m:r>
                        </m:e>
                        <m:sub>
                          <m:r>
                            <a:rPr lang="en-US" sz="2000" b="1" i="1">
                              <a:solidFill>
                                <a:schemeClr val="bg1"/>
                              </a:solidFill>
                              <a:latin typeface="Cambria Math"/>
                            </a:rPr>
                            <m:t>𝟏</m:t>
                          </m:r>
                        </m:sub>
                      </m:sSub>
                      <m:r>
                        <a:rPr lang="en-US" sz="2000" b="1" i="1">
                          <a:solidFill>
                            <a:schemeClr val="bg1"/>
                          </a:solidFill>
                          <a:latin typeface="Cambria Math" panose="02040503050406030204" pitchFamily="18" charset="0"/>
                        </a:rPr>
                        <m:t>(</m:t>
                      </m:r>
                      <m:r>
                        <a:rPr lang="en-US" sz="2000" b="1" i="1">
                          <a:solidFill>
                            <a:schemeClr val="bg1"/>
                          </a:solidFill>
                          <a:latin typeface="Cambria Math" panose="02040503050406030204" pitchFamily="18" charset="0"/>
                        </a:rPr>
                        <m:t>𝒇</m:t>
                      </m:r>
                      <m:r>
                        <a:rPr lang="en-US" sz="2000" b="1" i="1">
                          <a:solidFill>
                            <a:schemeClr val="bg1"/>
                          </a:solidFill>
                          <a:latin typeface="Cambria Math" panose="02040503050406030204" pitchFamily="18" charset="0"/>
                        </a:rPr>
                        <m:t>,</m:t>
                      </m:r>
                      <m:r>
                        <a:rPr lang="en-US" sz="2000" b="1" i="1">
                          <a:solidFill>
                            <a:schemeClr val="bg1"/>
                          </a:solidFill>
                          <a:latin typeface="Cambria Math" panose="02040503050406030204" pitchFamily="18" charset="0"/>
                        </a:rPr>
                        <m:t>𝒙</m:t>
                      </m:r>
                      <m:r>
                        <a:rPr lang="en-US" sz="2000" b="1" i="1">
                          <a:solidFill>
                            <a:schemeClr val="bg1"/>
                          </a:solidFill>
                          <a:latin typeface="Cambria Math" panose="02040503050406030204" pitchFamily="18" charset="0"/>
                        </a:rPr>
                        <m:t>)</m:t>
                      </m:r>
                    </m:oMath>
                  </a14:m>
                  <a:r>
                    <a:rPr lang="en-US" sz="2000" b="1" dirty="0">
                      <a:solidFill>
                        <a:schemeClr val="bg1"/>
                      </a:solidFill>
                    </a:rPr>
                    <a:t> </a:t>
                  </a:r>
                </a:p>
              </p:txBody>
            </p:sp>
          </mc:Choice>
          <mc:Fallback xmlns="">
            <p:sp>
              <p:nvSpPr>
                <p:cNvPr id="44" name="Rectangle 43">
                  <a:extLst>
                    <a:ext uri="{FF2B5EF4-FFF2-40B4-BE49-F238E27FC236}">
                      <a16:creationId xmlns:a16="http://schemas.microsoft.com/office/drawing/2014/main" id="{263D6AB3-DB37-4C08-9AEF-C82B7918D5AF}"/>
                    </a:ext>
                  </a:extLst>
                </p:cNvPr>
                <p:cNvSpPr>
                  <a:spLocks noRot="1" noChangeAspect="1" noMove="1" noResize="1" noEditPoints="1" noAdjustHandles="1" noChangeArrowheads="1" noChangeShapeType="1" noTextEdit="1"/>
                </p:cNvSpPr>
                <p:nvPr/>
              </p:nvSpPr>
              <p:spPr>
                <a:xfrm>
                  <a:off x="4305286" y="2760143"/>
                  <a:ext cx="1055837" cy="364747"/>
                </a:xfrm>
                <a:prstGeom prst="rect">
                  <a:avLst/>
                </a:prstGeom>
                <a:blipFill>
                  <a:blip r:embed="rId6"/>
                  <a:stretch>
                    <a:fillRect l="-526" b="-15152"/>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27931424-9298-49C7-A8DE-FF343D34D76D}"/>
                </a:ext>
              </a:extLst>
            </p:cNvPr>
            <p:cNvSpPr/>
            <p:nvPr/>
          </p:nvSpPr>
          <p:spPr>
            <a:xfrm>
              <a:off x="4046661" y="3441061"/>
              <a:ext cx="1062041" cy="391098"/>
            </a:xfrm>
            <a:prstGeom prst="rect">
              <a:avLst/>
            </a:prstGeom>
          </p:spPr>
          <p:txBody>
            <a:bodyPr wrap="none">
              <a:spAutoFit/>
            </a:bodyPr>
            <a:lstStyle/>
            <a:p>
              <a:r>
                <a:rPr lang="en-US" sz="1600" dirty="0">
                  <a:solidFill>
                    <a:schemeClr val="bg1"/>
                  </a:solidFill>
                </a:rPr>
                <a:t> </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3D17DBBC-9963-4496-9B30-2A4DE0475BDE}"/>
                    </a:ext>
                  </a:extLst>
                </p:cNvPr>
                <p:cNvSpPr/>
                <p:nvPr/>
              </p:nvSpPr>
              <p:spPr>
                <a:xfrm>
                  <a:off x="4399586" y="3889537"/>
                  <a:ext cx="1036430" cy="386316"/>
                </a:xfrm>
                <a:prstGeom prst="rect">
                  <a:avLst/>
                </a:prstGeom>
              </p:spPr>
              <p:txBody>
                <a:bodyPr wrap="none">
                  <a:spAutoFit/>
                </a:bodyPr>
                <a:lstStyle/>
                <a:p>
                  <a14:m>
                    <m:oMath xmlns:m="http://schemas.openxmlformats.org/officeDocument/2006/math">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𝜑</m:t>
                          </m:r>
                        </m:e>
                        <m:sub>
                          <m:r>
                            <a:rPr lang="en-US" sz="2000" i="1">
                              <a:solidFill>
                                <a:schemeClr val="bg1"/>
                              </a:solidFill>
                              <a:latin typeface="Cambria Math"/>
                            </a:rPr>
                            <m:t>𝑝</m:t>
                          </m:r>
                        </m:sub>
                      </m:sSub>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𝑓</m:t>
                      </m:r>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𝑥</m:t>
                      </m:r>
                      <m:r>
                        <a:rPr lang="en-US" sz="2000" i="1">
                          <a:solidFill>
                            <a:schemeClr val="bg1"/>
                          </a:solidFill>
                          <a:latin typeface="Cambria Math" panose="02040503050406030204" pitchFamily="18" charset="0"/>
                        </a:rPr>
                        <m:t>)</m:t>
                      </m:r>
                    </m:oMath>
                  </a14:m>
                  <a:r>
                    <a:rPr lang="en-US" sz="2000">
                      <a:solidFill>
                        <a:schemeClr val="bg1"/>
                      </a:solidFill>
                    </a:rPr>
                    <a:t> </a:t>
                  </a:r>
                </a:p>
              </p:txBody>
            </p:sp>
          </mc:Choice>
          <mc:Fallback xmlns="">
            <p:sp>
              <p:nvSpPr>
                <p:cNvPr id="46" name="Rectangle 45">
                  <a:extLst>
                    <a:ext uri="{FF2B5EF4-FFF2-40B4-BE49-F238E27FC236}">
                      <a16:creationId xmlns:a16="http://schemas.microsoft.com/office/drawing/2014/main" id="{3D17DBBC-9963-4496-9B30-2A4DE0475BDE}"/>
                    </a:ext>
                  </a:extLst>
                </p:cNvPr>
                <p:cNvSpPr>
                  <a:spLocks noRot="1" noChangeAspect="1" noMove="1" noResize="1" noEditPoints="1" noAdjustHandles="1" noChangeArrowheads="1" noChangeShapeType="1" noTextEdit="1"/>
                </p:cNvSpPr>
                <p:nvPr/>
              </p:nvSpPr>
              <p:spPr>
                <a:xfrm>
                  <a:off x="4399586" y="3889537"/>
                  <a:ext cx="1036430" cy="386316"/>
                </a:xfrm>
                <a:prstGeom prst="rect">
                  <a:avLst/>
                </a:prstGeom>
                <a:blipFill>
                  <a:blip r:embed="rId7"/>
                  <a:stretch>
                    <a:fillRect b="-10145"/>
                  </a:stretch>
                </a:blipFill>
              </p:spPr>
              <p:txBody>
                <a:bodyPr/>
                <a:lstStyle/>
                <a:p>
                  <a:r>
                    <a:rPr lang="en-US">
                      <a:noFill/>
                    </a:rPr>
                    <a:t> </a:t>
                  </a:r>
                </a:p>
              </p:txBody>
            </p:sp>
          </mc:Fallback>
        </mc:AlternateContent>
      </p:grpSp>
      <p:sp>
        <p:nvSpPr>
          <p:cNvPr id="54" name="Rounded Rectangle 9">
            <a:extLst>
              <a:ext uri="{FF2B5EF4-FFF2-40B4-BE49-F238E27FC236}">
                <a16:creationId xmlns:a16="http://schemas.microsoft.com/office/drawing/2014/main" id="{FCCCEBE8-73C2-4B19-8011-FD579295626D}"/>
              </a:ext>
            </a:extLst>
          </p:cNvPr>
          <p:cNvSpPr/>
          <p:nvPr/>
        </p:nvSpPr>
        <p:spPr>
          <a:xfrm>
            <a:off x="8900522" y="1970134"/>
            <a:ext cx="2230210" cy="2029500"/>
          </a:xfrm>
          <a:prstGeom prst="roundRect">
            <a:avLst>
              <a:gd name="adj" fmla="val 0"/>
            </a:avLst>
          </a:prstGeom>
          <a:noFill/>
          <a:ln w="3175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 name="Title 3">
            <a:extLst>
              <a:ext uri="{FF2B5EF4-FFF2-40B4-BE49-F238E27FC236}">
                <a16:creationId xmlns:a16="http://schemas.microsoft.com/office/drawing/2014/main" id="{2DA6FC3B-A655-4CDD-9DE8-C9066DE381C0}"/>
              </a:ext>
            </a:extLst>
          </p:cNvPr>
          <p:cNvSpPr>
            <a:spLocks noGrp="1"/>
          </p:cNvSpPr>
          <p:nvPr>
            <p:ph type="title"/>
          </p:nvPr>
        </p:nvSpPr>
        <p:spPr/>
        <p:txBody>
          <a:bodyPr>
            <a:normAutofit/>
          </a:bodyPr>
          <a:lstStyle/>
          <a:p>
            <a:r>
              <a:rPr lang="en-US" sz="4800" dirty="0"/>
              <a:t>Interpretable ML for precision medicine </a:t>
            </a:r>
          </a:p>
        </p:txBody>
      </p:sp>
      <p:grpSp>
        <p:nvGrpSpPr>
          <p:cNvPr id="57" name="Group 56">
            <a:extLst>
              <a:ext uri="{FF2B5EF4-FFF2-40B4-BE49-F238E27FC236}">
                <a16:creationId xmlns:a16="http://schemas.microsoft.com/office/drawing/2014/main" id="{B27A54B6-8534-4C9E-89BB-E74CE8715F22}"/>
              </a:ext>
            </a:extLst>
          </p:cNvPr>
          <p:cNvGrpSpPr>
            <a:grpSpLocks noChangeAspect="1"/>
          </p:cNvGrpSpPr>
          <p:nvPr/>
        </p:nvGrpSpPr>
        <p:grpSpPr>
          <a:xfrm>
            <a:off x="8962351" y="2444005"/>
            <a:ext cx="1622409" cy="1370464"/>
            <a:chOff x="621496" y="5326290"/>
            <a:chExt cx="1091087" cy="921656"/>
          </a:xfrm>
        </p:grpSpPr>
        <p:sp>
          <p:nvSpPr>
            <p:cNvPr id="61" name="TextBox 60">
              <a:extLst>
                <a:ext uri="{FF2B5EF4-FFF2-40B4-BE49-F238E27FC236}">
                  <a16:creationId xmlns:a16="http://schemas.microsoft.com/office/drawing/2014/main" id="{DB56790D-0DC0-445D-B632-73C907FC9F30}"/>
                </a:ext>
              </a:extLst>
            </p:cNvPr>
            <p:cNvSpPr txBox="1"/>
            <p:nvPr/>
          </p:nvSpPr>
          <p:spPr>
            <a:xfrm>
              <a:off x="838200" y="6017576"/>
              <a:ext cx="722512" cy="230370"/>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Time</a:t>
              </a:r>
            </a:p>
          </p:txBody>
        </p:sp>
        <p:sp>
          <p:nvSpPr>
            <p:cNvPr id="63" name="TextBox 62">
              <a:extLst>
                <a:ext uri="{FF2B5EF4-FFF2-40B4-BE49-F238E27FC236}">
                  <a16:creationId xmlns:a16="http://schemas.microsoft.com/office/drawing/2014/main" id="{EA34C493-920E-475B-8665-8899FEE7C83A}"/>
                </a:ext>
              </a:extLst>
            </p:cNvPr>
            <p:cNvSpPr txBox="1"/>
            <p:nvPr/>
          </p:nvSpPr>
          <p:spPr>
            <a:xfrm rot="16200000">
              <a:off x="446328" y="5501458"/>
              <a:ext cx="644253" cy="293917"/>
            </a:xfrm>
            <a:prstGeom prst="rect">
              <a:avLst/>
            </a:prstGeom>
            <a:noFill/>
          </p:spPr>
          <p:txBody>
            <a:bodyPr wrap="square" rtlCol="0">
              <a:spAutoFit/>
            </a:bodyPr>
            <a:lstStyle/>
            <a:p>
              <a:pPr marL="0" marR="0" lvl="0" indent="0" defTabSz="914354" eaLnBrk="1" fontAlgn="auto" latinLnBrk="0" hangingPunct="1">
                <a:lnSpc>
                  <a:spcPct val="7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Kidney function</a:t>
              </a:r>
            </a:p>
          </p:txBody>
        </p:sp>
        <p:grpSp>
          <p:nvGrpSpPr>
            <p:cNvPr id="64" name="Group 63">
              <a:extLst>
                <a:ext uri="{FF2B5EF4-FFF2-40B4-BE49-F238E27FC236}">
                  <a16:creationId xmlns:a16="http://schemas.microsoft.com/office/drawing/2014/main" id="{C9985EAD-077D-470C-BC08-49372143CD82}"/>
                </a:ext>
              </a:extLst>
            </p:cNvPr>
            <p:cNvGrpSpPr>
              <a:grpSpLocks noChangeAspect="1"/>
            </p:cNvGrpSpPr>
            <p:nvPr/>
          </p:nvGrpSpPr>
          <p:grpSpPr>
            <a:xfrm>
              <a:off x="906422" y="5435085"/>
              <a:ext cx="806161" cy="611569"/>
              <a:chOff x="5486400" y="4313687"/>
              <a:chExt cx="1104902" cy="838200"/>
            </a:xfrm>
          </p:grpSpPr>
          <p:pic>
            <p:nvPicPr>
              <p:cNvPr id="65" name="Picture 5" descr="Image result for sigmoidal curve">
                <a:extLst>
                  <a:ext uri="{FF2B5EF4-FFF2-40B4-BE49-F238E27FC236}">
                    <a16:creationId xmlns:a16="http://schemas.microsoft.com/office/drawing/2014/main" id="{917C65BE-DCAA-4C62-B457-940187DE3D8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1900" t="8908" r="14465" b="5005"/>
              <a:stretch/>
            </p:blipFill>
            <p:spPr bwMode="auto">
              <a:xfrm flipH="1">
                <a:off x="5486400" y="4427989"/>
                <a:ext cx="823640" cy="72162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6" name="Group 65">
                <a:extLst>
                  <a:ext uri="{FF2B5EF4-FFF2-40B4-BE49-F238E27FC236}">
                    <a16:creationId xmlns:a16="http://schemas.microsoft.com/office/drawing/2014/main" id="{108C5396-0EF4-4538-A827-56AD3A279D04}"/>
                  </a:ext>
                </a:extLst>
              </p:cNvPr>
              <p:cNvGrpSpPr/>
              <p:nvPr/>
            </p:nvGrpSpPr>
            <p:grpSpPr>
              <a:xfrm>
                <a:off x="5486400" y="4313687"/>
                <a:ext cx="1104902" cy="838200"/>
                <a:chOff x="4114799" y="4229100"/>
                <a:chExt cx="1104902" cy="838200"/>
              </a:xfrm>
            </p:grpSpPr>
            <p:cxnSp>
              <p:nvCxnSpPr>
                <p:cNvPr id="67" name="Straight Arrow Connector 66">
                  <a:extLst>
                    <a:ext uri="{FF2B5EF4-FFF2-40B4-BE49-F238E27FC236}">
                      <a16:creationId xmlns:a16="http://schemas.microsoft.com/office/drawing/2014/main" id="{D4F4FD5C-AD45-441B-A7D0-94EC87849204}"/>
                    </a:ext>
                  </a:extLst>
                </p:cNvPr>
                <p:cNvCxnSpPr/>
                <p:nvPr/>
              </p:nvCxnSpPr>
              <p:spPr>
                <a:xfrm flipV="1">
                  <a:off x="4114799" y="4229100"/>
                  <a:ext cx="0" cy="838200"/>
                </a:xfrm>
                <a:prstGeom prst="straightConnector1">
                  <a:avLst/>
                </a:prstGeom>
                <a:noFill/>
                <a:ln w="12700" cap="flat" cmpd="sng" algn="ctr">
                  <a:solidFill>
                    <a:sysClr val="windowText" lastClr="000000"/>
                  </a:solidFill>
                  <a:prstDash val="solid"/>
                  <a:tailEnd type="triangle"/>
                </a:ln>
                <a:effectLst/>
              </p:spPr>
            </p:cxnSp>
            <p:cxnSp>
              <p:nvCxnSpPr>
                <p:cNvPr id="68" name="Straight Arrow Connector 67">
                  <a:extLst>
                    <a:ext uri="{FF2B5EF4-FFF2-40B4-BE49-F238E27FC236}">
                      <a16:creationId xmlns:a16="http://schemas.microsoft.com/office/drawing/2014/main" id="{41C751CF-4396-4B92-9879-2470AB39915E}"/>
                    </a:ext>
                  </a:extLst>
                </p:cNvPr>
                <p:cNvCxnSpPr/>
                <p:nvPr/>
              </p:nvCxnSpPr>
              <p:spPr>
                <a:xfrm>
                  <a:off x="4114799" y="5067300"/>
                  <a:ext cx="1104902" cy="0"/>
                </a:xfrm>
                <a:prstGeom prst="straightConnector1">
                  <a:avLst/>
                </a:prstGeom>
                <a:noFill/>
                <a:ln w="12700" cap="flat" cmpd="sng" algn="ctr">
                  <a:solidFill>
                    <a:sysClr val="windowText" lastClr="000000"/>
                  </a:solidFill>
                  <a:prstDash val="solid"/>
                  <a:tailEnd type="triangle"/>
                </a:ln>
                <a:effectLst/>
              </p:spPr>
            </p:cxnSp>
          </p:grpSp>
        </p:grpSp>
      </p:grpSp>
      <p:sp>
        <p:nvSpPr>
          <p:cNvPr id="69" name="TextBox 68">
            <a:extLst>
              <a:ext uri="{FF2B5EF4-FFF2-40B4-BE49-F238E27FC236}">
                <a16:creationId xmlns:a16="http://schemas.microsoft.com/office/drawing/2014/main" id="{A123E3ED-57F2-4F2F-B41E-C9548C1EB768}"/>
              </a:ext>
            </a:extLst>
          </p:cNvPr>
          <p:cNvSpPr txBox="1"/>
          <p:nvPr/>
        </p:nvSpPr>
        <p:spPr>
          <a:xfrm>
            <a:off x="9837359" y="2815576"/>
            <a:ext cx="1352135" cy="480131"/>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End stage renal disease (ESRD)</a:t>
            </a:r>
          </a:p>
        </p:txBody>
      </p:sp>
      <p:sp>
        <p:nvSpPr>
          <p:cNvPr id="70" name="TextBox 69">
            <a:extLst>
              <a:ext uri="{FF2B5EF4-FFF2-40B4-BE49-F238E27FC236}">
                <a16:creationId xmlns:a16="http://schemas.microsoft.com/office/drawing/2014/main" id="{0B527C2B-540C-496B-B4B1-0E937327EB5E}"/>
              </a:ext>
            </a:extLst>
          </p:cNvPr>
          <p:cNvSpPr txBox="1"/>
          <p:nvPr/>
        </p:nvSpPr>
        <p:spPr>
          <a:xfrm>
            <a:off x="5514062" y="6253859"/>
            <a:ext cx="3054019" cy="584775"/>
          </a:xfrm>
          <a:prstGeom prst="rect">
            <a:avLst/>
          </a:prstGeom>
          <a:noFill/>
          <a:ln w="22225">
            <a:solidFill>
              <a:schemeClr val="tx1"/>
            </a:solidFill>
          </a:ln>
        </p:spPr>
        <p:txBody>
          <a:bodyPr wrap="square" rtlCol="0">
            <a:spAutoFit/>
          </a:bodyPr>
          <a:lstStyle/>
          <a:p>
            <a:r>
              <a:rPr lang="en-US" sz="1600" dirty="0"/>
              <a:t>Lundberg et al. </a:t>
            </a:r>
            <a:r>
              <a:rPr lang="en-US" sz="1600" i="1" dirty="0"/>
              <a:t>Nature BME (2018)</a:t>
            </a:r>
            <a:r>
              <a:rPr lang="en-US" sz="1600" dirty="0"/>
              <a:t> – </a:t>
            </a:r>
            <a:r>
              <a:rPr lang="en-US" sz="1600" b="1" dirty="0"/>
              <a:t>Featured on the cover</a:t>
            </a:r>
          </a:p>
        </p:txBody>
      </p:sp>
    </p:spTree>
    <p:extLst>
      <p:ext uri="{BB962C8B-B14F-4D97-AF65-F5344CB8AC3E}">
        <p14:creationId xmlns:p14="http://schemas.microsoft.com/office/powerpoint/2010/main" val="31197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wipe(left)">
                                      <p:cBhvr>
                                        <p:cTn id="7" dur="500"/>
                                        <p:tgtEl>
                                          <p:spTgt spid="4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40">
                                            <p:txEl>
                                              <p:pRg st="1" end="1"/>
                                            </p:txEl>
                                          </p:spTgt>
                                        </p:tgtEl>
                                        <p:attrNameLst>
                                          <p:attrName>style.visibility</p:attrName>
                                        </p:attrNameLst>
                                      </p:cBhvr>
                                      <p:to>
                                        <p:strVal val="visible"/>
                                      </p:to>
                                    </p:set>
                                    <p:animEffect transition="in" filter="fade">
                                      <p:cBhvr>
                                        <p:cTn id="30" dur="1000"/>
                                        <p:tgtEl>
                                          <p:spTgt spid="4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animBg="1"/>
      <p:bldP spid="25" grpId="0" animBg="1"/>
      <p:bldP spid="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39F3B5E-6B84-4613-92C2-143E83C50F5C}"/>
              </a:ext>
            </a:extLst>
          </p:cNvPr>
          <p:cNvSpPr>
            <a:spLocks noGrp="1"/>
          </p:cNvSpPr>
          <p:nvPr>
            <p:ph idx="1"/>
          </p:nvPr>
        </p:nvSpPr>
        <p:spPr>
          <a:xfrm>
            <a:off x="4327229" y="4373424"/>
            <a:ext cx="7864772" cy="1870750"/>
          </a:xfrm>
        </p:spPr>
        <p:txBody>
          <a:bodyPr>
            <a:normAutofit/>
          </a:bodyPr>
          <a:lstStyle/>
          <a:p>
            <a:r>
              <a:rPr lang="en-US" b="1" dirty="0"/>
              <a:t>1. Make prediction with explanations.</a:t>
            </a:r>
          </a:p>
          <a:p>
            <a:r>
              <a:rPr lang="en-US" b="1" dirty="0">
                <a:solidFill>
                  <a:srgbClr val="FF0000"/>
                </a:solidFill>
              </a:rPr>
              <a:t>2. Learn interpretable feature representation.</a:t>
            </a:r>
          </a:p>
          <a:p>
            <a:pPr lvl="1"/>
            <a:r>
              <a:rPr lang="en-US" dirty="0"/>
              <a:t>Pre-select or learn features likely relevant to Y.</a:t>
            </a:r>
          </a:p>
        </p:txBody>
      </p:sp>
      <p:sp>
        <p:nvSpPr>
          <p:cNvPr id="5" name="TextBox 4">
            <a:extLst>
              <a:ext uri="{FF2B5EF4-FFF2-40B4-BE49-F238E27FC236}">
                <a16:creationId xmlns:a16="http://schemas.microsoft.com/office/drawing/2014/main" id="{1F8BEF50-81DB-4FC1-89ED-CCE8B33261F4}"/>
              </a:ext>
            </a:extLst>
          </p:cNvPr>
          <p:cNvSpPr txBox="1"/>
          <p:nvPr/>
        </p:nvSpPr>
        <p:spPr>
          <a:xfrm>
            <a:off x="9048496" y="2058363"/>
            <a:ext cx="1737137" cy="424732"/>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Outcomes Y</a:t>
            </a:r>
          </a:p>
        </p:txBody>
      </p:sp>
      <p:grpSp>
        <p:nvGrpSpPr>
          <p:cNvPr id="20" name="Group 19">
            <a:extLst>
              <a:ext uri="{FF2B5EF4-FFF2-40B4-BE49-F238E27FC236}">
                <a16:creationId xmlns:a16="http://schemas.microsoft.com/office/drawing/2014/main" id="{8B429466-F8E4-4F3E-B4B5-B0A851C68A16}"/>
              </a:ext>
            </a:extLst>
          </p:cNvPr>
          <p:cNvGrpSpPr/>
          <p:nvPr/>
        </p:nvGrpSpPr>
        <p:grpSpPr>
          <a:xfrm>
            <a:off x="4759496" y="1817067"/>
            <a:ext cx="3484728" cy="2264871"/>
            <a:chOff x="4729169" y="1834793"/>
            <a:chExt cx="3484728" cy="2264871"/>
          </a:xfrm>
        </p:grpSpPr>
        <p:cxnSp>
          <p:nvCxnSpPr>
            <p:cNvPr id="21" name="Straight Arrow Connector 20">
              <a:extLst>
                <a:ext uri="{FF2B5EF4-FFF2-40B4-BE49-F238E27FC236}">
                  <a16:creationId xmlns:a16="http://schemas.microsoft.com/office/drawing/2014/main" id="{B818DAB1-E88E-4656-98DE-E76A5CADBC2A}"/>
                </a:ext>
              </a:extLst>
            </p:cNvPr>
            <p:cNvCxnSpPr/>
            <p:nvPr/>
          </p:nvCxnSpPr>
          <p:spPr>
            <a:xfrm>
              <a:off x="7532043" y="3217552"/>
              <a:ext cx="347472" cy="0"/>
            </a:xfrm>
            <a:prstGeom prst="straightConnector1">
              <a:avLst/>
            </a:prstGeom>
            <a:noFill/>
            <a:ln w="25400" cap="flat" cmpd="sng" algn="ctr">
              <a:solidFill>
                <a:sysClr val="windowText" lastClr="000000"/>
              </a:solidFill>
              <a:prstDash val="solid"/>
              <a:tailEnd type="triangle" w="lg" len="lg"/>
            </a:ln>
            <a:effectLst/>
          </p:spPr>
        </p:cxnSp>
        <p:sp>
          <p:nvSpPr>
            <p:cNvPr id="22" name="TextBox 21">
              <a:extLst>
                <a:ext uri="{FF2B5EF4-FFF2-40B4-BE49-F238E27FC236}">
                  <a16:creationId xmlns:a16="http://schemas.microsoft.com/office/drawing/2014/main" id="{54E0266D-2CD0-44D9-89DC-1F3DCF0ED0C9}"/>
                </a:ext>
              </a:extLst>
            </p:cNvPr>
            <p:cNvSpPr txBox="1"/>
            <p:nvPr/>
          </p:nvSpPr>
          <p:spPr>
            <a:xfrm>
              <a:off x="5574661" y="1834793"/>
              <a:ext cx="1678666" cy="523220"/>
            </a:xfrm>
            <a:prstGeom prst="rect">
              <a:avLst/>
            </a:prstGeom>
            <a:noFill/>
          </p:spPr>
          <p:txBody>
            <a:bodyPr wrap="non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prstClr val="black"/>
                  </a:solidFill>
                  <a:effectLst/>
                  <a:uLnTx/>
                  <a:uFillTx/>
                </a:rPr>
                <a:t>ML model</a:t>
              </a:r>
            </a:p>
          </p:txBody>
        </p:sp>
        <p:sp>
          <p:nvSpPr>
            <p:cNvPr id="23" name="TextBox 22">
              <a:extLst>
                <a:ext uri="{FF2B5EF4-FFF2-40B4-BE49-F238E27FC236}">
                  <a16:creationId xmlns:a16="http://schemas.microsoft.com/office/drawing/2014/main" id="{398D16BD-B195-42F4-AA36-543D4A4ACFE9}"/>
                </a:ext>
              </a:extLst>
            </p:cNvPr>
            <p:cNvSpPr txBox="1"/>
            <p:nvPr/>
          </p:nvSpPr>
          <p:spPr>
            <a:xfrm>
              <a:off x="7843283" y="2981279"/>
              <a:ext cx="370614" cy="523220"/>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a:ln>
                    <a:noFill/>
                  </a:ln>
                  <a:solidFill>
                    <a:prstClr val="black"/>
                  </a:solidFill>
                  <a:effectLst/>
                  <a:uLnTx/>
                  <a:uFillTx/>
                </a:rPr>
                <a:t>Y</a:t>
              </a:r>
              <a:endParaRPr kumimoji="0" lang="en-US" sz="2800" b="1" i="0" u="none" strike="noStrike" kern="0" cap="none" spc="0" normalizeH="0" baseline="0" noProof="0" dirty="0">
                <a:ln>
                  <a:noFill/>
                </a:ln>
                <a:solidFill>
                  <a:prstClr val="black"/>
                </a:solidFill>
                <a:effectLst/>
                <a:uLnTx/>
                <a:uFillTx/>
              </a:endParaRPr>
            </a:p>
          </p:txBody>
        </p:sp>
        <p:sp>
          <p:nvSpPr>
            <p:cNvPr id="24" name="TextBox 23">
              <a:extLst>
                <a:ext uri="{FF2B5EF4-FFF2-40B4-BE49-F238E27FC236}">
                  <a16:creationId xmlns:a16="http://schemas.microsoft.com/office/drawing/2014/main" id="{3026A26B-8CA8-4490-8A1E-1C2CA68F6087}"/>
                </a:ext>
              </a:extLst>
            </p:cNvPr>
            <p:cNvSpPr txBox="1"/>
            <p:nvPr/>
          </p:nvSpPr>
          <p:spPr>
            <a:xfrm>
              <a:off x="5111744" y="2253005"/>
              <a:ext cx="309700" cy="1846659"/>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endParaRPr kumimoji="0" lang="en-US" b="1" i="0" u="none" strike="noStrike" kern="0" cap="none" spc="0" normalizeH="0" baseline="0" noProof="0" dirty="0">
                <a:ln>
                  <a:noFill/>
                </a:ln>
                <a:solidFill>
                  <a:prstClr val="black"/>
                </a:solidFill>
                <a:effectLst/>
                <a:uLnTx/>
                <a:uFillTx/>
              </a:endParaRPr>
            </a:p>
            <a:p>
              <a:pPr marL="0" marR="0" lvl="0" indent="0" defTabSz="914354"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prstClr val="black"/>
                  </a:solidFill>
                  <a:effectLst/>
                  <a:uLnTx/>
                  <a:uFillTx/>
                </a:rPr>
                <a:t>-</a:t>
              </a:r>
            </a:p>
          </p:txBody>
        </p:sp>
        <p:sp>
          <p:nvSpPr>
            <p:cNvPr id="25" name="Rectangle 24">
              <a:extLst>
                <a:ext uri="{FF2B5EF4-FFF2-40B4-BE49-F238E27FC236}">
                  <a16:creationId xmlns:a16="http://schemas.microsoft.com/office/drawing/2014/main" id="{E15860CB-9B47-4409-9CE5-BF1A2292F624}"/>
                </a:ext>
              </a:extLst>
            </p:cNvPr>
            <p:cNvSpPr>
              <a:spLocks noChangeAspect="1"/>
            </p:cNvSpPr>
            <p:nvPr/>
          </p:nvSpPr>
          <p:spPr>
            <a:xfrm>
              <a:off x="5310925" y="2358013"/>
              <a:ext cx="2230210" cy="1659347"/>
            </a:xfrm>
            <a:prstGeom prst="rect">
              <a:avLst/>
            </a:prstGeom>
            <a:solidFill>
              <a:sysClr val="windowText" lastClr="000000">
                <a:lumMod val="50000"/>
                <a:lumOff val="50000"/>
              </a:sysClr>
            </a:solidFill>
            <a:ln w="25400" cap="flat" cmpd="sng" algn="ctr">
              <a:solidFill>
                <a:sysClr val="windowText" lastClr="0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DC116991-1B2F-412C-A866-942A732388C4}"/>
                </a:ext>
              </a:extLst>
            </p:cNvPr>
            <p:cNvSpPr txBox="1"/>
            <p:nvPr/>
          </p:nvSpPr>
          <p:spPr>
            <a:xfrm>
              <a:off x="4729169" y="2274095"/>
              <a:ext cx="495649" cy="1815882"/>
            </a:xfrm>
            <a:prstGeom prst="rect">
              <a:avLst/>
            </a:prstGeom>
            <a:noFill/>
          </p:spPr>
          <p:txBody>
            <a:bodyPr wrap="non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X</a:t>
              </a:r>
              <a:r>
                <a:rPr kumimoji="0" lang="en-US" sz="2800" b="0" i="0" u="none" strike="noStrike" kern="0" cap="none" spc="0" normalizeH="0" baseline="-25000" noProof="0" dirty="0">
                  <a:ln>
                    <a:noFill/>
                  </a:ln>
                  <a:solidFill>
                    <a:prstClr val="black"/>
                  </a:solidFill>
                  <a:effectLst/>
                  <a:uLnTx/>
                  <a:uFillTx/>
                </a:rPr>
                <a:t>1</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X</a:t>
              </a:r>
              <a:r>
                <a:rPr kumimoji="0" lang="en-US" sz="2800" b="0" i="0" u="none" strike="noStrike" kern="0" cap="none" spc="0" normalizeH="0" baseline="-25000" noProof="0" dirty="0">
                  <a:ln>
                    <a:noFill/>
                  </a:ln>
                  <a:solidFill>
                    <a:prstClr val="black"/>
                  </a:solidFill>
                  <a:effectLst/>
                  <a:uLnTx/>
                  <a:uFillTx/>
                </a:rPr>
                <a:t>2</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black"/>
                  </a:solidFill>
                  <a:effectLst/>
                  <a:uLnTx/>
                  <a:uFillTx/>
                </a:rPr>
                <a:t>:</a:t>
              </a:r>
            </a:p>
            <a:p>
              <a:pPr marL="0" marR="0" lvl="0" indent="0" defTabSz="91435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prstClr val="black"/>
                  </a:solidFill>
                  <a:effectLst/>
                  <a:uLnTx/>
                  <a:uFillTx/>
                </a:rPr>
                <a:t>X</a:t>
              </a:r>
              <a:r>
                <a:rPr kumimoji="0" lang="en-US" sz="2800" b="0" i="0" u="none" strike="noStrike" kern="0" cap="none" spc="0" normalizeH="0" baseline="-25000" noProof="0" dirty="0" err="1">
                  <a:ln>
                    <a:noFill/>
                  </a:ln>
                  <a:solidFill>
                    <a:prstClr val="black"/>
                  </a:solidFill>
                  <a:effectLst/>
                  <a:uLnTx/>
                  <a:uFillTx/>
                </a:rPr>
                <a:t>p</a:t>
              </a:r>
              <a:endParaRPr kumimoji="0" lang="en-US" sz="2800" b="0" i="0" u="none" strike="noStrike" kern="0" cap="none" spc="0" normalizeH="0" baseline="0" noProof="0" dirty="0">
                <a:ln>
                  <a:noFill/>
                </a:ln>
                <a:solidFill>
                  <a:prstClr val="black"/>
                </a:solidFill>
                <a:effectLst/>
                <a:uLnTx/>
                <a:uFillTx/>
              </a:endParaRPr>
            </a:p>
          </p:txBody>
        </p:sp>
      </p:grpSp>
      <p:sp>
        <p:nvSpPr>
          <p:cNvPr id="28" name="TextBox 27">
            <a:extLst>
              <a:ext uri="{FF2B5EF4-FFF2-40B4-BE49-F238E27FC236}">
                <a16:creationId xmlns:a16="http://schemas.microsoft.com/office/drawing/2014/main" id="{CADAABDA-AC65-4DB8-A877-1B819BFE55C4}"/>
              </a:ext>
            </a:extLst>
          </p:cNvPr>
          <p:cNvSpPr txBox="1"/>
          <p:nvPr/>
        </p:nvSpPr>
        <p:spPr>
          <a:xfrm>
            <a:off x="369119" y="1991171"/>
            <a:ext cx="1279148" cy="461665"/>
          </a:xfrm>
          <a:prstGeom prst="rect">
            <a:avLst/>
          </a:prstGeom>
          <a:noFill/>
        </p:spPr>
        <p:txBody>
          <a:bodyPr wrap="square" rtlCol="0">
            <a:spAutoFit/>
          </a:bodyPr>
          <a:lstStyle/>
          <a:p>
            <a:pPr marL="0" marR="0" lvl="0" indent="0" defTabSz="914354"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Patient</a:t>
            </a:r>
          </a:p>
        </p:txBody>
      </p:sp>
      <p:sp>
        <p:nvSpPr>
          <p:cNvPr id="29" name="AutoShape 2" descr="Image result for person cartoon">
            <a:extLst>
              <a:ext uri="{FF2B5EF4-FFF2-40B4-BE49-F238E27FC236}">
                <a16:creationId xmlns:a16="http://schemas.microsoft.com/office/drawing/2014/main" id="{35F62B86-E795-4ED2-B0EA-3174CBAB8B19}"/>
              </a:ext>
            </a:extLst>
          </p:cNvPr>
          <p:cNvSpPr>
            <a:spLocks noChangeAspect="1" noChangeArrowheads="1"/>
          </p:cNvSpPr>
          <p:nvPr/>
        </p:nvSpPr>
        <p:spPr bwMode="auto">
          <a:xfrm>
            <a:off x="795443" y="2353883"/>
            <a:ext cx="359290" cy="35929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endParaRPr>
          </a:p>
        </p:txBody>
      </p:sp>
      <p:pic>
        <p:nvPicPr>
          <p:cNvPr id="30" name="Picture 9" descr="Image result for person cartoon">
            <a:extLst>
              <a:ext uri="{FF2B5EF4-FFF2-40B4-BE49-F238E27FC236}">
                <a16:creationId xmlns:a16="http://schemas.microsoft.com/office/drawing/2014/main" id="{96068030-89FF-4CE7-8AE7-1BB07BDD15D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8175" y="2410075"/>
            <a:ext cx="1139257" cy="147360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79F964B0-610E-48C0-81D6-FA8DA25B80BA}"/>
              </a:ext>
            </a:extLst>
          </p:cNvPr>
          <p:cNvGrpSpPr/>
          <p:nvPr/>
        </p:nvGrpSpPr>
        <p:grpSpPr>
          <a:xfrm>
            <a:off x="1234701" y="2210060"/>
            <a:ext cx="2534178" cy="2607032"/>
            <a:chOff x="1234701" y="2210060"/>
            <a:chExt cx="2534178" cy="2607032"/>
          </a:xfrm>
        </p:grpSpPr>
        <p:sp>
          <p:nvSpPr>
            <p:cNvPr id="33" name="Rectangle 32">
              <a:extLst>
                <a:ext uri="{FF2B5EF4-FFF2-40B4-BE49-F238E27FC236}">
                  <a16:creationId xmlns:a16="http://schemas.microsoft.com/office/drawing/2014/main" id="{7AC4B315-829B-4317-880B-E6AAB4CFF221}"/>
                </a:ext>
              </a:extLst>
            </p:cNvPr>
            <p:cNvSpPr>
              <a:spLocks noChangeAspect="1"/>
            </p:cNvSpPr>
            <p:nvPr/>
          </p:nvSpPr>
          <p:spPr>
            <a:xfrm>
              <a:off x="2986603" y="4209324"/>
              <a:ext cx="779989" cy="524359"/>
            </a:xfrm>
            <a:prstGeom prst="rect">
              <a:avLst/>
            </a:prstGeom>
            <a:solidFill>
              <a:srgbClr val="4F81BD">
                <a:lumMod val="20000"/>
                <a:lumOff val="80000"/>
              </a:srgbClr>
            </a:solidFill>
            <a:ln w="25400" cap="flat" cmpd="sng" algn="ctr">
              <a:solidFill>
                <a:srgbClr val="4F81BD">
                  <a:shade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34" name="TextBox 33">
              <a:extLst>
                <a:ext uri="{FF2B5EF4-FFF2-40B4-BE49-F238E27FC236}">
                  <a16:creationId xmlns:a16="http://schemas.microsoft.com/office/drawing/2014/main" id="{580A262F-A628-477B-AE07-769A044CCCBA}"/>
                </a:ext>
              </a:extLst>
            </p:cNvPr>
            <p:cNvSpPr txBox="1"/>
            <p:nvPr/>
          </p:nvSpPr>
          <p:spPr>
            <a:xfrm>
              <a:off x="1834279" y="2210060"/>
              <a:ext cx="1700448" cy="424732"/>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rPr>
                <a:t>Features X</a:t>
              </a:r>
            </a:p>
          </p:txBody>
        </p:sp>
        <p:sp>
          <p:nvSpPr>
            <p:cNvPr id="35" name="Rectangle 34">
              <a:extLst>
                <a:ext uri="{FF2B5EF4-FFF2-40B4-BE49-F238E27FC236}">
                  <a16:creationId xmlns:a16="http://schemas.microsoft.com/office/drawing/2014/main" id="{29F20E00-BD85-4BB5-A326-955F055EE869}"/>
                </a:ext>
              </a:extLst>
            </p:cNvPr>
            <p:cNvSpPr>
              <a:spLocks noChangeAspect="1"/>
            </p:cNvSpPr>
            <p:nvPr/>
          </p:nvSpPr>
          <p:spPr>
            <a:xfrm>
              <a:off x="2988890" y="2734318"/>
              <a:ext cx="779989" cy="524359"/>
            </a:xfrm>
            <a:prstGeom prst="rect">
              <a:avLst/>
            </a:prstGeom>
            <a:solidFill>
              <a:srgbClr val="9BBB59"/>
            </a:solidFill>
            <a:ln w="25400" cap="flat" cmpd="sng" algn="ctr">
              <a:solidFill>
                <a:srgbClr val="9BBB59">
                  <a:lumMod val="50000"/>
                </a:srgb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09861026-D476-4BD2-ADC2-6F754BD4D154}"/>
                </a:ext>
              </a:extLst>
            </p:cNvPr>
            <p:cNvSpPr txBox="1"/>
            <p:nvPr/>
          </p:nvSpPr>
          <p:spPr>
            <a:xfrm>
              <a:off x="1234701" y="2631878"/>
              <a:ext cx="1859547" cy="2185214"/>
            </a:xfrm>
            <a:prstGeom prst="rect">
              <a:avLst/>
            </a:prstGeom>
            <a:noFill/>
          </p:spPr>
          <p:txBody>
            <a:bodyPr wrap="squar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Demographic</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Clinical</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endParaRP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Laboratory</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p:txBody>
        </p:sp>
        <p:sp>
          <p:nvSpPr>
            <p:cNvPr id="37" name="Rectangle 36">
              <a:extLst>
                <a:ext uri="{FF2B5EF4-FFF2-40B4-BE49-F238E27FC236}">
                  <a16:creationId xmlns:a16="http://schemas.microsoft.com/office/drawing/2014/main" id="{B9C555B8-8179-43AB-8A3E-43B97CAFC716}"/>
                </a:ext>
              </a:extLst>
            </p:cNvPr>
            <p:cNvSpPr>
              <a:spLocks noChangeAspect="1"/>
            </p:cNvSpPr>
            <p:nvPr/>
          </p:nvSpPr>
          <p:spPr>
            <a:xfrm>
              <a:off x="2981605" y="3450542"/>
              <a:ext cx="779989" cy="524360"/>
            </a:xfrm>
            <a:prstGeom prst="rect">
              <a:avLst/>
            </a:prstGeom>
            <a:solidFill>
              <a:schemeClr val="accent2">
                <a:lumMod val="20000"/>
                <a:lumOff val="80000"/>
              </a:schemeClr>
            </a:solidFill>
            <a:ln w="25400" cap="flat" cmpd="sng" algn="ctr">
              <a:solidFill>
                <a:schemeClr val="accent2">
                  <a:lumMod val="75000"/>
                </a:schemeClr>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grpSp>
      <p:sp>
        <p:nvSpPr>
          <p:cNvPr id="38" name="TextBox 37">
            <a:extLst>
              <a:ext uri="{FF2B5EF4-FFF2-40B4-BE49-F238E27FC236}">
                <a16:creationId xmlns:a16="http://schemas.microsoft.com/office/drawing/2014/main" id="{90EBEB7D-B490-407F-85CA-52153829F9D3}"/>
              </a:ext>
            </a:extLst>
          </p:cNvPr>
          <p:cNvSpPr txBox="1"/>
          <p:nvPr/>
        </p:nvSpPr>
        <p:spPr>
          <a:xfrm>
            <a:off x="1382674" y="4988004"/>
            <a:ext cx="1555138" cy="707886"/>
          </a:xfrm>
          <a:prstGeom prst="rect">
            <a:avLst/>
          </a:prstGeom>
          <a:noFill/>
        </p:spPr>
        <p:txBody>
          <a:bodyPr wrap="square" rtlCol="0">
            <a:sp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altLang="ko-KR" sz="2000" b="0" i="0" u="none" strike="noStrike" kern="0" cap="none" spc="0" normalizeH="0" baseline="0" noProof="0" dirty="0">
                <a:ln>
                  <a:noFill/>
                </a:ln>
                <a:solidFill>
                  <a:prstClr val="black"/>
                </a:solidFill>
                <a:effectLst/>
                <a:uLnTx/>
                <a:uFillTx/>
              </a:rPr>
              <a:t>Molecular</a:t>
            </a:r>
          </a:p>
          <a:p>
            <a:pPr marL="0" marR="0" lvl="0" indent="0" algn="ctr" defTabSz="91435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rPr>
              <a:t>data</a:t>
            </a:r>
          </a:p>
        </p:txBody>
      </p:sp>
      <p:sp>
        <p:nvSpPr>
          <p:cNvPr id="40" name="Rounded Rectangle 9">
            <a:extLst>
              <a:ext uri="{FF2B5EF4-FFF2-40B4-BE49-F238E27FC236}">
                <a16:creationId xmlns:a16="http://schemas.microsoft.com/office/drawing/2014/main" id="{50D3B532-9A9E-4E5A-BD21-77C1E531379C}"/>
              </a:ext>
            </a:extLst>
          </p:cNvPr>
          <p:cNvSpPr/>
          <p:nvPr/>
        </p:nvSpPr>
        <p:spPr>
          <a:xfrm>
            <a:off x="4643916" y="2234264"/>
            <a:ext cx="611229" cy="1907832"/>
          </a:xfrm>
          <a:prstGeom prst="roundRect">
            <a:avLst>
              <a:gd name="adj" fmla="val 0"/>
            </a:avLst>
          </a:prstGeom>
          <a:noFill/>
          <a:ln w="47625" cap="flat" cmpd="sng" algn="ctr">
            <a:solidFill>
              <a:srgbClr val="FF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4C538A9B-39D7-445D-8E1F-CE50D9D88A92}"/>
              </a:ext>
            </a:extLst>
          </p:cNvPr>
          <p:cNvSpPr>
            <a:spLocks noChangeAspect="1"/>
          </p:cNvSpPr>
          <p:nvPr/>
        </p:nvSpPr>
        <p:spPr>
          <a:xfrm>
            <a:off x="2976704" y="4968105"/>
            <a:ext cx="779989" cy="887129"/>
          </a:xfrm>
          <a:prstGeom prst="rect">
            <a:avLst/>
          </a:prstGeom>
          <a:solidFill>
            <a:srgbClr val="C0504D">
              <a:lumMod val="60000"/>
              <a:lumOff val="40000"/>
            </a:srgbClr>
          </a:solidFill>
          <a:ln w="2540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44" name="Rounded Rectangle 9">
            <a:extLst>
              <a:ext uri="{FF2B5EF4-FFF2-40B4-BE49-F238E27FC236}">
                <a16:creationId xmlns:a16="http://schemas.microsoft.com/office/drawing/2014/main" id="{DC182B9A-6E54-4588-BB3B-64290965B79D}"/>
              </a:ext>
            </a:extLst>
          </p:cNvPr>
          <p:cNvSpPr/>
          <p:nvPr/>
        </p:nvSpPr>
        <p:spPr>
          <a:xfrm>
            <a:off x="291815" y="1961008"/>
            <a:ext cx="3753802" cy="4147800"/>
          </a:xfrm>
          <a:prstGeom prst="roundRect">
            <a:avLst>
              <a:gd name="adj" fmla="val 0"/>
            </a:avLst>
          </a:prstGeom>
          <a:noFill/>
          <a:ln w="31750" cap="flat" cmpd="sng" algn="ctr">
            <a:solidFill>
              <a:srgbClr val="0066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42" name="Rounded Rectangle 9">
            <a:extLst>
              <a:ext uri="{FF2B5EF4-FFF2-40B4-BE49-F238E27FC236}">
                <a16:creationId xmlns:a16="http://schemas.microsoft.com/office/drawing/2014/main" id="{AF065C24-3570-477C-927E-100E03C1CFFC}"/>
              </a:ext>
            </a:extLst>
          </p:cNvPr>
          <p:cNvSpPr/>
          <p:nvPr/>
        </p:nvSpPr>
        <p:spPr>
          <a:xfrm>
            <a:off x="8900522" y="1970134"/>
            <a:ext cx="2230210" cy="2029500"/>
          </a:xfrm>
          <a:prstGeom prst="roundRect">
            <a:avLst>
              <a:gd name="adj" fmla="val 0"/>
            </a:avLst>
          </a:prstGeom>
          <a:noFill/>
          <a:ln w="3175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Title 3">
            <a:extLst>
              <a:ext uri="{FF2B5EF4-FFF2-40B4-BE49-F238E27FC236}">
                <a16:creationId xmlns:a16="http://schemas.microsoft.com/office/drawing/2014/main" id="{CA6A9117-F2AF-4509-8E5B-CE80D3C83520}"/>
              </a:ext>
            </a:extLst>
          </p:cNvPr>
          <p:cNvSpPr>
            <a:spLocks noGrp="1"/>
          </p:cNvSpPr>
          <p:nvPr>
            <p:ph type="title"/>
          </p:nvPr>
        </p:nvSpPr>
        <p:spPr/>
        <p:txBody>
          <a:bodyPr>
            <a:normAutofit/>
          </a:bodyPr>
          <a:lstStyle/>
          <a:p>
            <a:r>
              <a:rPr lang="en-US" sz="4800" dirty="0"/>
              <a:t>Interpretable ML for precision medicine </a:t>
            </a:r>
          </a:p>
        </p:txBody>
      </p:sp>
      <p:sp>
        <p:nvSpPr>
          <p:cNvPr id="46" name="TextBox 45">
            <a:extLst>
              <a:ext uri="{FF2B5EF4-FFF2-40B4-BE49-F238E27FC236}">
                <a16:creationId xmlns:a16="http://schemas.microsoft.com/office/drawing/2014/main" id="{993D2CE1-CBD7-4EE7-8921-65EF92F24FF3}"/>
              </a:ext>
            </a:extLst>
          </p:cNvPr>
          <p:cNvSpPr txBox="1"/>
          <p:nvPr/>
        </p:nvSpPr>
        <p:spPr>
          <a:xfrm>
            <a:off x="8558180" y="6251958"/>
            <a:ext cx="2288977" cy="584775"/>
          </a:xfrm>
          <a:prstGeom prst="rect">
            <a:avLst/>
          </a:prstGeom>
          <a:noFill/>
          <a:ln w="22225">
            <a:solidFill>
              <a:sysClr val="windowText" lastClr="000000"/>
            </a:solidFill>
          </a:ln>
        </p:spPr>
        <p:txBody>
          <a:bodyPr wrap="square" rtlCol="0">
            <a:spAutoFit/>
          </a:bodyPr>
          <a:lstStyle/>
          <a:p>
            <a:pPr defTabSz="914354">
              <a:defRPr/>
            </a:pPr>
            <a:r>
              <a:rPr kumimoji="0" lang="en-US" sz="1600" b="0" i="0" u="none" strike="noStrike" kern="0" cap="none" spc="0" normalizeH="0" baseline="0" noProof="0" dirty="0">
                <a:ln>
                  <a:noFill/>
                </a:ln>
                <a:solidFill>
                  <a:prstClr val="black"/>
                </a:solidFill>
                <a:effectLst/>
                <a:uLnTx/>
                <a:uFillTx/>
                <a:cs typeface="Arial"/>
                <a:sym typeface="Arial"/>
              </a:rPr>
              <a:t>Lee*, </a:t>
            </a:r>
            <a:r>
              <a:rPr kumimoji="0" lang="en-US" sz="1600" b="0" i="0" u="none" strike="noStrike" kern="0" cap="none" spc="0" normalizeH="0" baseline="0" noProof="0" dirty="0" err="1">
                <a:ln>
                  <a:noFill/>
                </a:ln>
                <a:solidFill>
                  <a:prstClr val="black"/>
                </a:solidFill>
                <a:effectLst/>
                <a:uLnTx/>
                <a:uFillTx/>
                <a:cs typeface="Arial"/>
                <a:sym typeface="Arial"/>
              </a:rPr>
              <a:t>Celik</a:t>
            </a:r>
            <a:r>
              <a:rPr kumimoji="0" lang="en-US" sz="1600" b="0" i="0" u="none" strike="noStrike" kern="0" cap="none" spc="0" normalizeH="0" baseline="0" noProof="0" dirty="0">
                <a:ln>
                  <a:noFill/>
                </a:ln>
                <a:solidFill>
                  <a:prstClr val="black"/>
                </a:solidFill>
                <a:effectLst/>
                <a:uLnTx/>
                <a:uFillTx/>
                <a:cs typeface="Arial"/>
                <a:sym typeface="Arial"/>
              </a:rPr>
              <a:t>*, et al. </a:t>
            </a:r>
            <a:r>
              <a:rPr lang="en-US" sz="1600" kern="0" dirty="0">
                <a:solidFill>
                  <a:prstClr val="black"/>
                </a:solidFill>
                <a:cs typeface="Arial"/>
                <a:sym typeface="Arial"/>
              </a:rPr>
              <a:t>(2018)</a:t>
            </a:r>
            <a:endParaRPr kumimoji="0" lang="en-US" sz="1600" b="0" i="0" u="none" strike="noStrike" kern="0" cap="none" spc="0" normalizeH="0" baseline="0" noProof="0" dirty="0">
              <a:ln>
                <a:noFill/>
              </a:ln>
              <a:solidFill>
                <a:prstClr val="black"/>
              </a:solidFill>
              <a:effectLst/>
              <a:uLnTx/>
              <a:uFillTx/>
              <a:cs typeface="Arial"/>
              <a:sym typeface="Arial"/>
            </a:endParaRPr>
          </a:p>
          <a:p>
            <a:pPr marL="0" marR="0" lvl="0" indent="0" defTabSz="914354"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prstClr val="black"/>
                </a:solidFill>
                <a:effectLst/>
                <a:uLnTx/>
                <a:uFillTx/>
                <a:cs typeface="Arial"/>
                <a:sym typeface="Arial"/>
              </a:rPr>
              <a:t>Nature Communications</a:t>
            </a:r>
            <a:endParaRPr kumimoji="0" lang="en-US" sz="1600" b="0" u="none" strike="noStrike" kern="0" cap="none" spc="0" normalizeH="0" baseline="0" noProof="0" dirty="0">
              <a:ln>
                <a:noFill/>
              </a:ln>
              <a:solidFill>
                <a:prstClr val="black"/>
              </a:solidFill>
              <a:effectLst/>
              <a:uLnTx/>
              <a:uFillTx/>
              <a:cs typeface="Arial"/>
              <a:sym typeface="Arial"/>
            </a:endParaRPr>
          </a:p>
        </p:txBody>
      </p:sp>
      <p:grpSp>
        <p:nvGrpSpPr>
          <p:cNvPr id="41" name="Group 40">
            <a:extLst>
              <a:ext uri="{FF2B5EF4-FFF2-40B4-BE49-F238E27FC236}">
                <a16:creationId xmlns:a16="http://schemas.microsoft.com/office/drawing/2014/main" id="{7A3E1AAE-9EE4-4651-A4F4-36766A577470}"/>
              </a:ext>
            </a:extLst>
          </p:cNvPr>
          <p:cNvGrpSpPr>
            <a:grpSpLocks noChangeAspect="1"/>
          </p:cNvGrpSpPr>
          <p:nvPr/>
        </p:nvGrpSpPr>
        <p:grpSpPr>
          <a:xfrm>
            <a:off x="8962351" y="2444005"/>
            <a:ext cx="1622409" cy="1370464"/>
            <a:chOff x="621496" y="5326290"/>
            <a:chExt cx="1091087" cy="921656"/>
          </a:xfrm>
        </p:grpSpPr>
        <p:sp>
          <p:nvSpPr>
            <p:cNvPr id="47" name="TextBox 46">
              <a:extLst>
                <a:ext uri="{FF2B5EF4-FFF2-40B4-BE49-F238E27FC236}">
                  <a16:creationId xmlns:a16="http://schemas.microsoft.com/office/drawing/2014/main" id="{732E8B7E-DE4A-4FEC-8896-8BCF77A99155}"/>
                </a:ext>
              </a:extLst>
            </p:cNvPr>
            <p:cNvSpPr txBox="1"/>
            <p:nvPr/>
          </p:nvSpPr>
          <p:spPr>
            <a:xfrm>
              <a:off x="838200" y="6017576"/>
              <a:ext cx="722512" cy="230370"/>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Time</a:t>
              </a:r>
            </a:p>
          </p:txBody>
        </p:sp>
        <p:sp>
          <p:nvSpPr>
            <p:cNvPr id="48" name="TextBox 47">
              <a:extLst>
                <a:ext uri="{FF2B5EF4-FFF2-40B4-BE49-F238E27FC236}">
                  <a16:creationId xmlns:a16="http://schemas.microsoft.com/office/drawing/2014/main" id="{85C3CF83-2454-47E5-B200-BCE2704DC1CE}"/>
                </a:ext>
              </a:extLst>
            </p:cNvPr>
            <p:cNvSpPr txBox="1"/>
            <p:nvPr/>
          </p:nvSpPr>
          <p:spPr>
            <a:xfrm rot="16200000">
              <a:off x="446328" y="5501458"/>
              <a:ext cx="644253" cy="293917"/>
            </a:xfrm>
            <a:prstGeom prst="rect">
              <a:avLst/>
            </a:prstGeom>
            <a:noFill/>
          </p:spPr>
          <p:txBody>
            <a:bodyPr wrap="square" rtlCol="0">
              <a:spAutoFit/>
            </a:bodyPr>
            <a:lstStyle/>
            <a:p>
              <a:pPr marL="0" marR="0" lvl="0" indent="0" defTabSz="914354" eaLnBrk="1" fontAlgn="auto" latinLnBrk="0" hangingPunct="1">
                <a:lnSpc>
                  <a:spcPct val="7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Kidney function</a:t>
              </a:r>
            </a:p>
          </p:txBody>
        </p:sp>
        <p:grpSp>
          <p:nvGrpSpPr>
            <p:cNvPr id="49" name="Group 48">
              <a:extLst>
                <a:ext uri="{FF2B5EF4-FFF2-40B4-BE49-F238E27FC236}">
                  <a16:creationId xmlns:a16="http://schemas.microsoft.com/office/drawing/2014/main" id="{E065DDBE-C2E2-4AF8-89D3-6324A6502E68}"/>
                </a:ext>
              </a:extLst>
            </p:cNvPr>
            <p:cNvGrpSpPr>
              <a:grpSpLocks noChangeAspect="1"/>
            </p:cNvGrpSpPr>
            <p:nvPr/>
          </p:nvGrpSpPr>
          <p:grpSpPr>
            <a:xfrm>
              <a:off x="906422" y="5435085"/>
              <a:ext cx="806161" cy="611569"/>
              <a:chOff x="5486400" y="4313687"/>
              <a:chExt cx="1104902" cy="838200"/>
            </a:xfrm>
          </p:grpSpPr>
          <p:pic>
            <p:nvPicPr>
              <p:cNvPr id="50" name="Picture 5" descr="Image result for sigmoidal curve">
                <a:extLst>
                  <a:ext uri="{FF2B5EF4-FFF2-40B4-BE49-F238E27FC236}">
                    <a16:creationId xmlns:a16="http://schemas.microsoft.com/office/drawing/2014/main" id="{DA7C0B68-DE82-4660-A51A-DC1035BE61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900" t="8908" r="14465" b="5005"/>
              <a:stretch/>
            </p:blipFill>
            <p:spPr bwMode="auto">
              <a:xfrm flipH="1">
                <a:off x="5486400" y="4427989"/>
                <a:ext cx="823640" cy="72162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1E9D633B-0F67-4C4F-ABA9-7190ABDA19BC}"/>
                  </a:ext>
                </a:extLst>
              </p:cNvPr>
              <p:cNvGrpSpPr/>
              <p:nvPr/>
            </p:nvGrpSpPr>
            <p:grpSpPr>
              <a:xfrm>
                <a:off x="5486400" y="4313687"/>
                <a:ext cx="1104902" cy="838200"/>
                <a:chOff x="4114799" y="4229100"/>
                <a:chExt cx="1104902" cy="838200"/>
              </a:xfrm>
            </p:grpSpPr>
            <p:cxnSp>
              <p:nvCxnSpPr>
                <p:cNvPr id="52" name="Straight Arrow Connector 51">
                  <a:extLst>
                    <a:ext uri="{FF2B5EF4-FFF2-40B4-BE49-F238E27FC236}">
                      <a16:creationId xmlns:a16="http://schemas.microsoft.com/office/drawing/2014/main" id="{F7F01247-ADF3-4580-AF61-065040567486}"/>
                    </a:ext>
                  </a:extLst>
                </p:cNvPr>
                <p:cNvCxnSpPr/>
                <p:nvPr/>
              </p:nvCxnSpPr>
              <p:spPr>
                <a:xfrm flipV="1">
                  <a:off x="4114799" y="4229100"/>
                  <a:ext cx="0" cy="838200"/>
                </a:xfrm>
                <a:prstGeom prst="straightConnector1">
                  <a:avLst/>
                </a:prstGeom>
                <a:noFill/>
                <a:ln w="12700" cap="flat" cmpd="sng" algn="ctr">
                  <a:solidFill>
                    <a:sysClr val="windowText" lastClr="000000"/>
                  </a:solidFill>
                  <a:prstDash val="solid"/>
                  <a:tailEnd type="triangle"/>
                </a:ln>
                <a:effectLst/>
              </p:spPr>
            </p:cxnSp>
            <p:cxnSp>
              <p:nvCxnSpPr>
                <p:cNvPr id="53" name="Straight Arrow Connector 52">
                  <a:extLst>
                    <a:ext uri="{FF2B5EF4-FFF2-40B4-BE49-F238E27FC236}">
                      <a16:creationId xmlns:a16="http://schemas.microsoft.com/office/drawing/2014/main" id="{937921B6-7F50-4689-8756-A30B34C01165}"/>
                    </a:ext>
                  </a:extLst>
                </p:cNvPr>
                <p:cNvCxnSpPr/>
                <p:nvPr/>
              </p:nvCxnSpPr>
              <p:spPr>
                <a:xfrm>
                  <a:off x="4114799" y="5067300"/>
                  <a:ext cx="1104902" cy="0"/>
                </a:xfrm>
                <a:prstGeom prst="straightConnector1">
                  <a:avLst/>
                </a:prstGeom>
                <a:noFill/>
                <a:ln w="12700" cap="flat" cmpd="sng" algn="ctr">
                  <a:solidFill>
                    <a:sysClr val="windowText" lastClr="000000"/>
                  </a:solidFill>
                  <a:prstDash val="solid"/>
                  <a:tailEnd type="triangle"/>
                </a:ln>
                <a:effectLst/>
              </p:spPr>
            </p:cxnSp>
          </p:grpSp>
        </p:grpSp>
      </p:grpSp>
      <p:sp>
        <p:nvSpPr>
          <p:cNvPr id="54" name="TextBox 53">
            <a:extLst>
              <a:ext uri="{FF2B5EF4-FFF2-40B4-BE49-F238E27FC236}">
                <a16:creationId xmlns:a16="http://schemas.microsoft.com/office/drawing/2014/main" id="{FF5B5085-4F54-4C40-9534-004080BDCA0B}"/>
              </a:ext>
            </a:extLst>
          </p:cNvPr>
          <p:cNvSpPr txBox="1"/>
          <p:nvPr/>
        </p:nvSpPr>
        <p:spPr>
          <a:xfrm>
            <a:off x="9837359" y="2815576"/>
            <a:ext cx="1352135" cy="480131"/>
          </a:xfrm>
          <a:prstGeom prst="rect">
            <a:avLst/>
          </a:prstGeom>
          <a:noFill/>
        </p:spPr>
        <p:txBody>
          <a:bodyPr wrap="square" rtlCol="0">
            <a:spAutoFit/>
          </a:bodyPr>
          <a:lstStyle/>
          <a:p>
            <a:pPr marL="0" marR="0" lvl="0" indent="0" algn="ctr" defTabSz="914354"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C00000"/>
                </a:solidFill>
                <a:effectLst/>
                <a:uLnTx/>
                <a:uFillTx/>
              </a:rPr>
              <a:t>End stage renal disease (ESRD)</a:t>
            </a:r>
          </a:p>
        </p:txBody>
      </p:sp>
      <p:sp>
        <p:nvSpPr>
          <p:cNvPr id="55" name="TextBox 54">
            <a:extLst>
              <a:ext uri="{FF2B5EF4-FFF2-40B4-BE49-F238E27FC236}">
                <a16:creationId xmlns:a16="http://schemas.microsoft.com/office/drawing/2014/main" id="{1F369D04-99FD-433F-A20E-89D6046E47A5}"/>
              </a:ext>
            </a:extLst>
          </p:cNvPr>
          <p:cNvSpPr txBox="1"/>
          <p:nvPr/>
        </p:nvSpPr>
        <p:spPr>
          <a:xfrm>
            <a:off x="20455" y="6253860"/>
            <a:ext cx="5431316" cy="584775"/>
          </a:xfrm>
          <a:prstGeom prst="rect">
            <a:avLst/>
          </a:prstGeom>
          <a:noFill/>
          <a:ln w="22225">
            <a:solidFill>
              <a:schemeClr val="tx1"/>
            </a:solidFill>
          </a:ln>
        </p:spPr>
        <p:txBody>
          <a:bodyPr wrap="square" rtlCol="0">
            <a:spAutoFit/>
          </a:bodyPr>
          <a:lstStyle/>
          <a:p>
            <a:r>
              <a:rPr lang="en-US" sz="1600" dirty="0"/>
              <a:t>Lundberg and Lee. </a:t>
            </a:r>
            <a:r>
              <a:rPr lang="en-US" sz="1600" i="1" dirty="0"/>
              <a:t>NIPS (2017)</a:t>
            </a:r>
            <a:r>
              <a:rPr lang="en-US" sz="1600" dirty="0"/>
              <a:t> – </a:t>
            </a:r>
            <a:r>
              <a:rPr lang="en-US" sz="1600" b="1" dirty="0"/>
              <a:t>Oral presentation (top 1%)</a:t>
            </a:r>
          </a:p>
          <a:p>
            <a:r>
              <a:rPr lang="en-US" sz="1600" i="1" dirty="0"/>
              <a:t>NIPS workshop on Interpretable ML (2016) –</a:t>
            </a:r>
            <a:r>
              <a:rPr lang="en-US" sz="1600" dirty="0"/>
              <a:t> </a:t>
            </a:r>
            <a:r>
              <a:rPr lang="en-US" sz="1600" b="1" dirty="0"/>
              <a:t>Best paper award</a:t>
            </a:r>
            <a:endParaRPr lang="en-US" sz="1600" b="1" i="1" dirty="0"/>
          </a:p>
        </p:txBody>
      </p:sp>
      <p:sp>
        <p:nvSpPr>
          <p:cNvPr id="56" name="TextBox 55">
            <a:extLst>
              <a:ext uri="{FF2B5EF4-FFF2-40B4-BE49-F238E27FC236}">
                <a16:creationId xmlns:a16="http://schemas.microsoft.com/office/drawing/2014/main" id="{D02AB6DD-7F5C-455A-AFC4-5532B22A6C20}"/>
              </a:ext>
            </a:extLst>
          </p:cNvPr>
          <p:cNvSpPr txBox="1"/>
          <p:nvPr/>
        </p:nvSpPr>
        <p:spPr>
          <a:xfrm>
            <a:off x="5477966" y="6253859"/>
            <a:ext cx="3054019" cy="584775"/>
          </a:xfrm>
          <a:prstGeom prst="rect">
            <a:avLst/>
          </a:prstGeom>
          <a:noFill/>
          <a:ln w="22225">
            <a:solidFill>
              <a:schemeClr val="tx1"/>
            </a:solidFill>
          </a:ln>
        </p:spPr>
        <p:txBody>
          <a:bodyPr wrap="square" rtlCol="0">
            <a:spAutoFit/>
          </a:bodyPr>
          <a:lstStyle/>
          <a:p>
            <a:r>
              <a:rPr lang="en-US" sz="1600" dirty="0"/>
              <a:t>Lundberg et al. </a:t>
            </a:r>
            <a:r>
              <a:rPr lang="en-US" sz="1600" i="1" dirty="0"/>
              <a:t>Nature BME (2018)</a:t>
            </a:r>
            <a:r>
              <a:rPr lang="en-US" sz="1600" dirty="0"/>
              <a:t> – </a:t>
            </a:r>
            <a:r>
              <a:rPr lang="en-US" sz="1600" b="1" dirty="0"/>
              <a:t>Featured on the cover</a:t>
            </a:r>
          </a:p>
        </p:txBody>
      </p:sp>
    </p:spTree>
    <p:extLst>
      <p:ext uri="{BB962C8B-B14F-4D97-AF65-F5344CB8AC3E}">
        <p14:creationId xmlns:p14="http://schemas.microsoft.com/office/powerpoint/2010/main" val="270102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wipe(left)">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wipe(left)">
                                      <p:cBhvr>
                                        <p:cTn id="17"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6A8936-6A54-4D03-8EC3-3B7D6B3512E1}"/>
              </a:ext>
            </a:extLst>
          </p:cNvPr>
          <p:cNvSpPr>
            <a:spLocks noGrp="1"/>
          </p:cNvSpPr>
          <p:nvPr>
            <p:ph idx="1"/>
          </p:nvPr>
        </p:nvSpPr>
        <p:spPr>
          <a:xfrm>
            <a:off x="4156305" y="1709929"/>
            <a:ext cx="3906281" cy="1467328"/>
          </a:xfrm>
        </p:spPr>
        <p:txBody>
          <a:bodyPr>
            <a:normAutofit fontScale="92500" lnSpcReduction="10000"/>
          </a:bodyPr>
          <a:lstStyle/>
          <a:p>
            <a:pPr marL="0" indent="0">
              <a:buNone/>
            </a:pPr>
            <a:r>
              <a:rPr lang="en-US" sz="2600" b="1" dirty="0">
                <a:solidFill>
                  <a:srgbClr val="C00000"/>
                </a:solidFill>
              </a:rPr>
              <a:t>Cancer precision medicine	</a:t>
            </a:r>
            <a:r>
              <a:rPr lang="en-US" sz="2600" b="1" dirty="0">
                <a:solidFill>
                  <a:schemeClr val="bg1"/>
                </a:solidFill>
              </a:rPr>
              <a:t>a</a:t>
            </a:r>
          </a:p>
          <a:p>
            <a:r>
              <a:rPr lang="en-US" sz="2200" dirty="0"/>
              <a:t>Learn interpretable feature representations.</a:t>
            </a:r>
          </a:p>
          <a:p>
            <a:endParaRPr lang="en-US" sz="2400" dirty="0"/>
          </a:p>
        </p:txBody>
      </p:sp>
      <p:sp>
        <p:nvSpPr>
          <p:cNvPr id="10" name="Rounded Rectangle 9">
            <a:extLst>
              <a:ext uri="{FF2B5EF4-FFF2-40B4-BE49-F238E27FC236}">
                <a16:creationId xmlns:a16="http://schemas.microsoft.com/office/drawing/2014/main" id="{4D9F0EFB-3B53-43A3-9E78-F674190B45B5}"/>
              </a:ext>
            </a:extLst>
          </p:cNvPr>
          <p:cNvSpPr/>
          <p:nvPr/>
        </p:nvSpPr>
        <p:spPr>
          <a:xfrm>
            <a:off x="106908" y="1700784"/>
            <a:ext cx="3906281" cy="5054551"/>
          </a:xfrm>
          <a:prstGeom prst="roundRect">
            <a:avLst>
              <a:gd name="adj" fmla="val 0"/>
            </a:avLst>
          </a:prstGeom>
          <a:noFill/>
          <a:ln w="31750" cap="flat" cmpd="sng" algn="ctr">
            <a:solidFill>
              <a:srgbClr val="008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3" name="Content Placeholder 2">
            <a:extLst>
              <a:ext uri="{FF2B5EF4-FFF2-40B4-BE49-F238E27FC236}">
                <a16:creationId xmlns:a16="http://schemas.microsoft.com/office/drawing/2014/main" id="{A784122F-0A76-4419-83D2-F8DDFEBCDB8B}"/>
              </a:ext>
            </a:extLst>
          </p:cNvPr>
          <p:cNvSpPr txBox="1">
            <a:spLocks/>
          </p:cNvSpPr>
          <p:nvPr/>
        </p:nvSpPr>
        <p:spPr>
          <a:xfrm>
            <a:off x="128302" y="1709929"/>
            <a:ext cx="4023452" cy="1526058"/>
          </a:xfrm>
          <a:prstGeom prst="rect">
            <a:avLst/>
          </a:prstGeom>
        </p:spPr>
        <p:txBody>
          <a:bodyPr vert="horz" lIns="91440" tIns="45720" rIns="91440" bIns="45720" rtlCol="0">
            <a:normAutofit fontScale="92500" lnSpcReduction="2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600" b="1" dirty="0">
                <a:solidFill>
                  <a:srgbClr val="008000"/>
                </a:solidFill>
              </a:rPr>
              <a:t>Prediction &amp; decision support systems in hospitals</a:t>
            </a:r>
          </a:p>
          <a:p>
            <a:pPr>
              <a:lnSpc>
                <a:spcPct val="110000"/>
              </a:lnSpc>
            </a:pPr>
            <a:r>
              <a:rPr lang="en-US" sz="2200" dirty="0"/>
              <a:t>Make interpretable predictions from complex models.</a:t>
            </a:r>
          </a:p>
        </p:txBody>
      </p:sp>
      <p:sp>
        <p:nvSpPr>
          <p:cNvPr id="14" name="Content Placeholder 2">
            <a:extLst>
              <a:ext uri="{FF2B5EF4-FFF2-40B4-BE49-F238E27FC236}">
                <a16:creationId xmlns:a16="http://schemas.microsoft.com/office/drawing/2014/main" id="{DF4BAB84-AD69-4D95-9488-B09B4568F818}"/>
              </a:ext>
            </a:extLst>
          </p:cNvPr>
          <p:cNvSpPr txBox="1">
            <a:spLocks/>
          </p:cNvSpPr>
          <p:nvPr/>
        </p:nvSpPr>
        <p:spPr>
          <a:xfrm>
            <a:off x="8166448" y="1709928"/>
            <a:ext cx="3950342" cy="1487540"/>
          </a:xfrm>
          <a:prstGeom prst="rect">
            <a:avLst/>
          </a:prstGeom>
        </p:spPr>
        <p:txBody>
          <a:bodyPr vert="horz" lIns="91440" tIns="45720" rIns="91440" bIns="45720" rtlCol="0">
            <a:normAutofit lnSpcReduction="1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2400" b="1" dirty="0">
                <a:solidFill>
                  <a:srgbClr val="000099"/>
                </a:solidFill>
              </a:rPr>
              <a:t>Alzheimer’s disease therapeutic target discovery</a:t>
            </a:r>
          </a:p>
          <a:p>
            <a:r>
              <a:rPr lang="en-US" sz="2000" dirty="0"/>
              <a:t>Integrate data sets for statistical power and interpretability.</a:t>
            </a:r>
          </a:p>
        </p:txBody>
      </p:sp>
      <p:sp>
        <p:nvSpPr>
          <p:cNvPr id="9" name="Rounded Rectangle 9">
            <a:extLst>
              <a:ext uri="{FF2B5EF4-FFF2-40B4-BE49-F238E27FC236}">
                <a16:creationId xmlns:a16="http://schemas.microsoft.com/office/drawing/2014/main" id="{04D8C86F-9395-41C1-BB9F-CC3884CE4D19}"/>
              </a:ext>
            </a:extLst>
          </p:cNvPr>
          <p:cNvSpPr/>
          <p:nvPr/>
        </p:nvSpPr>
        <p:spPr>
          <a:xfrm>
            <a:off x="4128007" y="1701848"/>
            <a:ext cx="3906281" cy="5054551"/>
          </a:xfrm>
          <a:prstGeom prst="roundRect">
            <a:avLst>
              <a:gd name="adj" fmla="val 0"/>
            </a:avLst>
          </a:prstGeom>
          <a:noFill/>
          <a:ln w="31750" cap="flat" cmpd="sng" algn="ctr">
            <a:solidFill>
              <a:srgbClr val="C0000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 name="Rounded Rectangle 9">
            <a:extLst>
              <a:ext uri="{FF2B5EF4-FFF2-40B4-BE49-F238E27FC236}">
                <a16:creationId xmlns:a16="http://schemas.microsoft.com/office/drawing/2014/main" id="{53D94F13-9009-47DE-BC62-391368671968}"/>
              </a:ext>
            </a:extLst>
          </p:cNvPr>
          <p:cNvSpPr/>
          <p:nvPr/>
        </p:nvSpPr>
        <p:spPr>
          <a:xfrm>
            <a:off x="8145667" y="1696166"/>
            <a:ext cx="3906281" cy="5054551"/>
          </a:xfrm>
          <a:prstGeom prst="roundRect">
            <a:avLst>
              <a:gd name="adj" fmla="val 0"/>
            </a:avLst>
          </a:prstGeom>
          <a:noFill/>
          <a:ln w="31750" cap="flat" cmpd="sng" algn="ctr">
            <a:solidFill>
              <a:srgbClr val="000099"/>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24E7F01F-0082-493B-B9F7-7DC198FFD46A}"/>
              </a:ext>
            </a:extLst>
          </p:cNvPr>
          <p:cNvPicPr>
            <a:picLocks noChangeAspect="1"/>
          </p:cNvPicPr>
          <p:nvPr/>
        </p:nvPicPr>
        <p:blipFill>
          <a:blip r:embed="rId3"/>
          <a:stretch>
            <a:fillRect/>
          </a:stretch>
        </p:blipFill>
        <p:spPr>
          <a:xfrm>
            <a:off x="4960330" y="3603259"/>
            <a:ext cx="2198129" cy="1417712"/>
          </a:xfrm>
          <a:prstGeom prst="rect">
            <a:avLst/>
          </a:prstGeom>
        </p:spPr>
      </p:pic>
      <p:pic>
        <p:nvPicPr>
          <p:cNvPr id="5" name="Picture 4">
            <a:extLst>
              <a:ext uri="{FF2B5EF4-FFF2-40B4-BE49-F238E27FC236}">
                <a16:creationId xmlns:a16="http://schemas.microsoft.com/office/drawing/2014/main" id="{30AC12EB-4AE9-4776-B32D-D90D13F20206}"/>
              </a:ext>
            </a:extLst>
          </p:cNvPr>
          <p:cNvPicPr>
            <a:picLocks noChangeAspect="1"/>
          </p:cNvPicPr>
          <p:nvPr/>
        </p:nvPicPr>
        <p:blipFill>
          <a:blip r:embed="rId4"/>
          <a:stretch>
            <a:fillRect/>
          </a:stretch>
        </p:blipFill>
        <p:spPr>
          <a:xfrm>
            <a:off x="948902" y="3641220"/>
            <a:ext cx="2122119" cy="1339494"/>
          </a:xfrm>
          <a:prstGeom prst="rect">
            <a:avLst/>
          </a:prstGeom>
        </p:spPr>
      </p:pic>
      <p:sp>
        <p:nvSpPr>
          <p:cNvPr id="25" name="Title 1">
            <a:extLst>
              <a:ext uri="{FF2B5EF4-FFF2-40B4-BE49-F238E27FC236}">
                <a16:creationId xmlns:a16="http://schemas.microsoft.com/office/drawing/2014/main" id="{F1DEC5E7-4D48-4D75-B059-706CB2CCB1EE}"/>
              </a:ext>
            </a:extLst>
          </p:cNvPr>
          <p:cNvSpPr>
            <a:spLocks noGrp="1"/>
          </p:cNvSpPr>
          <p:nvPr>
            <p:ph type="title"/>
          </p:nvPr>
        </p:nvSpPr>
        <p:spPr>
          <a:xfrm>
            <a:off x="379561" y="198154"/>
            <a:ext cx="10974239" cy="1325563"/>
          </a:xfrm>
        </p:spPr>
        <p:txBody>
          <a:bodyPr>
            <a:noAutofit/>
          </a:bodyPr>
          <a:lstStyle/>
          <a:p>
            <a:r>
              <a:rPr lang="en-US" dirty="0"/>
              <a:t>Interpretable ML can transform important areas of medicine </a:t>
            </a:r>
          </a:p>
        </p:txBody>
      </p:sp>
      <p:grpSp>
        <p:nvGrpSpPr>
          <p:cNvPr id="7" name="Group 6">
            <a:extLst>
              <a:ext uri="{FF2B5EF4-FFF2-40B4-BE49-F238E27FC236}">
                <a16:creationId xmlns:a16="http://schemas.microsoft.com/office/drawing/2014/main" id="{4C9DFFE5-F2EF-4C6E-8E77-FD7D357202EA}"/>
              </a:ext>
            </a:extLst>
          </p:cNvPr>
          <p:cNvGrpSpPr/>
          <p:nvPr/>
        </p:nvGrpSpPr>
        <p:grpSpPr>
          <a:xfrm>
            <a:off x="208688" y="5600661"/>
            <a:ext cx="3656106" cy="1099094"/>
            <a:chOff x="227793" y="5408808"/>
            <a:chExt cx="3656106" cy="1099094"/>
          </a:xfrm>
        </p:grpSpPr>
        <p:pic>
          <p:nvPicPr>
            <p:cNvPr id="65" name="Picture 64">
              <a:extLst>
                <a:ext uri="{FF2B5EF4-FFF2-40B4-BE49-F238E27FC236}">
                  <a16:creationId xmlns:a16="http://schemas.microsoft.com/office/drawing/2014/main" id="{4470EBC3-E485-4DF1-B923-48F07571C34A}"/>
                </a:ext>
              </a:extLst>
            </p:cNvPr>
            <p:cNvPicPr>
              <a:picLocks noChangeAspect="1"/>
            </p:cNvPicPr>
            <p:nvPr/>
          </p:nvPicPr>
          <p:blipFill rotWithShape="1">
            <a:blip r:embed="rId5">
              <a:extLst>
                <a:ext uri="{28A0092B-C50C-407E-A947-70E740481C1C}">
                  <a14:useLocalDpi xmlns:a14="http://schemas.microsoft.com/office/drawing/2010/main" val="0"/>
                </a:ext>
              </a:extLst>
            </a:blip>
            <a:srcRect l="51205" t="6542" r="30106" b="56126"/>
            <a:stretch/>
          </p:blipFill>
          <p:spPr>
            <a:xfrm>
              <a:off x="227793" y="5410621"/>
              <a:ext cx="823977" cy="1097281"/>
            </a:xfrm>
            <a:prstGeom prst="rect">
              <a:avLst/>
            </a:prstGeom>
            <a:ln w="22225">
              <a:solidFill>
                <a:schemeClr val="tx1"/>
              </a:solidFill>
            </a:ln>
          </p:spPr>
        </p:pic>
        <p:pic>
          <p:nvPicPr>
            <p:cNvPr id="67" name="Picture 66">
              <a:extLst>
                <a:ext uri="{FF2B5EF4-FFF2-40B4-BE49-F238E27FC236}">
                  <a16:creationId xmlns:a16="http://schemas.microsoft.com/office/drawing/2014/main" id="{031F2DA7-A947-4B9A-86B2-D7806AFBDB07}"/>
                </a:ext>
              </a:extLst>
            </p:cNvPr>
            <p:cNvPicPr>
              <a:picLocks noChangeAspect="1"/>
            </p:cNvPicPr>
            <p:nvPr/>
          </p:nvPicPr>
          <p:blipFill rotWithShape="1">
            <a:blip r:embed="rId6">
              <a:extLst>
                <a:ext uri="{28A0092B-C50C-407E-A947-70E740481C1C}">
                  <a14:useLocalDpi xmlns:a14="http://schemas.microsoft.com/office/drawing/2010/main" val="0"/>
                </a:ext>
              </a:extLst>
            </a:blip>
            <a:srcRect l="7616" t="667" r="12102" b="25821"/>
            <a:stretch/>
          </p:blipFill>
          <p:spPr>
            <a:xfrm>
              <a:off x="2112894" y="5409714"/>
              <a:ext cx="822959" cy="1097280"/>
            </a:xfrm>
            <a:prstGeom prst="rect">
              <a:avLst/>
            </a:prstGeom>
            <a:ln w="22225">
              <a:solidFill>
                <a:schemeClr val="tx1"/>
              </a:solidFill>
            </a:ln>
          </p:spPr>
        </p:pic>
        <p:pic>
          <p:nvPicPr>
            <p:cNvPr id="68" name="Picture 67">
              <a:extLst>
                <a:ext uri="{FF2B5EF4-FFF2-40B4-BE49-F238E27FC236}">
                  <a16:creationId xmlns:a16="http://schemas.microsoft.com/office/drawing/2014/main" id="{6B6F7B8C-1FDF-4F54-8E5A-1621FBF50B7C}"/>
                </a:ext>
              </a:extLst>
            </p:cNvPr>
            <p:cNvPicPr>
              <a:picLocks noChangeAspect="1"/>
            </p:cNvPicPr>
            <p:nvPr/>
          </p:nvPicPr>
          <p:blipFill rotWithShape="1">
            <a:blip r:embed="rId7">
              <a:extLst>
                <a:ext uri="{28A0092B-C50C-407E-A947-70E740481C1C}">
                  <a14:useLocalDpi xmlns:a14="http://schemas.microsoft.com/office/drawing/2010/main" val="0"/>
                </a:ext>
              </a:extLst>
            </a:blip>
            <a:srcRect l="13466" t="3229" r="11612" b="1"/>
            <a:stretch/>
          </p:blipFill>
          <p:spPr>
            <a:xfrm>
              <a:off x="1172655" y="5410621"/>
              <a:ext cx="822959" cy="1095467"/>
            </a:xfrm>
            <a:prstGeom prst="rect">
              <a:avLst/>
            </a:prstGeom>
            <a:ln w="22225">
              <a:solidFill>
                <a:schemeClr val="tx1"/>
              </a:solidFill>
            </a:ln>
          </p:spPr>
        </p:pic>
        <p:pic>
          <p:nvPicPr>
            <p:cNvPr id="69" name="Picture 68">
              <a:extLst>
                <a:ext uri="{FF2B5EF4-FFF2-40B4-BE49-F238E27FC236}">
                  <a16:creationId xmlns:a16="http://schemas.microsoft.com/office/drawing/2014/main" id="{B9A7D880-ACD9-481E-97E9-510AEB96DBA4}"/>
                </a:ext>
              </a:extLst>
            </p:cNvPr>
            <p:cNvPicPr>
              <a:picLocks noChangeAspect="1"/>
            </p:cNvPicPr>
            <p:nvPr/>
          </p:nvPicPr>
          <p:blipFill rotWithShape="1">
            <a:blip r:embed="rId8">
              <a:extLst>
                <a:ext uri="{28A0092B-C50C-407E-A947-70E740481C1C}">
                  <a14:useLocalDpi xmlns:a14="http://schemas.microsoft.com/office/drawing/2010/main" val="0"/>
                </a:ext>
              </a:extLst>
            </a:blip>
            <a:srcRect l="11462" t="442" r="11968"/>
            <a:stretch/>
          </p:blipFill>
          <p:spPr>
            <a:xfrm>
              <a:off x="3065013" y="5408808"/>
              <a:ext cx="818886" cy="1097280"/>
            </a:xfrm>
            <a:prstGeom prst="rect">
              <a:avLst/>
            </a:prstGeom>
            <a:ln w="22225">
              <a:solidFill>
                <a:schemeClr val="tx1"/>
              </a:solidFill>
            </a:ln>
          </p:spPr>
        </p:pic>
      </p:grpSp>
      <p:grpSp>
        <p:nvGrpSpPr>
          <p:cNvPr id="16" name="Group 15">
            <a:extLst>
              <a:ext uri="{FF2B5EF4-FFF2-40B4-BE49-F238E27FC236}">
                <a16:creationId xmlns:a16="http://schemas.microsoft.com/office/drawing/2014/main" id="{8CF88836-30F7-473B-85F0-2C8D60CA92A0}"/>
              </a:ext>
            </a:extLst>
          </p:cNvPr>
          <p:cNvGrpSpPr/>
          <p:nvPr/>
        </p:nvGrpSpPr>
        <p:grpSpPr>
          <a:xfrm>
            <a:off x="4271026" y="5602877"/>
            <a:ext cx="2709267" cy="1101354"/>
            <a:chOff x="230744" y="5399664"/>
            <a:chExt cx="2709267" cy="1101354"/>
          </a:xfrm>
        </p:grpSpPr>
        <p:pic>
          <p:nvPicPr>
            <p:cNvPr id="70" name="Picture 69">
              <a:extLst>
                <a:ext uri="{FF2B5EF4-FFF2-40B4-BE49-F238E27FC236}">
                  <a16:creationId xmlns:a16="http://schemas.microsoft.com/office/drawing/2014/main" id="{A78F1111-888F-45E7-BE97-17BD523C3B11}"/>
                </a:ext>
              </a:extLst>
            </p:cNvPr>
            <p:cNvPicPr>
              <a:picLocks noChangeAspect="1"/>
            </p:cNvPicPr>
            <p:nvPr/>
          </p:nvPicPr>
          <p:blipFill rotWithShape="1">
            <a:blip r:embed="rId9">
              <a:extLst>
                <a:ext uri="{28A0092B-C50C-407E-A947-70E740481C1C}">
                  <a14:useLocalDpi xmlns:a14="http://schemas.microsoft.com/office/drawing/2010/main" val="0"/>
                </a:ext>
              </a:extLst>
            </a:blip>
            <a:srcRect l="6752" t="17557" r="7682" b="7793"/>
            <a:stretch/>
          </p:blipFill>
          <p:spPr>
            <a:xfrm>
              <a:off x="2117051" y="5405551"/>
              <a:ext cx="822960" cy="1095467"/>
            </a:xfrm>
            <a:prstGeom prst="rect">
              <a:avLst/>
            </a:prstGeom>
            <a:ln w="22225">
              <a:solidFill>
                <a:schemeClr val="tx1"/>
              </a:solidFill>
            </a:ln>
          </p:spPr>
        </p:pic>
        <p:pic>
          <p:nvPicPr>
            <p:cNvPr id="74" name="Picture 73">
              <a:extLst>
                <a:ext uri="{FF2B5EF4-FFF2-40B4-BE49-F238E27FC236}">
                  <a16:creationId xmlns:a16="http://schemas.microsoft.com/office/drawing/2014/main" id="{170BDD2C-8E4F-46BB-879E-E8CD5CBAF4F0}"/>
                </a:ext>
              </a:extLst>
            </p:cNvPr>
            <p:cNvPicPr>
              <a:picLocks noChangeAspect="1"/>
            </p:cNvPicPr>
            <p:nvPr/>
          </p:nvPicPr>
          <p:blipFill rotWithShape="1">
            <a:blip r:embed="rId10">
              <a:extLst>
                <a:ext uri="{28A0092B-C50C-407E-A947-70E740481C1C}">
                  <a14:useLocalDpi xmlns:a14="http://schemas.microsoft.com/office/drawing/2010/main" val="0"/>
                </a:ext>
              </a:extLst>
            </a:blip>
            <a:srcRect l="9469" t="7470" r="13437" b="22150"/>
            <a:stretch/>
          </p:blipFill>
          <p:spPr>
            <a:xfrm>
              <a:off x="230744" y="5399664"/>
              <a:ext cx="823978" cy="1097280"/>
            </a:xfrm>
            <a:prstGeom prst="rect">
              <a:avLst/>
            </a:prstGeom>
            <a:ln w="22225">
              <a:solidFill>
                <a:schemeClr val="tx1"/>
              </a:solidFill>
            </a:ln>
          </p:spPr>
        </p:pic>
        <p:pic>
          <p:nvPicPr>
            <p:cNvPr id="75" name="Picture 74">
              <a:extLst>
                <a:ext uri="{FF2B5EF4-FFF2-40B4-BE49-F238E27FC236}">
                  <a16:creationId xmlns:a16="http://schemas.microsoft.com/office/drawing/2014/main" id="{7AA2040E-B078-495A-929E-595ADB2BC676}"/>
                </a:ext>
              </a:extLst>
            </p:cNvPr>
            <p:cNvPicPr>
              <a:picLocks noChangeAspect="1"/>
            </p:cNvPicPr>
            <p:nvPr/>
          </p:nvPicPr>
          <p:blipFill rotWithShape="1">
            <a:blip r:embed="rId11">
              <a:extLst>
                <a:ext uri="{28A0092B-C50C-407E-A947-70E740481C1C}">
                  <a14:useLocalDpi xmlns:a14="http://schemas.microsoft.com/office/drawing/2010/main" val="0"/>
                </a:ext>
              </a:extLst>
            </a:blip>
            <a:srcRect l="3686" r="6954"/>
            <a:stretch/>
          </p:blipFill>
          <p:spPr>
            <a:xfrm>
              <a:off x="1173091" y="5399664"/>
              <a:ext cx="822086" cy="1097280"/>
            </a:xfrm>
            <a:prstGeom prst="rect">
              <a:avLst/>
            </a:prstGeom>
            <a:ln w="22225">
              <a:solidFill>
                <a:schemeClr val="tx1"/>
              </a:solidFill>
            </a:ln>
          </p:spPr>
        </p:pic>
      </p:grpSp>
      <p:grpSp>
        <p:nvGrpSpPr>
          <p:cNvPr id="20" name="Group 19">
            <a:extLst>
              <a:ext uri="{FF2B5EF4-FFF2-40B4-BE49-F238E27FC236}">
                <a16:creationId xmlns:a16="http://schemas.microsoft.com/office/drawing/2014/main" id="{B659818C-A094-48A5-97E9-E7A21FF45FDE}"/>
              </a:ext>
            </a:extLst>
          </p:cNvPr>
          <p:cNvGrpSpPr/>
          <p:nvPr/>
        </p:nvGrpSpPr>
        <p:grpSpPr>
          <a:xfrm>
            <a:off x="8257337" y="5604709"/>
            <a:ext cx="2709216" cy="1098912"/>
            <a:chOff x="226932" y="5414103"/>
            <a:chExt cx="2709216" cy="1098912"/>
          </a:xfrm>
        </p:grpSpPr>
        <p:pic>
          <p:nvPicPr>
            <p:cNvPr id="72" name="Picture 71">
              <a:extLst>
                <a:ext uri="{FF2B5EF4-FFF2-40B4-BE49-F238E27FC236}">
                  <a16:creationId xmlns:a16="http://schemas.microsoft.com/office/drawing/2014/main" id="{AAD79DE0-D815-426E-B844-950B13DE3CF1}"/>
                </a:ext>
              </a:extLst>
            </p:cNvPr>
            <p:cNvPicPr>
              <a:picLocks noChangeAspect="1"/>
            </p:cNvPicPr>
            <p:nvPr/>
          </p:nvPicPr>
          <p:blipFill rotWithShape="1">
            <a:blip r:embed="rId12">
              <a:extLst>
                <a:ext uri="{28A0092B-C50C-407E-A947-70E740481C1C}">
                  <a14:useLocalDpi xmlns:a14="http://schemas.microsoft.com/office/drawing/2010/main" val="0"/>
                </a:ext>
              </a:extLst>
            </a:blip>
            <a:srcRect l="5591" r="19487"/>
            <a:stretch/>
          </p:blipFill>
          <p:spPr>
            <a:xfrm>
              <a:off x="1173644" y="5414103"/>
              <a:ext cx="822086" cy="1097280"/>
            </a:xfrm>
            <a:prstGeom prst="rect">
              <a:avLst/>
            </a:prstGeom>
            <a:noFill/>
            <a:ln w="22225">
              <a:solidFill>
                <a:schemeClr val="tx1"/>
              </a:solidFill>
            </a:ln>
          </p:spPr>
        </p:pic>
        <p:pic>
          <p:nvPicPr>
            <p:cNvPr id="73" name="Picture 72">
              <a:extLst>
                <a:ext uri="{FF2B5EF4-FFF2-40B4-BE49-F238E27FC236}">
                  <a16:creationId xmlns:a16="http://schemas.microsoft.com/office/drawing/2014/main" id="{EB7D4C0D-D768-43BF-9831-64CEB0BC529C}"/>
                </a:ext>
              </a:extLst>
            </p:cNvPr>
            <p:cNvPicPr>
              <a:picLocks noChangeAspect="1"/>
            </p:cNvPicPr>
            <p:nvPr/>
          </p:nvPicPr>
          <p:blipFill rotWithShape="1">
            <a:blip r:embed="rId13">
              <a:extLst>
                <a:ext uri="{28A0092B-C50C-407E-A947-70E740481C1C}">
                  <a14:useLocalDpi xmlns:a14="http://schemas.microsoft.com/office/drawing/2010/main" val="0"/>
                </a:ext>
              </a:extLst>
            </a:blip>
            <a:srcRect l="11314" r="4615" b="20929"/>
            <a:stretch/>
          </p:blipFill>
          <p:spPr>
            <a:xfrm>
              <a:off x="2113189" y="5415735"/>
              <a:ext cx="822959" cy="1097280"/>
            </a:xfrm>
            <a:prstGeom prst="rect">
              <a:avLst/>
            </a:prstGeom>
            <a:ln w="22225">
              <a:solidFill>
                <a:schemeClr val="tx1"/>
              </a:solidFill>
            </a:ln>
          </p:spPr>
        </p:pic>
        <p:pic>
          <p:nvPicPr>
            <p:cNvPr id="76" name="Picture 75">
              <a:extLst>
                <a:ext uri="{FF2B5EF4-FFF2-40B4-BE49-F238E27FC236}">
                  <a16:creationId xmlns:a16="http://schemas.microsoft.com/office/drawing/2014/main" id="{7D5D9556-156B-4D61-AE53-80CC2E1639A6}"/>
                </a:ext>
              </a:extLst>
            </p:cNvPr>
            <p:cNvPicPr>
              <a:picLocks noChangeAspect="1"/>
            </p:cNvPicPr>
            <p:nvPr/>
          </p:nvPicPr>
          <p:blipFill rotWithShape="1">
            <a:blip r:embed="rId10">
              <a:extLst>
                <a:ext uri="{28A0092B-C50C-407E-A947-70E740481C1C}">
                  <a14:useLocalDpi xmlns:a14="http://schemas.microsoft.com/office/drawing/2010/main" val="0"/>
                </a:ext>
              </a:extLst>
            </a:blip>
            <a:srcRect l="9469" t="7470" r="13437" b="22150"/>
            <a:stretch/>
          </p:blipFill>
          <p:spPr>
            <a:xfrm>
              <a:off x="226932" y="5415735"/>
              <a:ext cx="823978" cy="1097280"/>
            </a:xfrm>
            <a:prstGeom prst="rect">
              <a:avLst/>
            </a:prstGeom>
            <a:ln w="22225">
              <a:solidFill>
                <a:schemeClr val="tx1"/>
              </a:solidFill>
            </a:ln>
          </p:spPr>
        </p:pic>
      </p:grpSp>
      <p:grpSp>
        <p:nvGrpSpPr>
          <p:cNvPr id="12" name="Group 11">
            <a:extLst>
              <a:ext uri="{FF2B5EF4-FFF2-40B4-BE49-F238E27FC236}">
                <a16:creationId xmlns:a16="http://schemas.microsoft.com/office/drawing/2014/main" id="{05AD5E1A-DCA4-4A64-9D4A-1FCF22DA0B71}"/>
              </a:ext>
            </a:extLst>
          </p:cNvPr>
          <p:cNvGrpSpPr/>
          <p:nvPr/>
        </p:nvGrpSpPr>
        <p:grpSpPr>
          <a:xfrm>
            <a:off x="9100420" y="3577859"/>
            <a:ext cx="1737527" cy="1336767"/>
            <a:chOff x="9100420" y="3577688"/>
            <a:chExt cx="1737527" cy="1336767"/>
          </a:xfrm>
        </p:grpSpPr>
        <p:grpSp>
          <p:nvGrpSpPr>
            <p:cNvPr id="6" name="Group 5">
              <a:extLst>
                <a:ext uri="{FF2B5EF4-FFF2-40B4-BE49-F238E27FC236}">
                  <a16:creationId xmlns:a16="http://schemas.microsoft.com/office/drawing/2014/main" id="{B22E5608-FDA4-4A24-BDF7-C30D42BD2615}"/>
                </a:ext>
              </a:extLst>
            </p:cNvPr>
            <p:cNvGrpSpPr/>
            <p:nvPr/>
          </p:nvGrpSpPr>
          <p:grpSpPr>
            <a:xfrm>
              <a:off x="9362829" y="3959097"/>
              <a:ext cx="1192685" cy="955358"/>
              <a:chOff x="8833891" y="3999158"/>
              <a:chExt cx="1192685" cy="955358"/>
            </a:xfrm>
          </p:grpSpPr>
          <p:sp>
            <p:nvSpPr>
              <p:cNvPr id="2" name="Rectangle 1">
                <a:extLst>
                  <a:ext uri="{FF2B5EF4-FFF2-40B4-BE49-F238E27FC236}">
                    <a16:creationId xmlns:a16="http://schemas.microsoft.com/office/drawing/2014/main" id="{16EE6B81-86D2-48A7-888D-E3C4E4311BFC}"/>
                  </a:ext>
                </a:extLst>
              </p:cNvPr>
              <p:cNvSpPr/>
              <p:nvPr/>
            </p:nvSpPr>
            <p:spPr>
              <a:xfrm>
                <a:off x="8833891" y="4193962"/>
                <a:ext cx="676626" cy="588103"/>
              </a:xfrm>
              <a:prstGeom prst="rect">
                <a:avLst/>
              </a:prstGeom>
              <a:solidFill>
                <a:srgbClr val="C00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1B8C872-5414-4CA7-83F7-7C7B0AA0DEFB}"/>
                  </a:ext>
                </a:extLst>
              </p:cNvPr>
              <p:cNvSpPr/>
              <p:nvPr/>
            </p:nvSpPr>
            <p:spPr>
              <a:xfrm>
                <a:off x="9084779" y="4311320"/>
                <a:ext cx="714129" cy="643196"/>
              </a:xfrm>
              <a:prstGeom prst="rect">
                <a:avLst/>
              </a:prstGeom>
              <a:solidFill>
                <a:srgbClr val="008000">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8C98379-3DDF-4BA8-BDA6-72F345EB7FF4}"/>
                  </a:ext>
                </a:extLst>
              </p:cNvPr>
              <p:cNvSpPr/>
              <p:nvPr/>
            </p:nvSpPr>
            <p:spPr>
              <a:xfrm>
                <a:off x="9312447" y="3999158"/>
                <a:ext cx="714129" cy="671854"/>
              </a:xfrm>
              <a:prstGeom prst="rect">
                <a:avLst/>
              </a:prstGeom>
              <a:solidFill>
                <a:srgbClr val="000099">
                  <a:alpha val="50000"/>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8EF54C56-C39E-40C8-AF11-2C575CA3E505}"/>
                </a:ext>
              </a:extLst>
            </p:cNvPr>
            <p:cNvSpPr txBox="1"/>
            <p:nvPr/>
          </p:nvSpPr>
          <p:spPr>
            <a:xfrm>
              <a:off x="9100420" y="3577688"/>
              <a:ext cx="1737527" cy="369332"/>
            </a:xfrm>
            <a:prstGeom prst="rect">
              <a:avLst/>
            </a:prstGeom>
            <a:noFill/>
          </p:spPr>
          <p:txBody>
            <a:bodyPr wrap="none" rtlCol="0">
              <a:spAutoFit/>
            </a:bodyPr>
            <a:lstStyle/>
            <a:p>
              <a:r>
                <a:rPr lang="en-US" b="1" dirty="0"/>
                <a:t>Data integration</a:t>
              </a:r>
            </a:p>
          </p:txBody>
        </p:sp>
      </p:grpSp>
      <p:grpSp>
        <p:nvGrpSpPr>
          <p:cNvPr id="23" name="Group 22">
            <a:extLst>
              <a:ext uri="{FF2B5EF4-FFF2-40B4-BE49-F238E27FC236}">
                <a16:creationId xmlns:a16="http://schemas.microsoft.com/office/drawing/2014/main" id="{40AF0E93-8C43-40AC-99C4-AB03A1128AED}"/>
              </a:ext>
            </a:extLst>
          </p:cNvPr>
          <p:cNvGrpSpPr/>
          <p:nvPr/>
        </p:nvGrpSpPr>
        <p:grpSpPr>
          <a:xfrm>
            <a:off x="398565" y="5001249"/>
            <a:ext cx="11342571" cy="643196"/>
            <a:chOff x="438157" y="5330758"/>
            <a:chExt cx="11342571" cy="643196"/>
          </a:xfrm>
        </p:grpSpPr>
        <p:sp>
          <p:nvSpPr>
            <p:cNvPr id="18" name="Arrow: Right 17">
              <a:extLst>
                <a:ext uri="{FF2B5EF4-FFF2-40B4-BE49-F238E27FC236}">
                  <a16:creationId xmlns:a16="http://schemas.microsoft.com/office/drawing/2014/main" id="{E02DCFBE-A4B5-4545-B3AC-F5989D3AF89A}"/>
                </a:ext>
              </a:extLst>
            </p:cNvPr>
            <p:cNvSpPr/>
            <p:nvPr/>
          </p:nvSpPr>
          <p:spPr>
            <a:xfrm flipH="1">
              <a:off x="438157" y="5330758"/>
              <a:ext cx="11342571" cy="643196"/>
            </a:xfrm>
            <a:prstGeom prst="rightArrow">
              <a:avLst>
                <a:gd name="adj1" fmla="val 68994"/>
                <a:gd name="adj2" fmla="val 50000"/>
              </a:avLst>
            </a:prstGeom>
            <a:gradFill>
              <a:gsLst>
                <a:gs pos="0">
                  <a:schemeClr val="accent1">
                    <a:lumMod val="5000"/>
                    <a:lumOff val="95000"/>
                  </a:schemeClr>
                </a:gs>
                <a:gs pos="100000">
                  <a:srgbClr val="FF9933"/>
                </a:gs>
              </a:gsLst>
              <a:lin ang="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69662DB-0AE6-40CC-B267-0F4B7CBBF5A8}"/>
                </a:ext>
              </a:extLst>
            </p:cNvPr>
            <p:cNvSpPr txBox="1"/>
            <p:nvPr/>
          </p:nvSpPr>
          <p:spPr>
            <a:xfrm>
              <a:off x="8399436" y="5412521"/>
              <a:ext cx="1837362" cy="461665"/>
            </a:xfrm>
            <a:prstGeom prst="rect">
              <a:avLst/>
            </a:prstGeom>
            <a:noFill/>
          </p:spPr>
          <p:txBody>
            <a:bodyPr wrap="none" rtlCol="0">
              <a:spAutoFit/>
            </a:bodyPr>
            <a:lstStyle/>
            <a:p>
              <a:r>
                <a:rPr lang="en-US" sz="2400" b="1" dirty="0"/>
                <a:t>Basic science</a:t>
              </a:r>
            </a:p>
          </p:txBody>
        </p:sp>
        <p:sp>
          <p:nvSpPr>
            <p:cNvPr id="40" name="TextBox 39">
              <a:extLst>
                <a:ext uri="{FF2B5EF4-FFF2-40B4-BE49-F238E27FC236}">
                  <a16:creationId xmlns:a16="http://schemas.microsoft.com/office/drawing/2014/main" id="{EBD04D36-A598-4C28-8DBD-B5F6940739E4}"/>
                </a:ext>
              </a:extLst>
            </p:cNvPr>
            <p:cNvSpPr txBox="1"/>
            <p:nvPr/>
          </p:nvSpPr>
          <p:spPr>
            <a:xfrm>
              <a:off x="1278407" y="5409776"/>
              <a:ext cx="2812116" cy="461665"/>
            </a:xfrm>
            <a:prstGeom prst="rect">
              <a:avLst/>
            </a:prstGeom>
            <a:noFill/>
          </p:spPr>
          <p:txBody>
            <a:bodyPr wrap="none" rtlCol="0">
              <a:spAutoFit/>
            </a:bodyPr>
            <a:lstStyle/>
            <a:p>
              <a:r>
                <a:rPr lang="en-US" sz="2400" b="1" dirty="0"/>
                <a:t>Bedside applications</a:t>
              </a:r>
            </a:p>
          </p:txBody>
        </p:sp>
      </p:grpSp>
      <p:sp>
        <p:nvSpPr>
          <p:cNvPr id="64" name="Rectangle 63">
            <a:extLst>
              <a:ext uri="{FF2B5EF4-FFF2-40B4-BE49-F238E27FC236}">
                <a16:creationId xmlns:a16="http://schemas.microsoft.com/office/drawing/2014/main" id="{72E5AFD9-3B6C-4F9F-8CE4-84C91D893384}"/>
              </a:ext>
            </a:extLst>
          </p:cNvPr>
          <p:cNvSpPr/>
          <p:nvPr/>
        </p:nvSpPr>
        <p:spPr>
          <a:xfrm>
            <a:off x="4050895" y="1675624"/>
            <a:ext cx="8034197" cy="51916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E47CEC7-77BF-460D-A6AB-248C232683E0}"/>
              </a:ext>
            </a:extLst>
          </p:cNvPr>
          <p:cNvGrpSpPr/>
          <p:nvPr/>
        </p:nvGrpSpPr>
        <p:grpSpPr>
          <a:xfrm>
            <a:off x="166008" y="3178170"/>
            <a:ext cx="11830920" cy="1841887"/>
            <a:chOff x="184296" y="3571362"/>
            <a:chExt cx="11830920" cy="1841887"/>
          </a:xfrm>
        </p:grpSpPr>
        <p:sp>
          <p:nvSpPr>
            <p:cNvPr id="29" name="Rounded Rectangle 9">
              <a:extLst>
                <a:ext uri="{FF2B5EF4-FFF2-40B4-BE49-F238E27FC236}">
                  <a16:creationId xmlns:a16="http://schemas.microsoft.com/office/drawing/2014/main" id="{3F497D2A-8B02-4595-A6F4-C8036A4753FD}"/>
                </a:ext>
              </a:extLst>
            </p:cNvPr>
            <p:cNvSpPr/>
            <p:nvPr/>
          </p:nvSpPr>
          <p:spPr>
            <a:xfrm>
              <a:off x="184296" y="3602737"/>
              <a:ext cx="11830920" cy="1810512"/>
            </a:xfrm>
            <a:prstGeom prst="roundRect">
              <a:avLst>
                <a:gd name="adj" fmla="val 0"/>
              </a:avLst>
            </a:prstGeom>
            <a:solidFill>
              <a:srgbClr val="7030A0">
                <a:alpha val="10000"/>
              </a:srgbClr>
            </a:solidFill>
            <a:ln w="44450" cap="flat" cmpd="sng" algn="ctr">
              <a:solidFill>
                <a:srgbClr val="7030A0"/>
              </a:solidFill>
              <a:prstDash val="solid"/>
            </a:ln>
            <a:effectLst/>
          </p:spPr>
          <p:txBody>
            <a:bodyPr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30A0"/>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51CA40F0-FF31-4084-A7AA-4773F912612A}"/>
                </a:ext>
              </a:extLst>
            </p:cNvPr>
            <p:cNvSpPr txBox="1"/>
            <p:nvPr/>
          </p:nvSpPr>
          <p:spPr>
            <a:xfrm>
              <a:off x="4570276" y="3571362"/>
              <a:ext cx="3125279" cy="461665"/>
            </a:xfrm>
            <a:prstGeom prst="rect">
              <a:avLst/>
            </a:prstGeom>
            <a:noFill/>
          </p:spPr>
          <p:txBody>
            <a:bodyPr wrap="none" rtlCol="0">
              <a:spAutoFit/>
            </a:bodyPr>
            <a:lstStyle/>
            <a:p>
              <a:r>
                <a:rPr lang="en-US" sz="2400" b="1" dirty="0">
                  <a:solidFill>
                    <a:srgbClr val="7030A0"/>
                  </a:solidFill>
                </a:rPr>
                <a:t>General ML techniques</a:t>
              </a:r>
            </a:p>
          </p:txBody>
        </p:sp>
      </p:grpSp>
    </p:spTree>
    <p:extLst>
      <p:ext uri="{BB962C8B-B14F-4D97-AF65-F5344CB8AC3E}">
        <p14:creationId xmlns:p14="http://schemas.microsoft.com/office/powerpoint/2010/main" val="140608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500"/>
                                        <p:tgtEl>
                                          <p:spTgt spid="3">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righ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3" grpId="0"/>
      <p:bldP spid="14" grpId="0"/>
      <p:bldP spid="9" grpId="0" animBg="1"/>
      <p:bldP spid="11" grpId="0" animBg="1"/>
      <p:bldP spid="6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99CA-8EC0-4F0A-9AA7-7DE085FA894E}"/>
              </a:ext>
            </a:extLst>
          </p:cNvPr>
          <p:cNvSpPr>
            <a:spLocks noGrp="1"/>
          </p:cNvSpPr>
          <p:nvPr>
            <p:ph type="title"/>
          </p:nvPr>
        </p:nvSpPr>
        <p:spPr>
          <a:xfrm>
            <a:off x="379561" y="198154"/>
            <a:ext cx="11569983" cy="1325563"/>
          </a:xfrm>
        </p:spPr>
        <p:txBody>
          <a:bodyPr>
            <a:normAutofit/>
          </a:bodyPr>
          <a:lstStyle/>
          <a:p>
            <a:r>
              <a:rPr lang="en-US" dirty="0"/>
              <a:t>The operating room is a data-rich environment</a:t>
            </a:r>
          </a:p>
        </p:txBody>
      </p:sp>
      <p:sp>
        <p:nvSpPr>
          <p:cNvPr id="3" name="Content Placeholder 2">
            <a:extLst>
              <a:ext uri="{FF2B5EF4-FFF2-40B4-BE49-F238E27FC236}">
                <a16:creationId xmlns:a16="http://schemas.microsoft.com/office/drawing/2014/main" id="{AA4B8FF1-4D3E-4EA2-8D95-859FD35294ED}"/>
              </a:ext>
            </a:extLst>
          </p:cNvPr>
          <p:cNvSpPr>
            <a:spLocks noGrp="1"/>
          </p:cNvSpPr>
          <p:nvPr>
            <p:ph idx="1"/>
          </p:nvPr>
        </p:nvSpPr>
        <p:spPr>
          <a:xfrm>
            <a:off x="379561" y="1725041"/>
            <a:ext cx="8131646" cy="2081840"/>
          </a:xfrm>
        </p:spPr>
        <p:txBody>
          <a:bodyPr>
            <a:normAutofit/>
          </a:bodyPr>
          <a:lstStyle/>
          <a:p>
            <a:r>
              <a:rPr lang="en-US" dirty="0"/>
              <a:t>Over 200 million surgeries every year</a:t>
            </a:r>
          </a:p>
          <a:p>
            <a:r>
              <a:rPr lang="en-US" dirty="0"/>
              <a:t>Hypoxemia (i.e., low arterial blood oxygen tension)</a:t>
            </a:r>
          </a:p>
          <a:p>
            <a:pPr lvl="1"/>
            <a:r>
              <a:rPr lang="en-US" dirty="0"/>
              <a:t>The drop in SpO</a:t>
            </a:r>
            <a:r>
              <a:rPr lang="en-US" sz="900" dirty="0"/>
              <a:t>2</a:t>
            </a:r>
            <a:r>
              <a:rPr lang="en-US" dirty="0"/>
              <a:t>, i.e., arterial blood oxygen saturation as measured by pulse oximetry, to 92% or lower </a:t>
            </a:r>
          </a:p>
        </p:txBody>
      </p:sp>
      <p:sp>
        <p:nvSpPr>
          <p:cNvPr id="7" name="Content Placeholder 2">
            <a:extLst>
              <a:ext uri="{FF2B5EF4-FFF2-40B4-BE49-F238E27FC236}">
                <a16:creationId xmlns:a16="http://schemas.microsoft.com/office/drawing/2014/main" id="{AA4B8FF1-4D3E-4EA2-8D95-859FD35294ED}"/>
              </a:ext>
            </a:extLst>
          </p:cNvPr>
          <p:cNvSpPr txBox="1">
            <a:spLocks/>
          </p:cNvSpPr>
          <p:nvPr/>
        </p:nvSpPr>
        <p:spPr>
          <a:xfrm>
            <a:off x="379561" y="3745755"/>
            <a:ext cx="8131647" cy="2692686"/>
          </a:xfrm>
          <a:prstGeom prst="rect">
            <a:avLst/>
          </a:prstGeom>
        </p:spPr>
        <p:txBody>
          <a:bodyPr vert="horz" lIns="91440" tIns="45720" rIns="91440" bIns="45720" rtlCol="0">
            <a:normAutofit/>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600" dirty="0"/>
              <a:t>Predicting hypoxemia events in advance would allow proactive intervention.</a:t>
            </a:r>
          </a:p>
          <a:p>
            <a:pPr marL="344488" lvl="1" indent="-344488">
              <a:lnSpc>
                <a:spcPct val="120000"/>
              </a:lnSpc>
              <a:spcBef>
                <a:spcPts val="1000"/>
              </a:spcBef>
              <a:buClr>
                <a:srgbClr val="0000CC"/>
              </a:buClr>
            </a:pPr>
            <a:r>
              <a:rPr lang="en-US" sz="2600" dirty="0">
                <a:solidFill>
                  <a:srgbClr val="C00000"/>
                </a:solidFill>
              </a:rPr>
              <a:t>We developed the </a:t>
            </a:r>
            <a:r>
              <a:rPr lang="en-US" sz="2600" i="1" dirty="0">
                <a:solidFill>
                  <a:srgbClr val="C00000"/>
                </a:solidFill>
              </a:rPr>
              <a:t>Prescience</a:t>
            </a:r>
            <a:r>
              <a:rPr lang="en-US" sz="2600" dirty="0">
                <a:solidFill>
                  <a:srgbClr val="C00000"/>
                </a:solidFill>
              </a:rPr>
              <a:t> system that can predict </a:t>
            </a:r>
            <a:r>
              <a:rPr lang="en-US" dirty="0">
                <a:solidFill>
                  <a:srgbClr val="C00000"/>
                </a:solidFill>
              </a:rPr>
              <a:t>hypoxemia in the next 5 minutes in real time.</a:t>
            </a:r>
          </a:p>
          <a:p>
            <a:pPr>
              <a:lnSpc>
                <a:spcPct val="120000"/>
              </a:lnSpc>
            </a:pPr>
            <a:endParaRPr lang="en-US" sz="2600" dirty="0"/>
          </a:p>
        </p:txBody>
      </p:sp>
      <p:pic>
        <p:nvPicPr>
          <p:cNvPr id="9" name="Picture 8">
            <a:extLst>
              <a:ext uri="{FF2B5EF4-FFF2-40B4-BE49-F238E27FC236}">
                <a16:creationId xmlns:a16="http://schemas.microsoft.com/office/drawing/2014/main" id="{AB0542C6-D6D1-4C7F-9007-0C449D9D6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5367" y="1648464"/>
            <a:ext cx="3282184" cy="4327495"/>
          </a:xfrm>
          <a:prstGeom prst="rect">
            <a:avLst/>
          </a:prstGeom>
        </p:spPr>
      </p:pic>
      <p:sp>
        <p:nvSpPr>
          <p:cNvPr id="8" name="TextBox 7">
            <a:extLst>
              <a:ext uri="{FF2B5EF4-FFF2-40B4-BE49-F238E27FC236}">
                <a16:creationId xmlns:a16="http://schemas.microsoft.com/office/drawing/2014/main" id="{82E13E19-CDDB-467D-BD44-989EF058E93E}"/>
              </a:ext>
            </a:extLst>
          </p:cNvPr>
          <p:cNvSpPr txBox="1"/>
          <p:nvPr/>
        </p:nvSpPr>
        <p:spPr>
          <a:xfrm>
            <a:off x="25401" y="6016234"/>
            <a:ext cx="12122150" cy="830997"/>
          </a:xfrm>
          <a:prstGeom prst="rect">
            <a:avLst/>
          </a:prstGeom>
          <a:noFill/>
          <a:ln w="22225">
            <a:solidFill>
              <a:schemeClr val="tx1"/>
            </a:solidFill>
          </a:ln>
        </p:spPr>
        <p:txBody>
          <a:bodyPr wrap="square" rtlCol="0">
            <a:spAutoFit/>
          </a:bodyPr>
          <a:lstStyle/>
          <a:p>
            <a:r>
              <a:rPr lang="en-US" sz="1600" dirty="0"/>
              <a:t>Scott M. Lundberg, </a:t>
            </a:r>
            <a:r>
              <a:rPr lang="en-US" sz="1600" dirty="0" err="1"/>
              <a:t>Bala</a:t>
            </a:r>
            <a:r>
              <a:rPr lang="en-US" sz="1600" dirty="0"/>
              <a:t> Nair, Monica S. </a:t>
            </a:r>
            <a:r>
              <a:rPr lang="en-US" sz="1600" dirty="0" err="1"/>
              <a:t>Vavilala</a:t>
            </a:r>
            <a:r>
              <a:rPr lang="en-US" sz="1600" dirty="0"/>
              <a:t>, Mayumi </a:t>
            </a:r>
            <a:r>
              <a:rPr lang="en-US" sz="1600" dirty="0" err="1"/>
              <a:t>Horibe</a:t>
            </a:r>
            <a:r>
              <a:rPr lang="en-US" sz="1600" dirty="0"/>
              <a:t>, Michael J. </a:t>
            </a:r>
            <a:r>
              <a:rPr lang="en-US" sz="1600" dirty="0" err="1"/>
              <a:t>Eisses</a:t>
            </a:r>
            <a:r>
              <a:rPr lang="en-US" sz="1600" dirty="0"/>
              <a:t>, Trevor Adams, David E. Liston, Daniel King-Wai Low, Shu-Fang Newman, Jerry Kim, and Su-In Lee. </a:t>
            </a:r>
            <a:r>
              <a:rPr lang="en-US" sz="1600" b="1" dirty="0"/>
              <a:t>Explainable machine-learning predictions for the prevention of </a:t>
            </a:r>
            <a:r>
              <a:rPr lang="en-US" sz="1600" b="1" dirty="0" err="1"/>
              <a:t>hypoxaemia</a:t>
            </a:r>
            <a:r>
              <a:rPr lang="en-US" sz="1600" b="1" dirty="0"/>
              <a:t> during surgery.</a:t>
            </a:r>
            <a:r>
              <a:rPr lang="en-US" sz="1600" dirty="0"/>
              <a:t> </a:t>
            </a:r>
            <a:r>
              <a:rPr lang="en-US" sz="1600" i="1" dirty="0"/>
              <a:t>Nature BME</a:t>
            </a:r>
            <a:r>
              <a:rPr lang="en-US" sz="1600" dirty="0"/>
              <a:t> 2, 749–760 (2018) - </a:t>
            </a:r>
            <a:r>
              <a:rPr lang="en-US" sz="1600" b="1" dirty="0"/>
              <a:t>Featured on the Cover</a:t>
            </a:r>
          </a:p>
        </p:txBody>
      </p:sp>
    </p:spTree>
    <p:extLst>
      <p:ext uri="{BB962C8B-B14F-4D97-AF65-F5344CB8AC3E}">
        <p14:creationId xmlns:p14="http://schemas.microsoft.com/office/powerpoint/2010/main" val="359998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8E726C-831F-4879-8CDD-4F7E7D9957D1}"/>
              </a:ext>
            </a:extLst>
          </p:cNvPr>
          <p:cNvPicPr>
            <a:picLocks noChangeAspect="1"/>
          </p:cNvPicPr>
          <p:nvPr/>
        </p:nvPicPr>
        <p:blipFill rotWithShape="1">
          <a:blip r:embed="rId3"/>
          <a:srcRect r="446"/>
          <a:stretch/>
        </p:blipFill>
        <p:spPr>
          <a:xfrm>
            <a:off x="191245" y="1676128"/>
            <a:ext cx="8852743" cy="2262804"/>
          </a:xfrm>
          <a:prstGeom prst="rect">
            <a:avLst/>
          </a:prstGeom>
        </p:spPr>
      </p:pic>
      <p:pic>
        <p:nvPicPr>
          <p:cNvPr id="8" name="Picture 7">
            <a:extLst>
              <a:ext uri="{FF2B5EF4-FFF2-40B4-BE49-F238E27FC236}">
                <a16:creationId xmlns:a16="http://schemas.microsoft.com/office/drawing/2014/main" id="{0BA76723-ABF5-4FAE-BF0F-A327481BE7E4}"/>
              </a:ext>
            </a:extLst>
          </p:cNvPr>
          <p:cNvPicPr>
            <a:picLocks noChangeAspect="1"/>
          </p:cNvPicPr>
          <p:nvPr/>
        </p:nvPicPr>
        <p:blipFill>
          <a:blip r:embed="rId4"/>
          <a:stretch>
            <a:fillRect/>
          </a:stretch>
        </p:blipFill>
        <p:spPr>
          <a:xfrm>
            <a:off x="225502" y="2019454"/>
            <a:ext cx="8443959" cy="4752803"/>
          </a:xfrm>
          <a:prstGeom prst="rect">
            <a:avLst/>
          </a:prstGeom>
        </p:spPr>
      </p:pic>
      <p:sp>
        <p:nvSpPr>
          <p:cNvPr id="2" name="Title 1"/>
          <p:cNvSpPr>
            <a:spLocks noGrp="1"/>
          </p:cNvSpPr>
          <p:nvPr>
            <p:ph type="title"/>
          </p:nvPr>
        </p:nvSpPr>
        <p:spPr>
          <a:xfrm>
            <a:off x="379561" y="198154"/>
            <a:ext cx="11438627" cy="1325563"/>
          </a:xfrm>
        </p:spPr>
        <p:txBody>
          <a:bodyPr>
            <a:normAutofit/>
          </a:bodyPr>
          <a:lstStyle/>
          <a:p>
            <a:r>
              <a:rPr lang="en-US" dirty="0"/>
              <a:t>Prescience predicts hypoxemia and explains why</a:t>
            </a:r>
          </a:p>
        </p:txBody>
      </p:sp>
      <p:sp>
        <p:nvSpPr>
          <p:cNvPr id="23" name="Content Placeholder 2">
            <a:extLst>
              <a:ext uri="{FF2B5EF4-FFF2-40B4-BE49-F238E27FC236}">
                <a16:creationId xmlns:a16="http://schemas.microsoft.com/office/drawing/2014/main" id="{F6ED7E1D-BA23-41DD-96C8-0529217A4FB5}"/>
              </a:ext>
            </a:extLst>
          </p:cNvPr>
          <p:cNvSpPr txBox="1">
            <a:spLocks/>
          </p:cNvSpPr>
          <p:nvPr/>
        </p:nvSpPr>
        <p:spPr>
          <a:xfrm>
            <a:off x="9043989" y="1825625"/>
            <a:ext cx="3148012" cy="2936380"/>
          </a:xfrm>
          <a:prstGeom prst="rect">
            <a:avLst/>
          </a:prstGeom>
        </p:spPr>
        <p:txBody>
          <a:bodyPr vert="horz" lIns="91440" tIns="45720" rIns="91440" bIns="45720" rtlCol="0">
            <a:normAutofit fontScale="85000" lnSpcReduction="20000"/>
          </a:bodyPr>
          <a:lstStyle>
            <a:lvl1pPr marL="344488" indent="-344488" algn="l" defTabSz="914400" rtl="0" eaLnBrk="1" latinLnBrk="0" hangingPunct="1">
              <a:lnSpc>
                <a:spcPct val="100000"/>
              </a:lnSpc>
              <a:spcBef>
                <a:spcPts val="1000"/>
              </a:spcBef>
              <a:buClr>
                <a:srgbClr val="0000CC"/>
              </a:buClr>
              <a:buFont typeface="Wingdings" panose="05000000000000000000" pitchFamily="2" charset="2"/>
              <a:buChar char="§"/>
              <a:defRPr sz="2800" kern="1200">
                <a:solidFill>
                  <a:schemeClr val="tx1"/>
                </a:solidFill>
                <a:latin typeface="+mn-lt"/>
                <a:ea typeface="+mn-ea"/>
                <a:cs typeface="+mn-cs"/>
              </a:defRPr>
            </a:lvl1pPr>
            <a:lvl2pPr marL="741363" indent="-284163" algn="l" defTabSz="914400" rtl="0" eaLnBrk="1" latinLnBrk="0" hangingPunct="1">
              <a:lnSpc>
                <a:spcPct val="100000"/>
              </a:lnSpc>
              <a:spcBef>
                <a:spcPts val="500"/>
              </a:spcBef>
              <a:buClr>
                <a:srgbClr val="FF0000"/>
              </a:buClr>
              <a:buFont typeface="Wingdings" panose="05000000000000000000" pitchFamily="2" charset="2"/>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rgbClr val="008000"/>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rgbClr val="00B0F0"/>
              </a:buClr>
              <a:buFont typeface="Wingdings" panose="05000000000000000000" pitchFamily="2" charset="2"/>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rgbClr val="7030A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163" indent="-284163">
              <a:lnSpc>
                <a:spcPct val="120000"/>
              </a:lnSpc>
            </a:pPr>
            <a:r>
              <a:rPr lang="en-US" dirty="0"/>
              <a:t>Training data</a:t>
            </a:r>
          </a:p>
          <a:p>
            <a:pPr marL="512763" lvl="1">
              <a:lnSpc>
                <a:spcPct val="120000"/>
              </a:lnSpc>
            </a:pPr>
            <a:r>
              <a:rPr lang="en-US" dirty="0"/>
              <a:t>Anesthesia Information Management System (AIMS) data</a:t>
            </a:r>
          </a:p>
          <a:p>
            <a:pPr marL="512763" lvl="1">
              <a:lnSpc>
                <a:spcPct val="120000"/>
              </a:lnSpc>
            </a:pPr>
            <a:r>
              <a:rPr lang="en-US" dirty="0"/>
              <a:t>50,000 surgeries from UW Medical Center and Harborview Medical Center</a:t>
            </a:r>
          </a:p>
        </p:txBody>
      </p:sp>
      <p:pic>
        <p:nvPicPr>
          <p:cNvPr id="12" name="Picture 11">
            <a:extLst>
              <a:ext uri="{FF2B5EF4-FFF2-40B4-BE49-F238E27FC236}">
                <a16:creationId xmlns:a16="http://schemas.microsoft.com/office/drawing/2014/main" id="{B5EA22EA-5B47-4A09-90BE-3C0CFC9B18B1}"/>
              </a:ext>
            </a:extLst>
          </p:cNvPr>
          <p:cNvPicPr>
            <a:picLocks noChangeAspect="1"/>
          </p:cNvPicPr>
          <p:nvPr/>
        </p:nvPicPr>
        <p:blipFill>
          <a:blip r:embed="rId5"/>
          <a:stretch>
            <a:fillRect/>
          </a:stretch>
        </p:blipFill>
        <p:spPr>
          <a:xfrm>
            <a:off x="197595" y="3899782"/>
            <a:ext cx="8001223" cy="2337358"/>
          </a:xfrm>
          <a:prstGeom prst="rect">
            <a:avLst/>
          </a:prstGeom>
        </p:spPr>
      </p:pic>
      <p:pic>
        <p:nvPicPr>
          <p:cNvPr id="13" name="Picture 12">
            <a:extLst>
              <a:ext uri="{FF2B5EF4-FFF2-40B4-BE49-F238E27FC236}">
                <a16:creationId xmlns:a16="http://schemas.microsoft.com/office/drawing/2014/main" id="{B4668054-2E79-4654-86B0-DAD292B0D0C0}"/>
              </a:ext>
            </a:extLst>
          </p:cNvPr>
          <p:cNvPicPr>
            <a:picLocks noChangeAspect="1"/>
          </p:cNvPicPr>
          <p:nvPr/>
        </p:nvPicPr>
        <p:blipFill>
          <a:blip r:embed="rId6"/>
          <a:stretch>
            <a:fillRect/>
          </a:stretch>
        </p:blipFill>
        <p:spPr>
          <a:xfrm>
            <a:off x="1410128" y="3803060"/>
            <a:ext cx="6800752" cy="1054682"/>
          </a:xfrm>
          <a:prstGeom prst="rect">
            <a:avLst/>
          </a:prstGeom>
        </p:spPr>
      </p:pic>
      <p:pic>
        <p:nvPicPr>
          <p:cNvPr id="9" name="Picture 8">
            <a:extLst>
              <a:ext uri="{FF2B5EF4-FFF2-40B4-BE49-F238E27FC236}">
                <a16:creationId xmlns:a16="http://schemas.microsoft.com/office/drawing/2014/main" id="{77522C33-E0B8-41D3-A505-1C9BF3F3D2C2}"/>
              </a:ext>
            </a:extLst>
          </p:cNvPr>
          <p:cNvPicPr>
            <a:picLocks noChangeAspect="1"/>
          </p:cNvPicPr>
          <p:nvPr/>
        </p:nvPicPr>
        <p:blipFill>
          <a:blip r:embed="rId7"/>
          <a:stretch>
            <a:fillRect/>
          </a:stretch>
        </p:blipFill>
        <p:spPr>
          <a:xfrm>
            <a:off x="8186119" y="3919818"/>
            <a:ext cx="971010" cy="2453815"/>
          </a:xfrm>
          <a:prstGeom prst="rect">
            <a:avLst/>
          </a:prstGeom>
        </p:spPr>
      </p:pic>
      <p:grpSp>
        <p:nvGrpSpPr>
          <p:cNvPr id="3" name="Group 2">
            <a:extLst>
              <a:ext uri="{FF2B5EF4-FFF2-40B4-BE49-F238E27FC236}">
                <a16:creationId xmlns:a16="http://schemas.microsoft.com/office/drawing/2014/main" id="{3D1546BF-62C7-4F5E-A735-77567E6BBD43}"/>
              </a:ext>
            </a:extLst>
          </p:cNvPr>
          <p:cNvGrpSpPr/>
          <p:nvPr/>
        </p:nvGrpSpPr>
        <p:grpSpPr>
          <a:xfrm>
            <a:off x="9765968" y="5503518"/>
            <a:ext cx="2109853" cy="1381914"/>
            <a:chOff x="12278157" y="5056796"/>
            <a:chExt cx="2109853" cy="1381914"/>
          </a:xfrm>
        </p:grpSpPr>
        <p:sp>
          <p:nvSpPr>
            <p:cNvPr id="10" name="TextBox 9">
              <a:extLst>
                <a:ext uri="{FF2B5EF4-FFF2-40B4-BE49-F238E27FC236}">
                  <a16:creationId xmlns:a16="http://schemas.microsoft.com/office/drawing/2014/main" id="{6E6489E5-20A6-480C-9019-26C31459742E}"/>
                </a:ext>
              </a:extLst>
            </p:cNvPr>
            <p:cNvSpPr txBox="1"/>
            <p:nvPr/>
          </p:nvSpPr>
          <p:spPr>
            <a:xfrm>
              <a:off x="12278157" y="6169726"/>
              <a:ext cx="2109853" cy="268984"/>
            </a:xfrm>
            <a:prstGeom prst="rect">
              <a:avLst/>
            </a:prstGeom>
            <a:noFill/>
          </p:spPr>
          <p:txBody>
            <a:bodyPr wrap="square" rtlCol="0">
              <a:spAutoFit/>
            </a:bodyPr>
            <a:lstStyle/>
            <a:p>
              <a:pPr>
                <a:lnSpc>
                  <a:spcPct val="80000"/>
                </a:lnSpc>
              </a:pPr>
              <a:r>
                <a:rPr lang="en-US" sz="1400" dirty="0" err="1"/>
                <a:t>Bala</a:t>
              </a:r>
              <a:r>
                <a:rPr lang="en-US" sz="1400" dirty="0"/>
                <a:t> Nair        Jerry Kim</a:t>
              </a:r>
            </a:p>
          </p:txBody>
        </p:sp>
        <p:grpSp>
          <p:nvGrpSpPr>
            <p:cNvPr id="11" name="Group 10">
              <a:extLst>
                <a:ext uri="{FF2B5EF4-FFF2-40B4-BE49-F238E27FC236}">
                  <a16:creationId xmlns:a16="http://schemas.microsoft.com/office/drawing/2014/main" id="{B689F99E-A365-41AC-A7D5-7A1FBF4F000B}"/>
                </a:ext>
              </a:extLst>
            </p:cNvPr>
            <p:cNvGrpSpPr/>
            <p:nvPr/>
          </p:nvGrpSpPr>
          <p:grpSpPr>
            <a:xfrm>
              <a:off x="12368807" y="5056796"/>
              <a:ext cx="1797396" cy="1097281"/>
              <a:chOff x="1280520" y="5242364"/>
              <a:chExt cx="1797396" cy="1097281"/>
            </a:xfrm>
          </p:grpSpPr>
          <p:pic>
            <p:nvPicPr>
              <p:cNvPr id="14" name="Picture 13">
                <a:extLst>
                  <a:ext uri="{FF2B5EF4-FFF2-40B4-BE49-F238E27FC236}">
                    <a16:creationId xmlns:a16="http://schemas.microsoft.com/office/drawing/2014/main" id="{C3AA95E0-A262-4733-A19D-064BF47D394B}"/>
                  </a:ext>
                </a:extLst>
              </p:cNvPr>
              <p:cNvPicPr>
                <a:picLocks noChangeAspect="1"/>
              </p:cNvPicPr>
              <p:nvPr/>
            </p:nvPicPr>
            <p:blipFill rotWithShape="1">
              <a:blip r:embed="rId8">
                <a:extLst>
                  <a:ext uri="{28A0092B-C50C-407E-A947-70E740481C1C}">
                    <a14:useLocalDpi xmlns:a14="http://schemas.microsoft.com/office/drawing/2010/main" val="0"/>
                  </a:ext>
                </a:extLst>
              </a:blip>
              <a:srcRect l="13800" t="16622" r="69028" b="49390"/>
              <a:stretch/>
            </p:blipFill>
            <p:spPr>
              <a:xfrm>
                <a:off x="1280520" y="5242365"/>
                <a:ext cx="822960" cy="1097280"/>
              </a:xfrm>
              <a:prstGeom prst="rect">
                <a:avLst/>
              </a:prstGeom>
              <a:ln w="19050">
                <a:solidFill>
                  <a:schemeClr val="tx1"/>
                </a:solidFill>
              </a:ln>
            </p:spPr>
          </p:pic>
          <p:pic>
            <p:nvPicPr>
              <p:cNvPr id="16" name="Picture 10" descr="http://www.seattlechildrens.org/doctor-research-profile-photos/100_pixels_wide_jpeg/21439.jpg">
                <a:extLst>
                  <a:ext uri="{FF2B5EF4-FFF2-40B4-BE49-F238E27FC236}">
                    <a16:creationId xmlns:a16="http://schemas.microsoft.com/office/drawing/2014/main" id="{7A87E373-CF34-403C-B1E1-36AA2CBA08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4898" b="16515"/>
              <a:stretch/>
            </p:blipFill>
            <p:spPr bwMode="auto">
              <a:xfrm>
                <a:off x="2254956" y="5242364"/>
                <a:ext cx="822960" cy="1097280"/>
              </a:xfrm>
              <a:prstGeom prst="rect">
                <a:avLst/>
              </a:prstGeom>
              <a:noFill/>
              <a:ln w="19050">
                <a:solidFill>
                  <a:schemeClr val="tx1"/>
                </a:solidFill>
              </a:ln>
              <a:extLst>
                <a:ext uri="{909E8E84-426E-40dd-AFC4-6F175D3DCCD1}">
                  <a14:hiddenFill xmlns:a14="http://schemas.microsoft.com/office/drawing/2010/main" xmlns="">
                    <a:solidFill>
                      <a:srgbClr val="FFFFFF"/>
                    </a:solidFill>
                  </a14:hiddenFill>
                </a:ext>
              </a:extLst>
            </p:spPr>
          </p:pic>
        </p:grpSp>
      </p:grpSp>
      <p:sp>
        <p:nvSpPr>
          <p:cNvPr id="17" name="TextBox 16">
            <a:extLst>
              <a:ext uri="{FF2B5EF4-FFF2-40B4-BE49-F238E27FC236}">
                <a16:creationId xmlns:a16="http://schemas.microsoft.com/office/drawing/2014/main" id="{CF67B5DE-52BA-407C-91B5-55D262CA714D}"/>
              </a:ext>
            </a:extLst>
          </p:cNvPr>
          <p:cNvSpPr txBox="1"/>
          <p:nvPr/>
        </p:nvSpPr>
        <p:spPr>
          <a:xfrm>
            <a:off x="9771253" y="4884279"/>
            <a:ext cx="1783765" cy="646331"/>
          </a:xfrm>
          <a:prstGeom prst="rect">
            <a:avLst/>
          </a:prstGeom>
          <a:noFill/>
        </p:spPr>
        <p:txBody>
          <a:bodyPr wrap="square" rtlCol="0">
            <a:spAutoFit/>
          </a:bodyPr>
          <a:lstStyle/>
          <a:p>
            <a:r>
              <a:rPr lang="en-US" b="1" dirty="0"/>
              <a:t>Anesthesiology &amp; Pain Medicine</a:t>
            </a:r>
          </a:p>
        </p:txBody>
      </p:sp>
    </p:spTree>
    <p:extLst>
      <p:ext uri="{BB962C8B-B14F-4D97-AF65-F5344CB8AC3E}">
        <p14:creationId xmlns:p14="http://schemas.microsoft.com/office/powerpoint/2010/main" val="393156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righ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8C14-2BC3-4069-BD1E-C8CA03AC3D2A}"/>
              </a:ext>
            </a:extLst>
          </p:cNvPr>
          <p:cNvSpPr>
            <a:spLocks noGrp="1"/>
          </p:cNvSpPr>
          <p:nvPr>
            <p:ph type="title"/>
          </p:nvPr>
        </p:nvSpPr>
        <p:spPr/>
        <p:txBody>
          <a:bodyPr>
            <a:normAutofit fontScale="90000"/>
          </a:bodyPr>
          <a:lstStyle/>
          <a:p>
            <a:r>
              <a:rPr lang="en-US" dirty="0"/>
              <a:t>Different prediction models result in different prediction performance</a:t>
            </a:r>
          </a:p>
        </p:txBody>
      </p:sp>
      <p:sp>
        <p:nvSpPr>
          <p:cNvPr id="3" name="Content Placeholder 2">
            <a:extLst>
              <a:ext uri="{FF2B5EF4-FFF2-40B4-BE49-F238E27FC236}">
                <a16:creationId xmlns:a16="http://schemas.microsoft.com/office/drawing/2014/main" id="{4EC087B6-7DBD-49EA-B0E9-DFE52A1669F5}"/>
              </a:ext>
            </a:extLst>
          </p:cNvPr>
          <p:cNvSpPr>
            <a:spLocks noGrp="1"/>
          </p:cNvSpPr>
          <p:nvPr>
            <p:ph idx="1"/>
          </p:nvPr>
        </p:nvSpPr>
        <p:spPr>
          <a:xfrm>
            <a:off x="6533654" y="1825625"/>
            <a:ext cx="5373434" cy="1389749"/>
          </a:xfrm>
        </p:spPr>
        <p:txBody>
          <a:bodyPr>
            <a:normAutofit/>
          </a:bodyPr>
          <a:lstStyle/>
          <a:p>
            <a:r>
              <a:rPr lang="en-US" sz="2600" dirty="0"/>
              <a:t>Receiver operating characteristic (ROC) curve from 10-fold cross validation tests.</a:t>
            </a:r>
          </a:p>
          <a:p>
            <a:endParaRPr lang="en-US" sz="2600" dirty="0"/>
          </a:p>
        </p:txBody>
      </p:sp>
      <p:pic>
        <p:nvPicPr>
          <p:cNvPr id="7" name="Picture 6">
            <a:extLst>
              <a:ext uri="{FF2B5EF4-FFF2-40B4-BE49-F238E27FC236}">
                <a16:creationId xmlns:a16="http://schemas.microsoft.com/office/drawing/2014/main" id="{F28DBB8B-E1EB-4463-AFA2-12A9C2D74288}"/>
              </a:ext>
            </a:extLst>
          </p:cNvPr>
          <p:cNvPicPr>
            <a:picLocks noChangeAspect="1"/>
          </p:cNvPicPr>
          <p:nvPr/>
        </p:nvPicPr>
        <p:blipFill>
          <a:blip r:embed="rId3"/>
          <a:stretch>
            <a:fillRect/>
          </a:stretch>
        </p:blipFill>
        <p:spPr>
          <a:xfrm>
            <a:off x="291565" y="1677421"/>
            <a:ext cx="6291599" cy="5117079"/>
          </a:xfrm>
          <a:prstGeom prst="rect">
            <a:avLst/>
          </a:prstGeom>
        </p:spPr>
      </p:pic>
      <p:cxnSp>
        <p:nvCxnSpPr>
          <p:cNvPr id="5" name="Straight Arrow Connector 4">
            <a:extLst>
              <a:ext uri="{FF2B5EF4-FFF2-40B4-BE49-F238E27FC236}">
                <a16:creationId xmlns:a16="http://schemas.microsoft.com/office/drawing/2014/main" id="{805E921E-3239-4612-9A25-151A164624D1}"/>
              </a:ext>
            </a:extLst>
          </p:cNvPr>
          <p:cNvCxnSpPr>
            <a:cxnSpLocks/>
          </p:cNvCxnSpPr>
          <p:nvPr/>
        </p:nvCxnSpPr>
        <p:spPr>
          <a:xfrm flipH="1">
            <a:off x="1110102" y="2983086"/>
            <a:ext cx="576072" cy="0"/>
          </a:xfrm>
          <a:prstGeom prst="straightConnector1">
            <a:avLst/>
          </a:prstGeom>
          <a:ln w="19050">
            <a:solidFill>
              <a:srgbClr val="FF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4142242-0B6B-46FA-BB57-D8583D269E9A}"/>
              </a:ext>
            </a:extLst>
          </p:cNvPr>
          <p:cNvCxnSpPr>
            <a:cxnSpLocks/>
          </p:cNvCxnSpPr>
          <p:nvPr/>
        </p:nvCxnSpPr>
        <p:spPr>
          <a:xfrm>
            <a:off x="1658378" y="3011549"/>
            <a:ext cx="0" cy="3200400"/>
          </a:xfrm>
          <a:prstGeom prst="straightConnector1">
            <a:avLst/>
          </a:prstGeom>
          <a:ln w="19050">
            <a:solidFill>
              <a:srgbClr val="FF00F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F7F752C-5B82-4EA0-AD98-949F0D325250}"/>
              </a:ext>
            </a:extLst>
          </p:cNvPr>
          <p:cNvCxnSpPr>
            <a:cxnSpLocks/>
          </p:cNvCxnSpPr>
          <p:nvPr/>
        </p:nvCxnSpPr>
        <p:spPr>
          <a:xfrm flipH="1">
            <a:off x="1110102" y="3641913"/>
            <a:ext cx="576072" cy="0"/>
          </a:xfrm>
          <a:prstGeom prst="straightConnector1">
            <a:avLst/>
          </a:prstGeom>
          <a:ln w="19050">
            <a:solidFill>
              <a:srgbClr val="FF00FF"/>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9" name="Speech Bubble: Rectangle 21">
            <a:extLst>
              <a:ext uri="{FF2B5EF4-FFF2-40B4-BE49-F238E27FC236}">
                <a16:creationId xmlns:a16="http://schemas.microsoft.com/office/drawing/2014/main" id="{804F4E92-7BF1-4766-99DB-4E5249E1866D}"/>
              </a:ext>
            </a:extLst>
          </p:cNvPr>
          <p:cNvSpPr/>
          <p:nvPr/>
        </p:nvSpPr>
        <p:spPr>
          <a:xfrm>
            <a:off x="1354703" y="1662198"/>
            <a:ext cx="1921248" cy="935766"/>
          </a:xfrm>
          <a:prstGeom prst="wedgeRectCallout">
            <a:avLst>
              <a:gd name="adj1" fmla="val -32490"/>
              <a:gd name="adj2" fmla="val 95814"/>
            </a:avLst>
          </a:prstGeom>
          <a:solidFill>
            <a:schemeClr val="bg1"/>
          </a:solidFill>
          <a:ln w="317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When FPR=0.1, TPR changes from 0.58 to 0.73.</a:t>
            </a:r>
          </a:p>
        </p:txBody>
      </p:sp>
      <p:sp>
        <p:nvSpPr>
          <p:cNvPr id="42" name="Content Placeholder 2">
            <a:extLst>
              <a:ext uri="{FF2B5EF4-FFF2-40B4-BE49-F238E27FC236}">
                <a16:creationId xmlns:a16="http://schemas.microsoft.com/office/drawing/2014/main" id="{23CE4C27-81BC-493A-80FE-E801DC3637D1}"/>
              </a:ext>
            </a:extLst>
          </p:cNvPr>
          <p:cNvSpPr txBox="1">
            <a:spLocks/>
          </p:cNvSpPr>
          <p:nvPr/>
        </p:nvSpPr>
        <p:spPr>
          <a:xfrm>
            <a:off x="6560674" y="3120804"/>
            <a:ext cx="3985749" cy="567419"/>
          </a:xfrm>
          <a:prstGeom prst="rect">
            <a:avLst/>
          </a:prstGeom>
        </p:spPr>
        <p:txBody>
          <a:bodyPr vert="horz" lIns="91435" tIns="45718" rIns="91435" bIns="45718" rtlCol="0">
            <a:normAutofit fontScale="92500"/>
          </a:bodyPr>
          <a:lstStyle>
            <a:lvl1pPr marL="342883" indent="-342883" algn="l" defTabSz="914354" rtl="0" eaLnBrk="1" latinLnBrk="0" hangingPunct="1">
              <a:spcBef>
                <a:spcPct val="20000"/>
              </a:spcBef>
              <a:buClr>
                <a:srgbClr val="0000CC"/>
              </a:buClr>
              <a:buFont typeface="Wingdings" pitchFamily="2" charset="2"/>
              <a:buChar char="§"/>
              <a:defRPr sz="3200" kern="1200">
                <a:solidFill>
                  <a:schemeClr val="tx1"/>
                </a:solidFill>
                <a:latin typeface="Calibri"/>
                <a:ea typeface="Tahoma" pitchFamily="34" charset="0"/>
                <a:cs typeface="Calibri"/>
              </a:defRPr>
            </a:lvl1pPr>
            <a:lvl2pPr marL="742913" indent="-285736" algn="l" defTabSz="914354" rtl="0" eaLnBrk="1" latinLnBrk="0" hangingPunct="1">
              <a:spcBef>
                <a:spcPct val="20000"/>
              </a:spcBef>
              <a:buClr>
                <a:srgbClr val="FF0000"/>
              </a:buClr>
              <a:buFont typeface="Wingdings" pitchFamily="2" charset="2"/>
              <a:buChar char="§"/>
              <a:defRPr sz="2800" kern="1200">
                <a:solidFill>
                  <a:schemeClr val="tx1"/>
                </a:solidFill>
                <a:latin typeface="Calibri"/>
                <a:ea typeface="Tahoma" pitchFamily="34" charset="0"/>
                <a:cs typeface="Calibri"/>
              </a:defRPr>
            </a:lvl2pPr>
            <a:lvl3pPr marL="1142943" indent="-228589" algn="l" defTabSz="914354" rtl="0" eaLnBrk="1" latinLnBrk="0" hangingPunct="1">
              <a:spcBef>
                <a:spcPct val="20000"/>
              </a:spcBef>
              <a:buClr>
                <a:srgbClr val="008000"/>
              </a:buClr>
              <a:buFont typeface="Wingdings" pitchFamily="2" charset="2"/>
              <a:buChar char="§"/>
              <a:defRPr sz="2400" kern="1200">
                <a:solidFill>
                  <a:schemeClr val="tx1"/>
                </a:solidFill>
                <a:latin typeface="Calibri"/>
                <a:ea typeface="Tahoma" pitchFamily="34" charset="0"/>
                <a:cs typeface="Calibri"/>
              </a:defRPr>
            </a:lvl3pPr>
            <a:lvl4pPr marL="1600120" indent="-228589" algn="l" defTabSz="914354" rtl="0" eaLnBrk="1" latinLnBrk="0" hangingPunct="1">
              <a:spcBef>
                <a:spcPct val="20000"/>
              </a:spcBef>
              <a:buClr>
                <a:srgbClr val="00B0F0"/>
              </a:buClr>
              <a:buFont typeface="Wingdings" pitchFamily="2" charset="2"/>
              <a:buChar char="§"/>
              <a:defRPr sz="2000" kern="1200">
                <a:solidFill>
                  <a:schemeClr val="tx1"/>
                </a:solidFill>
                <a:latin typeface="Calibri"/>
                <a:ea typeface="Tahoma" pitchFamily="34" charset="0"/>
                <a:cs typeface="Calibri"/>
              </a:defRPr>
            </a:lvl4pPr>
            <a:lvl5pPr marL="2057297" indent="-228589" algn="l" defTabSz="914354" rtl="0" eaLnBrk="1" latinLnBrk="0" hangingPunct="1">
              <a:spcBef>
                <a:spcPct val="20000"/>
              </a:spcBef>
              <a:buClr>
                <a:srgbClr val="7030A0"/>
              </a:buClr>
              <a:buFont typeface="Wingdings" pitchFamily="2" charset="2"/>
              <a:buChar char="§"/>
              <a:defRPr sz="2000" kern="1200">
                <a:solidFill>
                  <a:schemeClr val="tx1"/>
                </a:solidFill>
                <a:latin typeface="Calibri"/>
                <a:ea typeface="Tahoma" pitchFamily="34" charset="0"/>
                <a:cs typeface="Calibri"/>
              </a:defRPr>
            </a:lvl5pPr>
            <a:lvl6pPr marL="2514474"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51"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9"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6" indent="-228589" algn="l" defTabSz="91435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400" dirty="0"/>
              <a:t>Simple vs. complex models</a:t>
            </a:r>
          </a:p>
        </p:txBody>
      </p:sp>
      <p:grpSp>
        <p:nvGrpSpPr>
          <p:cNvPr id="43" name="Group 42">
            <a:extLst>
              <a:ext uri="{FF2B5EF4-FFF2-40B4-BE49-F238E27FC236}">
                <a16:creationId xmlns:a16="http://schemas.microsoft.com/office/drawing/2014/main" id="{C879DD05-15EC-413E-BB88-24EB22DE9A41}"/>
              </a:ext>
            </a:extLst>
          </p:cNvPr>
          <p:cNvGrpSpPr/>
          <p:nvPr/>
        </p:nvGrpSpPr>
        <p:grpSpPr>
          <a:xfrm>
            <a:off x="7339578" y="3546835"/>
            <a:ext cx="3788870" cy="1515029"/>
            <a:chOff x="1717574" y="2444348"/>
            <a:chExt cx="3788868" cy="1515029"/>
          </a:xfrm>
        </p:grpSpPr>
        <p:cxnSp>
          <p:nvCxnSpPr>
            <p:cNvPr id="44" name="Straight Arrow Connector 43">
              <a:extLst>
                <a:ext uri="{FF2B5EF4-FFF2-40B4-BE49-F238E27FC236}">
                  <a16:creationId xmlns:a16="http://schemas.microsoft.com/office/drawing/2014/main" id="{246799E9-3BEF-4108-907F-4F193F205AA4}"/>
                </a:ext>
              </a:extLst>
            </p:cNvPr>
            <p:cNvCxnSpPr/>
            <p:nvPr/>
          </p:nvCxnSpPr>
          <p:spPr>
            <a:xfrm>
              <a:off x="4712841" y="3359211"/>
              <a:ext cx="548640" cy="0"/>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E18ACFAA-3C40-4114-B4A0-49C5E34F73D0}"/>
                </a:ext>
              </a:extLst>
            </p:cNvPr>
            <p:cNvSpPr txBox="1"/>
            <p:nvPr/>
          </p:nvSpPr>
          <p:spPr>
            <a:xfrm>
              <a:off x="3534559" y="2444348"/>
              <a:ext cx="1428595" cy="400110"/>
            </a:xfrm>
            <a:prstGeom prst="rect">
              <a:avLst/>
            </a:prstGeom>
            <a:noFill/>
          </p:spPr>
          <p:txBody>
            <a:bodyPr wrap="none" rtlCol="0">
              <a:spAutoFit/>
            </a:bodyPr>
            <a:lstStyle/>
            <a:p>
              <a:pPr algn="ctr"/>
              <a:r>
                <a:rPr lang="en-US" sz="2000" b="1" dirty="0"/>
                <a:t>Black Box</a:t>
              </a:r>
            </a:p>
          </p:txBody>
        </p:sp>
        <p:sp>
          <p:nvSpPr>
            <p:cNvPr id="46" name="TextBox 45">
              <a:extLst>
                <a:ext uri="{FF2B5EF4-FFF2-40B4-BE49-F238E27FC236}">
                  <a16:creationId xmlns:a16="http://schemas.microsoft.com/office/drawing/2014/main" id="{C0E0D899-A624-4DED-89DE-04E0A08BE74D}"/>
                </a:ext>
              </a:extLst>
            </p:cNvPr>
            <p:cNvSpPr txBox="1"/>
            <p:nvPr/>
          </p:nvSpPr>
          <p:spPr>
            <a:xfrm>
              <a:off x="1717574" y="2943661"/>
              <a:ext cx="1274774" cy="707886"/>
            </a:xfrm>
            <a:prstGeom prst="rect">
              <a:avLst/>
            </a:prstGeom>
            <a:noFill/>
          </p:spPr>
          <p:txBody>
            <a:bodyPr wrap="square" rtlCol="0">
              <a:spAutoFit/>
            </a:bodyPr>
            <a:lstStyle/>
            <a:p>
              <a:r>
                <a:rPr lang="en-US" sz="2000" b="1" i="1" dirty="0">
                  <a:solidFill>
                    <a:srgbClr val="A50021"/>
                  </a:solidFill>
                </a:rPr>
                <a:t>Complex model f (.)</a:t>
              </a:r>
              <a:endParaRPr lang="en-US" b="1" i="1" dirty="0">
                <a:solidFill>
                  <a:srgbClr val="A50021"/>
                </a:solidFill>
              </a:endParaRPr>
            </a:p>
          </p:txBody>
        </p:sp>
        <p:sp>
          <p:nvSpPr>
            <p:cNvPr id="47" name="TextBox 46">
              <a:extLst>
                <a:ext uri="{FF2B5EF4-FFF2-40B4-BE49-F238E27FC236}">
                  <a16:creationId xmlns:a16="http://schemas.microsoft.com/office/drawing/2014/main" id="{F5FD5625-7310-43EA-94F9-D3AB08C920E7}"/>
                </a:ext>
              </a:extLst>
            </p:cNvPr>
            <p:cNvSpPr txBox="1"/>
            <p:nvPr/>
          </p:nvSpPr>
          <p:spPr>
            <a:xfrm>
              <a:off x="5193536" y="3181418"/>
              <a:ext cx="312906" cy="307777"/>
            </a:xfrm>
            <a:prstGeom prst="rect">
              <a:avLst/>
            </a:prstGeom>
            <a:noFill/>
          </p:spPr>
          <p:txBody>
            <a:bodyPr wrap="none" rtlCol="0">
              <a:spAutoFit/>
            </a:bodyPr>
            <a:lstStyle/>
            <a:p>
              <a:r>
                <a:rPr lang="en-US" b="1"/>
                <a:t>Y</a:t>
              </a:r>
              <a:endParaRPr lang="en-US" b="1" dirty="0"/>
            </a:p>
          </p:txBody>
        </p:sp>
        <p:sp>
          <p:nvSpPr>
            <p:cNvPr id="48" name="TextBox 47">
              <a:extLst>
                <a:ext uri="{FF2B5EF4-FFF2-40B4-BE49-F238E27FC236}">
                  <a16:creationId xmlns:a16="http://schemas.microsoft.com/office/drawing/2014/main" id="{681CE5DB-5F73-4FE9-B8E3-381E4978E1B9}"/>
                </a:ext>
              </a:extLst>
            </p:cNvPr>
            <p:cNvSpPr txBox="1"/>
            <p:nvPr/>
          </p:nvSpPr>
          <p:spPr>
            <a:xfrm>
              <a:off x="3370241" y="2759048"/>
              <a:ext cx="274434" cy="1200329"/>
            </a:xfrm>
            <a:prstGeom prst="rect">
              <a:avLst/>
            </a:prstGeom>
            <a:noFill/>
          </p:spPr>
          <p:txBody>
            <a:bodyPr wrap="none" rtlCol="0">
              <a:spAutoFit/>
            </a:bodyPr>
            <a:lstStyle/>
            <a:p>
              <a:r>
                <a:rPr lang="en-US" sz="2000" b="1" dirty="0"/>
                <a:t>-</a:t>
              </a:r>
            </a:p>
            <a:p>
              <a:r>
                <a:rPr lang="en-US" sz="2000" b="1"/>
                <a:t>-</a:t>
              </a:r>
              <a:endParaRPr lang="en-US" sz="2000" b="1" dirty="0"/>
            </a:p>
            <a:p>
              <a:endParaRPr lang="en-US" sz="1200" b="1"/>
            </a:p>
            <a:p>
              <a:r>
                <a:rPr lang="en-US" sz="2000" b="1"/>
                <a:t>-</a:t>
              </a:r>
              <a:endParaRPr lang="en-US" sz="2000" b="1" dirty="0"/>
            </a:p>
          </p:txBody>
        </p:sp>
        <p:sp>
          <p:nvSpPr>
            <p:cNvPr id="49" name="Rectangle 48">
              <a:extLst>
                <a:ext uri="{FF2B5EF4-FFF2-40B4-BE49-F238E27FC236}">
                  <a16:creationId xmlns:a16="http://schemas.microsoft.com/office/drawing/2014/main" id="{1A796829-49C8-402F-9D5E-6252FC90E342}"/>
                </a:ext>
              </a:extLst>
            </p:cNvPr>
            <p:cNvSpPr/>
            <p:nvPr/>
          </p:nvSpPr>
          <p:spPr>
            <a:xfrm>
              <a:off x="3531933" y="2822623"/>
              <a:ext cx="1492158" cy="113675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t>?</a:t>
              </a:r>
              <a:endParaRPr lang="en-US" sz="3200" b="1" dirty="0"/>
            </a:p>
          </p:txBody>
        </p:sp>
        <p:sp>
          <p:nvSpPr>
            <p:cNvPr id="50" name="TextBox 49">
              <a:extLst>
                <a:ext uri="{FF2B5EF4-FFF2-40B4-BE49-F238E27FC236}">
                  <a16:creationId xmlns:a16="http://schemas.microsoft.com/office/drawing/2014/main" id="{624A9E84-D3D6-403F-BFCD-C54A3165C50C}"/>
                </a:ext>
              </a:extLst>
            </p:cNvPr>
            <p:cNvSpPr txBox="1"/>
            <p:nvPr/>
          </p:nvSpPr>
          <p:spPr>
            <a:xfrm>
              <a:off x="3098500" y="2774918"/>
              <a:ext cx="370982" cy="954107"/>
            </a:xfrm>
            <a:prstGeom prst="rect">
              <a:avLst/>
            </a:prstGeom>
            <a:noFill/>
          </p:spPr>
          <p:txBody>
            <a:bodyPr wrap="none" rtlCol="0">
              <a:spAutoFit/>
            </a:bodyPr>
            <a:lstStyle/>
            <a:p>
              <a:r>
                <a:rPr lang="en-US"/>
                <a:t>X</a:t>
              </a:r>
              <a:r>
                <a:rPr lang="en-US" baseline="-25000"/>
                <a:t>1</a:t>
              </a:r>
            </a:p>
            <a:p>
              <a:r>
                <a:rPr lang="en-US"/>
                <a:t>X</a:t>
              </a:r>
              <a:r>
                <a:rPr lang="en-US" baseline="-25000"/>
                <a:t>2</a:t>
              </a:r>
            </a:p>
            <a:p>
              <a:pPr algn="ctr"/>
              <a:r>
                <a:rPr lang="en-US"/>
                <a:t>:</a:t>
              </a:r>
            </a:p>
            <a:p>
              <a:r>
                <a:rPr lang="en-US"/>
                <a:t>X</a:t>
              </a:r>
              <a:r>
                <a:rPr lang="en-US" baseline="-25000"/>
                <a:t>p</a:t>
              </a:r>
              <a:endParaRPr lang="en-US" dirty="0"/>
            </a:p>
          </p:txBody>
        </p:sp>
      </p:grpSp>
      <p:grpSp>
        <p:nvGrpSpPr>
          <p:cNvPr id="51" name="Group 50">
            <a:extLst>
              <a:ext uri="{FF2B5EF4-FFF2-40B4-BE49-F238E27FC236}">
                <a16:creationId xmlns:a16="http://schemas.microsoft.com/office/drawing/2014/main" id="{289A391A-6DD8-45CE-84BE-200B51B94CCD}"/>
              </a:ext>
            </a:extLst>
          </p:cNvPr>
          <p:cNvGrpSpPr/>
          <p:nvPr/>
        </p:nvGrpSpPr>
        <p:grpSpPr>
          <a:xfrm>
            <a:off x="7130154" y="5066929"/>
            <a:ext cx="3999029" cy="1502385"/>
            <a:chOff x="-1271616" y="2456993"/>
            <a:chExt cx="3999028" cy="1502385"/>
          </a:xfrm>
        </p:grpSpPr>
        <p:sp>
          <p:nvSpPr>
            <p:cNvPr id="52" name="TextBox 51">
              <a:extLst>
                <a:ext uri="{FF2B5EF4-FFF2-40B4-BE49-F238E27FC236}">
                  <a16:creationId xmlns:a16="http://schemas.microsoft.com/office/drawing/2014/main" id="{15783FA9-498E-4104-8B17-5C23D588AA31}"/>
                </a:ext>
              </a:extLst>
            </p:cNvPr>
            <p:cNvSpPr txBox="1"/>
            <p:nvPr/>
          </p:nvSpPr>
          <p:spPr>
            <a:xfrm>
              <a:off x="-1271616" y="2908551"/>
              <a:ext cx="1551750" cy="707886"/>
            </a:xfrm>
            <a:prstGeom prst="rect">
              <a:avLst/>
            </a:prstGeom>
            <a:noFill/>
          </p:spPr>
          <p:txBody>
            <a:bodyPr wrap="square" rtlCol="0">
              <a:spAutoFit/>
            </a:bodyPr>
            <a:lstStyle/>
            <a:p>
              <a:pPr algn="ctr"/>
              <a:r>
                <a:rPr lang="en-US" sz="2000" b="1" i="1" dirty="0">
                  <a:solidFill>
                    <a:srgbClr val="A50021"/>
                  </a:solidFill>
                </a:rPr>
                <a:t>Generalized linear model</a:t>
              </a:r>
              <a:endParaRPr lang="en-US" b="1" i="1" dirty="0">
                <a:solidFill>
                  <a:srgbClr val="A50021"/>
                </a:solidFill>
              </a:endParaRPr>
            </a:p>
          </p:txBody>
        </p:sp>
        <p:sp>
          <p:nvSpPr>
            <p:cNvPr id="53" name="TextBox 52">
              <a:extLst>
                <a:ext uri="{FF2B5EF4-FFF2-40B4-BE49-F238E27FC236}">
                  <a16:creationId xmlns:a16="http://schemas.microsoft.com/office/drawing/2014/main" id="{319AE7C6-8F77-4AAD-B962-F6D8159FD3D5}"/>
                </a:ext>
              </a:extLst>
            </p:cNvPr>
            <p:cNvSpPr txBox="1"/>
            <p:nvPr/>
          </p:nvSpPr>
          <p:spPr>
            <a:xfrm>
              <a:off x="311519" y="2460250"/>
              <a:ext cx="1256574" cy="338554"/>
            </a:xfrm>
            <a:prstGeom prst="rect">
              <a:avLst/>
            </a:prstGeom>
            <a:noFill/>
          </p:spPr>
          <p:txBody>
            <a:bodyPr wrap="none" rtlCol="0">
              <a:spAutoFit/>
            </a:bodyPr>
            <a:lstStyle/>
            <a:p>
              <a:r>
                <a:rPr lang="en-US" sz="1600" b="1" dirty="0"/>
                <a:t>X:</a:t>
              </a:r>
              <a:r>
                <a:rPr lang="en-US" sz="1600" dirty="0"/>
                <a:t> Features</a:t>
              </a:r>
            </a:p>
          </p:txBody>
        </p:sp>
        <p:sp>
          <p:nvSpPr>
            <p:cNvPr id="54" name="TextBox 53">
              <a:extLst>
                <a:ext uri="{FF2B5EF4-FFF2-40B4-BE49-F238E27FC236}">
                  <a16:creationId xmlns:a16="http://schemas.microsoft.com/office/drawing/2014/main" id="{A4CCF4C3-BCC6-4701-8C5B-DC3E42CC1AF7}"/>
                </a:ext>
              </a:extLst>
            </p:cNvPr>
            <p:cNvSpPr txBox="1"/>
            <p:nvPr/>
          </p:nvSpPr>
          <p:spPr>
            <a:xfrm>
              <a:off x="2414506" y="3181419"/>
              <a:ext cx="312906" cy="307777"/>
            </a:xfrm>
            <a:prstGeom prst="rect">
              <a:avLst/>
            </a:prstGeom>
            <a:noFill/>
          </p:spPr>
          <p:txBody>
            <a:bodyPr wrap="none" rtlCol="0">
              <a:spAutoFit/>
            </a:bodyPr>
            <a:lstStyle/>
            <a:p>
              <a:r>
                <a:rPr lang="en-US" b="1"/>
                <a:t>Y</a:t>
              </a:r>
              <a:endParaRPr lang="en-US" b="1" dirty="0"/>
            </a:p>
          </p:txBody>
        </p:sp>
        <p:sp>
          <p:nvSpPr>
            <p:cNvPr id="55" name="TextBox 54">
              <a:extLst>
                <a:ext uri="{FF2B5EF4-FFF2-40B4-BE49-F238E27FC236}">
                  <a16:creationId xmlns:a16="http://schemas.microsoft.com/office/drawing/2014/main" id="{DEB6DF79-1BA3-4468-88CB-13151E1F28D9}"/>
                </a:ext>
              </a:extLst>
            </p:cNvPr>
            <p:cNvSpPr txBox="1"/>
            <p:nvPr/>
          </p:nvSpPr>
          <p:spPr>
            <a:xfrm>
              <a:off x="591211" y="2759049"/>
              <a:ext cx="274434" cy="1200329"/>
            </a:xfrm>
            <a:prstGeom prst="rect">
              <a:avLst/>
            </a:prstGeom>
            <a:noFill/>
          </p:spPr>
          <p:txBody>
            <a:bodyPr wrap="none" rtlCol="0">
              <a:spAutoFit/>
            </a:bodyPr>
            <a:lstStyle/>
            <a:p>
              <a:r>
                <a:rPr lang="en-US" sz="2000" b="1" dirty="0"/>
                <a:t>-</a:t>
              </a:r>
            </a:p>
            <a:p>
              <a:r>
                <a:rPr lang="en-US" sz="2000" b="1"/>
                <a:t>-</a:t>
              </a:r>
              <a:endParaRPr lang="en-US" sz="2000" b="1" dirty="0"/>
            </a:p>
            <a:p>
              <a:endParaRPr lang="en-US" sz="1200" b="1"/>
            </a:p>
            <a:p>
              <a:r>
                <a:rPr lang="en-US" sz="2000" b="1"/>
                <a:t>-</a:t>
              </a:r>
              <a:endParaRPr lang="en-US" sz="2000" b="1" dirty="0"/>
            </a:p>
          </p:txBody>
        </p:sp>
        <p:sp>
          <p:nvSpPr>
            <p:cNvPr id="56" name="Rectangle 55">
              <a:extLst>
                <a:ext uri="{FF2B5EF4-FFF2-40B4-BE49-F238E27FC236}">
                  <a16:creationId xmlns:a16="http://schemas.microsoft.com/office/drawing/2014/main" id="{2A82ADF9-17BC-4A63-8D81-95DCB3D8ACC6}"/>
                </a:ext>
              </a:extLst>
            </p:cNvPr>
            <p:cNvSpPr/>
            <p:nvPr/>
          </p:nvSpPr>
          <p:spPr>
            <a:xfrm>
              <a:off x="752903" y="2822624"/>
              <a:ext cx="1492158" cy="1136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a:t>
              </a:r>
              <a:endParaRPr lang="en-US" sz="2800" dirty="0"/>
            </a:p>
          </p:txBody>
        </p:sp>
        <p:sp>
          <p:nvSpPr>
            <p:cNvPr id="57" name="TextBox 56">
              <a:extLst>
                <a:ext uri="{FF2B5EF4-FFF2-40B4-BE49-F238E27FC236}">
                  <a16:creationId xmlns:a16="http://schemas.microsoft.com/office/drawing/2014/main" id="{1BC0A225-CE93-440A-9482-3044F76AA755}"/>
                </a:ext>
              </a:extLst>
            </p:cNvPr>
            <p:cNvSpPr txBox="1"/>
            <p:nvPr/>
          </p:nvSpPr>
          <p:spPr>
            <a:xfrm>
              <a:off x="319470" y="2774919"/>
              <a:ext cx="370982" cy="954107"/>
            </a:xfrm>
            <a:prstGeom prst="rect">
              <a:avLst/>
            </a:prstGeom>
            <a:noFill/>
          </p:spPr>
          <p:txBody>
            <a:bodyPr wrap="none" rtlCol="0">
              <a:spAutoFit/>
            </a:bodyPr>
            <a:lstStyle/>
            <a:p>
              <a:r>
                <a:rPr lang="en-US"/>
                <a:t>X</a:t>
              </a:r>
              <a:r>
                <a:rPr lang="en-US" baseline="-25000"/>
                <a:t>1</a:t>
              </a:r>
            </a:p>
            <a:p>
              <a:r>
                <a:rPr lang="en-US"/>
                <a:t>X</a:t>
              </a:r>
              <a:r>
                <a:rPr lang="en-US" baseline="-25000"/>
                <a:t>2</a:t>
              </a:r>
            </a:p>
            <a:p>
              <a:pPr algn="ctr"/>
              <a:r>
                <a:rPr lang="en-US"/>
                <a:t>:</a:t>
              </a:r>
            </a:p>
            <a:p>
              <a:r>
                <a:rPr lang="en-US"/>
                <a:t>X</a:t>
              </a:r>
              <a:r>
                <a:rPr lang="en-US" baseline="-25000"/>
                <a:t>p</a:t>
              </a:r>
              <a:endParaRPr lang="en-US" dirty="0"/>
            </a:p>
          </p:txBody>
        </p:sp>
        <p:cxnSp>
          <p:nvCxnSpPr>
            <p:cNvPr id="58" name="Straight Arrow Connector 57">
              <a:extLst>
                <a:ext uri="{FF2B5EF4-FFF2-40B4-BE49-F238E27FC236}">
                  <a16:creationId xmlns:a16="http://schemas.microsoft.com/office/drawing/2014/main" id="{280DF71D-A3C2-40F4-A633-62F97C5A4B78}"/>
                </a:ext>
              </a:extLst>
            </p:cNvPr>
            <p:cNvCxnSpPr>
              <a:endCxn id="67" idx="1"/>
            </p:cNvCxnSpPr>
            <p:nvPr/>
          </p:nvCxnSpPr>
          <p:spPr>
            <a:xfrm>
              <a:off x="722818" y="2969349"/>
              <a:ext cx="686671" cy="162597"/>
            </a:xfrm>
            <a:prstGeom prst="straightConnector1">
              <a:avLst/>
            </a:prstGeom>
            <a:ln w="9525">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D2DB2278-BBAE-416C-B910-847CDD3F02B1}"/>
                </a:ext>
              </a:extLst>
            </p:cNvPr>
            <p:cNvCxnSpPr>
              <a:cxnSpLocks/>
              <a:endCxn id="67" idx="2"/>
            </p:cNvCxnSpPr>
            <p:nvPr/>
          </p:nvCxnSpPr>
          <p:spPr>
            <a:xfrm>
              <a:off x="698403" y="3287468"/>
              <a:ext cx="599300" cy="71745"/>
            </a:xfrm>
            <a:prstGeom prst="straightConnector1">
              <a:avLst/>
            </a:prstGeom>
            <a:ln w="285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F00325D3-4DA3-495B-8C46-AC1D858A4E18}"/>
                </a:ext>
              </a:extLst>
            </p:cNvPr>
            <p:cNvCxnSpPr>
              <a:endCxn id="67" idx="3"/>
            </p:cNvCxnSpPr>
            <p:nvPr/>
          </p:nvCxnSpPr>
          <p:spPr>
            <a:xfrm flipV="1">
              <a:off x="759601" y="3586479"/>
              <a:ext cx="649888" cy="195504"/>
            </a:xfrm>
            <a:prstGeom prst="straightConnector1">
              <a:avLst/>
            </a:prstGeom>
            <a:ln w="12700">
              <a:solidFill>
                <a:schemeClr val="accent2">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1" name="Group 60">
              <a:extLst>
                <a:ext uri="{FF2B5EF4-FFF2-40B4-BE49-F238E27FC236}">
                  <a16:creationId xmlns:a16="http://schemas.microsoft.com/office/drawing/2014/main" id="{0CEC8E8F-8C12-4F5B-94FC-1557B5F45ED9}"/>
                </a:ext>
              </a:extLst>
            </p:cNvPr>
            <p:cNvGrpSpPr/>
            <p:nvPr/>
          </p:nvGrpSpPr>
          <p:grpSpPr>
            <a:xfrm>
              <a:off x="1297703" y="3037809"/>
              <a:ext cx="763325" cy="642807"/>
              <a:chOff x="1385849" y="1223143"/>
              <a:chExt cx="763325" cy="642807"/>
            </a:xfrm>
          </p:grpSpPr>
          <p:pic>
            <p:nvPicPr>
              <p:cNvPr id="66" name="Picture 2" descr="File:Greek uc sigma.svg">
                <a:extLst>
                  <a:ext uri="{FF2B5EF4-FFF2-40B4-BE49-F238E27FC236}">
                    <a16:creationId xmlns:a16="http://schemas.microsoft.com/office/drawing/2014/main" id="{F0D4B204-5087-4C1F-8AEE-710467C4BA2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1508" y="1334480"/>
                <a:ext cx="336107" cy="420134"/>
              </a:xfrm>
              <a:prstGeom prst="rect">
                <a:avLst/>
              </a:prstGeom>
              <a:noFill/>
              <a:extLst>
                <a:ext uri="{909E8E84-426E-40dd-AFC4-6F175D3DCCD1}">
                  <a14:hiddenFill xmlns="" xmlns:a14="http://schemas.microsoft.com/office/drawing/2010/main">
                    <a:solidFill>
                      <a:srgbClr val="FFFFFF"/>
                    </a:solidFill>
                  </a14:hiddenFill>
                </a:ext>
              </a:extLst>
            </p:spPr>
          </p:pic>
          <p:sp>
            <p:nvSpPr>
              <p:cNvPr id="67" name="Oval 66">
                <a:extLst>
                  <a:ext uri="{FF2B5EF4-FFF2-40B4-BE49-F238E27FC236}">
                    <a16:creationId xmlns:a16="http://schemas.microsoft.com/office/drawing/2014/main" id="{009C1676-94B9-4F12-9D32-98FE07A292F4}"/>
                  </a:ext>
                </a:extLst>
              </p:cNvPr>
              <p:cNvSpPr/>
              <p:nvPr/>
            </p:nvSpPr>
            <p:spPr>
              <a:xfrm>
                <a:off x="1385849" y="1223143"/>
                <a:ext cx="763325" cy="642807"/>
              </a:xfrm>
              <a:prstGeom prst="ellipse">
                <a:avLst/>
              </a:prstGeom>
              <a:noFill/>
              <a:ln w="222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2" name="Straight Arrow Connector 61">
              <a:extLst>
                <a:ext uri="{FF2B5EF4-FFF2-40B4-BE49-F238E27FC236}">
                  <a16:creationId xmlns:a16="http://schemas.microsoft.com/office/drawing/2014/main" id="{C878D54A-F900-445E-89FE-C314B8112296}"/>
                </a:ext>
              </a:extLst>
            </p:cNvPr>
            <p:cNvCxnSpPr>
              <a:stCxn id="67" idx="6"/>
            </p:cNvCxnSpPr>
            <p:nvPr/>
          </p:nvCxnSpPr>
          <p:spPr>
            <a:xfrm flipV="1">
              <a:off x="2061028" y="3359212"/>
              <a:ext cx="421423" cy="1"/>
            </a:xfrm>
            <a:prstGeom prst="straightConnector1">
              <a:avLst/>
            </a:prstGeom>
            <a:ln w="254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8E130BD5-638E-48B7-BE30-F1A2A97C0BEA}"/>
                </a:ext>
              </a:extLst>
            </p:cNvPr>
            <p:cNvSpPr txBox="1"/>
            <p:nvPr/>
          </p:nvSpPr>
          <p:spPr>
            <a:xfrm>
              <a:off x="773659" y="2745853"/>
              <a:ext cx="423524" cy="523220"/>
            </a:xfrm>
            <a:prstGeom prst="rect">
              <a:avLst/>
            </a:prstGeom>
            <a:noFill/>
          </p:spPr>
          <p:txBody>
            <a:bodyPr wrap="none" rtlCol="0">
              <a:spAutoFit/>
            </a:bodyPr>
            <a:lstStyle/>
            <a:p>
              <a:r>
                <a:rPr lang="en-US" i="1" dirty="0">
                  <a:solidFill>
                    <a:srgbClr val="C00000"/>
                  </a:solidFill>
                </a:rPr>
                <a:t>w</a:t>
              </a:r>
              <a:r>
                <a:rPr lang="en-US" i="1" baseline="-25000" dirty="0">
                  <a:solidFill>
                    <a:srgbClr val="C00000"/>
                  </a:solidFill>
                </a:rPr>
                <a:t>1</a:t>
              </a:r>
            </a:p>
            <a:p>
              <a:r>
                <a:rPr lang="en-US" b="1" i="1" dirty="0">
                  <a:solidFill>
                    <a:srgbClr val="C00000"/>
                  </a:solidFill>
                </a:rPr>
                <a:t>w</a:t>
              </a:r>
              <a:r>
                <a:rPr lang="en-US" b="1" i="1" baseline="-25000" dirty="0">
                  <a:solidFill>
                    <a:srgbClr val="C00000"/>
                  </a:solidFill>
                </a:rPr>
                <a:t>2</a:t>
              </a:r>
            </a:p>
          </p:txBody>
        </p:sp>
        <p:sp>
          <p:nvSpPr>
            <p:cNvPr id="64" name="TextBox 63">
              <a:extLst>
                <a:ext uri="{FF2B5EF4-FFF2-40B4-BE49-F238E27FC236}">
                  <a16:creationId xmlns:a16="http://schemas.microsoft.com/office/drawing/2014/main" id="{EA3A8C16-DD3F-4003-B920-D27C04BAFFE7}"/>
                </a:ext>
              </a:extLst>
            </p:cNvPr>
            <p:cNvSpPr txBox="1"/>
            <p:nvPr/>
          </p:nvSpPr>
          <p:spPr>
            <a:xfrm>
              <a:off x="849667" y="3616444"/>
              <a:ext cx="419424" cy="307777"/>
            </a:xfrm>
            <a:prstGeom prst="rect">
              <a:avLst/>
            </a:prstGeom>
            <a:noFill/>
          </p:spPr>
          <p:txBody>
            <a:bodyPr wrap="none" rtlCol="0">
              <a:spAutoFit/>
            </a:bodyPr>
            <a:lstStyle/>
            <a:p>
              <a:r>
                <a:rPr lang="en-US" i="1" dirty="0" err="1">
                  <a:solidFill>
                    <a:srgbClr val="C00000"/>
                  </a:solidFill>
                </a:rPr>
                <a:t>w</a:t>
              </a:r>
              <a:r>
                <a:rPr lang="en-US" i="1" baseline="-25000" dirty="0" err="1">
                  <a:solidFill>
                    <a:srgbClr val="C00000"/>
                  </a:solidFill>
                </a:rPr>
                <a:t>p</a:t>
              </a:r>
              <a:endParaRPr lang="en-US" i="1" dirty="0">
                <a:solidFill>
                  <a:srgbClr val="C00000"/>
                </a:solidFill>
              </a:endParaRPr>
            </a:p>
          </p:txBody>
        </p:sp>
        <p:sp>
          <p:nvSpPr>
            <p:cNvPr id="65" name="TextBox 64">
              <a:extLst>
                <a:ext uri="{FF2B5EF4-FFF2-40B4-BE49-F238E27FC236}">
                  <a16:creationId xmlns:a16="http://schemas.microsoft.com/office/drawing/2014/main" id="{E4575095-0FBB-4BD3-A6F0-FFD4A27C43F8}"/>
                </a:ext>
              </a:extLst>
            </p:cNvPr>
            <p:cNvSpPr txBox="1"/>
            <p:nvPr/>
          </p:nvSpPr>
          <p:spPr>
            <a:xfrm>
              <a:off x="1321767" y="2456993"/>
              <a:ext cx="1150571" cy="338554"/>
            </a:xfrm>
            <a:prstGeom prst="rect">
              <a:avLst/>
            </a:prstGeom>
            <a:noFill/>
          </p:spPr>
          <p:txBody>
            <a:bodyPr wrap="none" rtlCol="0">
              <a:spAutoFit/>
            </a:bodyPr>
            <a:lstStyle/>
            <a:p>
              <a:r>
                <a:rPr lang="en-US" sz="1600" b="1" dirty="0"/>
                <a:t>Y:</a:t>
              </a:r>
              <a:r>
                <a:rPr lang="en-US" sz="1600" dirty="0"/>
                <a:t> Outcome</a:t>
              </a:r>
            </a:p>
          </p:txBody>
        </p:sp>
      </p:grpSp>
      <p:cxnSp>
        <p:nvCxnSpPr>
          <p:cNvPr id="68" name="Straight Arrow Connector 67">
            <a:extLst>
              <a:ext uri="{FF2B5EF4-FFF2-40B4-BE49-F238E27FC236}">
                <a16:creationId xmlns:a16="http://schemas.microsoft.com/office/drawing/2014/main" id="{BB528402-C736-44ED-BF99-BA6079146CBB}"/>
              </a:ext>
            </a:extLst>
          </p:cNvPr>
          <p:cNvCxnSpPr>
            <a:cxnSpLocks/>
            <a:endCxn id="52" idx="1"/>
          </p:cNvCxnSpPr>
          <p:nvPr/>
        </p:nvCxnSpPr>
        <p:spPr>
          <a:xfrm>
            <a:off x="5676900" y="4591682"/>
            <a:ext cx="1453254" cy="1280748"/>
          </a:xfrm>
          <a:prstGeom prst="straightConnector1">
            <a:avLst/>
          </a:prstGeom>
          <a:ln w="19050">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4032FED-AC9D-402B-9A96-0058051BCD0C}"/>
              </a:ext>
            </a:extLst>
          </p:cNvPr>
          <p:cNvCxnSpPr>
            <a:cxnSpLocks/>
            <a:endCxn id="46" idx="1"/>
          </p:cNvCxnSpPr>
          <p:nvPr/>
        </p:nvCxnSpPr>
        <p:spPr>
          <a:xfrm>
            <a:off x="5524500" y="4283905"/>
            <a:ext cx="1815078" cy="116186"/>
          </a:xfrm>
          <a:prstGeom prst="straightConnector1">
            <a:avLst/>
          </a:prstGeom>
          <a:ln w="19050">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485FE20D-2037-4A25-B90F-DCF443973AAE}"/>
              </a:ext>
            </a:extLst>
          </p:cNvPr>
          <p:cNvPicPr>
            <a:picLocks noChangeAspect="1"/>
          </p:cNvPicPr>
          <p:nvPr/>
        </p:nvPicPr>
        <p:blipFill rotWithShape="1">
          <a:blip r:embed="rId5">
            <a:extLst>
              <a:ext uri="{28A0092B-C50C-407E-A947-70E740481C1C}">
                <a14:useLocalDpi xmlns:a14="http://schemas.microsoft.com/office/drawing/2010/main" val="0"/>
              </a:ext>
            </a:extLst>
          </a:blip>
          <a:srcRect l="51205" t="6542" r="30106" b="56126"/>
          <a:stretch/>
        </p:blipFill>
        <p:spPr>
          <a:xfrm>
            <a:off x="11307280" y="60240"/>
            <a:ext cx="823977" cy="1097281"/>
          </a:xfrm>
          <a:prstGeom prst="rect">
            <a:avLst/>
          </a:prstGeom>
          <a:ln w="22225">
            <a:solidFill>
              <a:schemeClr val="tx1"/>
            </a:solidFill>
          </a:ln>
        </p:spPr>
      </p:pic>
      <p:sp>
        <p:nvSpPr>
          <p:cNvPr id="41" name="TextBox 40">
            <a:extLst>
              <a:ext uri="{FF2B5EF4-FFF2-40B4-BE49-F238E27FC236}">
                <a16:creationId xmlns:a16="http://schemas.microsoft.com/office/drawing/2014/main" id="{4133579D-DD58-44E3-80E9-BA5EB5FF5F23}"/>
              </a:ext>
            </a:extLst>
          </p:cNvPr>
          <p:cNvSpPr txBox="1"/>
          <p:nvPr/>
        </p:nvSpPr>
        <p:spPr>
          <a:xfrm>
            <a:off x="11246895" y="1143607"/>
            <a:ext cx="963799" cy="369332"/>
          </a:xfrm>
          <a:prstGeom prst="rect">
            <a:avLst/>
          </a:prstGeom>
          <a:noFill/>
        </p:spPr>
        <p:txBody>
          <a:bodyPr wrap="square" rtlCol="0">
            <a:spAutoFit/>
          </a:bodyPr>
          <a:lstStyle/>
          <a:p>
            <a:pPr algn="ctr" defTabSz="914354"/>
            <a:r>
              <a:rPr lang="en-US" dirty="0">
                <a:solidFill>
                  <a:prstClr val="black"/>
                </a:solidFill>
                <a:cs typeface="Arial"/>
                <a:sym typeface="Arial"/>
              </a:rPr>
              <a:t>Scott</a:t>
            </a:r>
          </a:p>
        </p:txBody>
      </p:sp>
    </p:spTree>
    <p:extLst>
      <p:ext uri="{BB962C8B-B14F-4D97-AF65-F5344CB8AC3E}">
        <p14:creationId xmlns:p14="http://schemas.microsoft.com/office/powerpoint/2010/main" val="122015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wipe(left)">
                                      <p:cBhvr>
                                        <p:cTn id="31" dur="500"/>
                                        <p:tgtEl>
                                          <p:spTgt spid="69"/>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wipe(up)">
                                      <p:cBhvr>
                                        <p:cTn id="40" dur="500"/>
                                        <p:tgtEl>
                                          <p:spTgt spid="6"/>
                                        </p:tgtEl>
                                      </p:cBhvr>
                                    </p:animEffect>
                                  </p:childTnLst>
                                </p:cTn>
                              </p:par>
                            </p:childTnLst>
                          </p:cTn>
                        </p:par>
                        <p:par>
                          <p:cTn id="41" fill="hold">
                            <p:stCondLst>
                              <p:cond delay="500"/>
                            </p:stCondLst>
                            <p:childTnLst>
                              <p:par>
                                <p:cTn id="42" presetID="22" presetClass="entr" presetSubtype="2"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right)">
                                      <p:cBhvr>
                                        <p:cTn id="44" dur="500"/>
                                        <p:tgtEl>
                                          <p:spTgt spid="5"/>
                                        </p:tgtEl>
                                      </p:cBhvr>
                                    </p:animEffect>
                                  </p:childTnLst>
                                </p:cTn>
                              </p:par>
                              <p:par>
                                <p:cTn id="45" presetID="22" presetClass="entr" presetSubtype="2"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right)">
                                      <p:cBhvr>
                                        <p:cTn id="47" dur="500"/>
                                        <p:tgtEl>
                                          <p:spTgt spid="8"/>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4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3|0.3|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36952</TotalTime>
  <Words>8708</Words>
  <Application>Microsoft Office PowerPoint</Application>
  <PresentationFormat>Widescreen</PresentationFormat>
  <Paragraphs>1375</Paragraphs>
  <Slides>38</Slides>
  <Notes>38</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Cambria Math</vt:lpstr>
      <vt:lpstr>Consolas</vt:lpstr>
      <vt:lpstr>Palatino Linotype</vt:lpstr>
      <vt:lpstr>Tahoma</vt:lpstr>
      <vt:lpstr>Wingdings</vt:lpstr>
      <vt:lpstr>Office Theme</vt:lpstr>
      <vt:lpstr>Interpretable Machine Learning in Precision Medicine</vt:lpstr>
      <vt:lpstr>What current machine learning (ML) can do for precision medicine</vt:lpstr>
      <vt:lpstr>What current ML cannot do for precision medicine</vt:lpstr>
      <vt:lpstr>Interpretable ML for precision medicine </vt:lpstr>
      <vt:lpstr>Interpretable ML for precision medicine </vt:lpstr>
      <vt:lpstr>Interpretable ML can transform important areas of medicine </vt:lpstr>
      <vt:lpstr>The operating room is a data-rich environment</vt:lpstr>
      <vt:lpstr>Prescience predicts hypoxemia and explains why</vt:lpstr>
      <vt:lpstr>Different prediction models result in different prediction performance</vt:lpstr>
      <vt:lpstr>Our solution is to make a prediction with explanations</vt:lpstr>
      <vt:lpstr>How exactly can we estimate feature importance? – SHapley Additive exPlanation (SHAP) values</vt:lpstr>
      <vt:lpstr>How exactly can we estimate feature importance? — SHapley Additive exPlanation (SHAP) values</vt:lpstr>
      <vt:lpstr>How exactly can we estimate feature importance? — SHapley Additive exPlanation (SHAP) values</vt:lpstr>
      <vt:lpstr>How exactly can we estimate feature importance? — SHapley Additive exPlanation (SHAP) values</vt:lpstr>
      <vt:lpstr>Prescience efficiently computes SHAP values on a prediction made on a single time point for a particular patient.</vt:lpstr>
      <vt:lpstr>Prescience improves anesthesiologist’s ability to predict hypoxemia</vt:lpstr>
      <vt:lpstr>Prescience improves anesthesiologist’s ability to predict hypoxemia</vt:lpstr>
      <vt:lpstr>Interpretable ML can transform important areas of medicine </vt:lpstr>
      <vt:lpstr>Precision medicine in cancer treatment</vt:lpstr>
      <vt:lpstr>Learn interpretable feature representation</vt:lpstr>
      <vt:lpstr>A naïve solution: Supervised learning approach</vt:lpstr>
      <vt:lpstr>Only a small fraction of significant gene-drug associations are replicated in validation data</vt:lpstr>
      <vt:lpstr>Supervised learning approach has serious drawbacks</vt:lpstr>
      <vt:lpstr>MERGE: Machine learning approach to integrate big data to select robust expression markers </vt:lpstr>
      <vt:lpstr>MERGE outperforms its competitors on consistency rate and drug sensitivity prediction accuracy</vt:lpstr>
      <vt:lpstr>Example novel gene-drug associations captured by the learned marker potential </vt:lpstr>
      <vt:lpstr>Experimental validation – SMARCA4 over-expression drives sensitivity to etoposide &amp; mitoxantrone</vt:lpstr>
      <vt:lpstr>Interpretable ML can transform important areas of medicine </vt:lpstr>
      <vt:lpstr>Alzheimer’s disease (AD)</vt:lpstr>
      <vt:lpstr>What do we need to identify the molecular basis of Aβ or tau level?  </vt:lpstr>
      <vt:lpstr>AD expression data is limited and discrepancies across studies post challenges</vt:lpstr>
      <vt:lpstr>EMBARKER (EMpowering Big datA with prioR Knowledge for Expression markeR discovery)</vt:lpstr>
      <vt:lpstr>In vivo validation – Inhibition of mitochondrial complex I subunit NDUFA9 leads to tolerance to Aβ toxicity</vt:lpstr>
      <vt:lpstr>In vivo validation – Inhibition of mitochondrial complex I subunit NDUFA9 leads to tolerance to Aβ toxicity</vt:lpstr>
      <vt:lpstr>Knockdown of 12 other Complex I genes also robustly protected against Aβ toxicity </vt:lpstr>
      <vt:lpstr>New AI/ML techniques can enable new ways to treat patients and to make biological discoveries from data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Explainable Artificial Intelligence for Precision Health</dc:title>
  <dc:creator>Su-In Lee</dc:creator>
  <cp:lastModifiedBy>Su-In Lee</cp:lastModifiedBy>
  <cp:revision>1153</cp:revision>
  <dcterms:created xsi:type="dcterms:W3CDTF">2018-09-03T03:46:48Z</dcterms:created>
  <dcterms:modified xsi:type="dcterms:W3CDTF">2018-12-10T07:02:56Z</dcterms:modified>
</cp:coreProperties>
</file>